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8" r:id="rId3"/>
    <p:sldId id="265" r:id="rId4"/>
    <p:sldId id="258" r:id="rId5"/>
    <p:sldId id="259" r:id="rId6"/>
    <p:sldId id="260" r:id="rId7"/>
    <p:sldId id="261" r:id="rId8"/>
    <p:sldId id="269" r:id="rId9"/>
    <p:sldId id="262" r:id="rId10"/>
    <p:sldId id="267" r:id="rId11"/>
    <p:sldId id="263"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1"/>
    <p:restoredTop sz="96327"/>
  </p:normalViewPr>
  <p:slideViewPr>
    <p:cSldViewPr snapToGrid="0">
      <p:cViewPr varScale="1">
        <p:scale>
          <a:sx n="207" d="100"/>
          <a:sy n="207" d="100"/>
        </p:scale>
        <p:origin x="1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628B7-9BE9-2F48-BEAE-D3496BFEF5AA}" type="datetimeFigureOut">
              <a:rPr lang="en-US" smtClean="0"/>
              <a:t>9/8/23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2EACE12-F0D9-9040-A716-CAD3512F42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73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628B7-9BE9-2F48-BEAE-D3496BFEF5AA}" type="datetimeFigureOut">
              <a:rPr lang="en-US" smtClean="0"/>
              <a:t>9/8/23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ACE12-F0D9-9040-A716-CAD3512F42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13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628B7-9BE9-2F48-BEAE-D3496BFEF5AA}" type="datetimeFigureOut">
              <a:rPr lang="en-US" smtClean="0"/>
              <a:t>9/8/23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ACE12-F0D9-9040-A716-CAD3512F42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35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628B7-9BE9-2F48-BEAE-D3496BFEF5AA}" type="datetimeFigureOut">
              <a:rPr lang="en-US" smtClean="0"/>
              <a:t>9/8/23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ACE12-F0D9-9040-A716-CAD3512F42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39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628B7-9BE9-2F48-BEAE-D3496BFEF5AA}" type="datetimeFigureOut">
              <a:rPr lang="en-US" smtClean="0"/>
              <a:t>9/8/23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ACE12-F0D9-9040-A716-CAD3512F42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16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628B7-9BE9-2F48-BEAE-D3496BFEF5AA}" type="datetimeFigureOut">
              <a:rPr lang="en-US" smtClean="0"/>
              <a:t>9/8/23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ACE12-F0D9-9040-A716-CAD3512F42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074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628B7-9BE9-2F48-BEAE-D3496BFEF5AA}" type="datetimeFigureOut">
              <a:rPr lang="en-US" smtClean="0"/>
              <a:t>9/8/23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ACE12-F0D9-9040-A716-CAD3512F42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997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628B7-9BE9-2F48-BEAE-D3496BFEF5AA}" type="datetimeFigureOut">
              <a:rPr lang="en-US" smtClean="0"/>
              <a:t>9/8/23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ACE12-F0D9-9040-A716-CAD3512F42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86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628B7-9BE9-2F48-BEAE-D3496BFEF5AA}" type="datetimeFigureOut">
              <a:rPr lang="en-US" smtClean="0"/>
              <a:t>9/8/23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ACE12-F0D9-9040-A716-CAD3512F42A8}" type="slidenum">
              <a:rPr lang="en-US" smtClean="0"/>
              <a:t>‹#›</a:t>
            </a:fld>
            <a:endParaRPr lang="en-US"/>
          </a:p>
        </p:txBody>
      </p:sp>
    </p:spTree>
    <p:extLst>
      <p:ext uri="{BB962C8B-B14F-4D97-AF65-F5344CB8AC3E}">
        <p14:creationId xmlns:p14="http://schemas.microsoft.com/office/powerpoint/2010/main" val="286481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628B7-9BE9-2F48-BEAE-D3496BFEF5AA}" type="datetimeFigureOut">
              <a:rPr lang="en-US" smtClean="0"/>
              <a:t>9/8/23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ACE12-F0D9-9040-A716-CAD3512F42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58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D628B7-9BE9-2F48-BEAE-D3496BFEF5AA}" type="datetimeFigureOut">
              <a:rPr lang="en-US" smtClean="0"/>
              <a:t>9/8/23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2EACE12-F0D9-9040-A716-CAD3512F42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590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D628B7-9BE9-2F48-BEAE-D3496BFEF5AA}" type="datetimeFigureOut">
              <a:rPr lang="en-US" smtClean="0"/>
              <a:t>9/8/23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EACE12-F0D9-9040-A716-CAD3512F42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837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4D2C-3817-C4CA-FAC7-BDDB284B8812}"/>
              </a:ext>
            </a:extLst>
          </p:cNvPr>
          <p:cNvSpPr>
            <a:spLocks noGrp="1"/>
          </p:cNvSpPr>
          <p:nvPr>
            <p:ph type="ctrTitle"/>
          </p:nvPr>
        </p:nvSpPr>
        <p:spPr/>
        <p:txBody>
          <a:bodyPr/>
          <a:lstStyle/>
          <a:p>
            <a:r>
              <a:rPr lang="en-US" dirty="0"/>
              <a:t>Making Stuff in Excel</a:t>
            </a:r>
          </a:p>
        </p:txBody>
      </p:sp>
      <p:sp>
        <p:nvSpPr>
          <p:cNvPr id="3" name="Subtitle 2">
            <a:extLst>
              <a:ext uri="{FF2B5EF4-FFF2-40B4-BE49-F238E27FC236}">
                <a16:creationId xmlns:a16="http://schemas.microsoft.com/office/drawing/2014/main" id="{BB455D20-981E-EBA1-F5C3-63A325EAE8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37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5B6-7A07-D785-09EE-63A070551433}"/>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E4B363E5-3487-0C15-631B-CBCC4BF63236}"/>
              </a:ext>
            </a:extLst>
          </p:cNvPr>
          <p:cNvSpPr>
            <a:spLocks noGrp="1"/>
          </p:cNvSpPr>
          <p:nvPr>
            <p:ph idx="1"/>
          </p:nvPr>
        </p:nvSpPr>
        <p:spPr>
          <a:xfrm>
            <a:off x="1451579" y="2015732"/>
            <a:ext cx="9603275" cy="4037749"/>
          </a:xfrm>
        </p:spPr>
        <p:txBody>
          <a:bodyPr/>
          <a:lstStyle/>
          <a:p>
            <a:r>
              <a:rPr lang="en-US" dirty="0"/>
              <a:t>Once we know specifically what we need to do, we can look up how to do it. </a:t>
            </a:r>
          </a:p>
          <a:p>
            <a:r>
              <a:rPr lang="en-US" dirty="0"/>
              <a:t>Excel help files, Google, </a:t>
            </a:r>
            <a:r>
              <a:rPr lang="en-US" dirty="0" err="1"/>
              <a:t>Youtube</a:t>
            </a:r>
            <a:r>
              <a:rPr lang="en-US" dirty="0"/>
              <a:t>, </a:t>
            </a:r>
            <a:r>
              <a:rPr lang="en-US" dirty="0" err="1"/>
              <a:t>etc</a:t>
            </a:r>
            <a:r>
              <a:rPr lang="en-US" dirty="0"/>
              <a:t>… all have directions that will detail the mechanics of doing anything we can think of in Excel. </a:t>
            </a:r>
          </a:p>
          <a:p>
            <a:pPr lvl="1"/>
            <a:r>
              <a:rPr lang="en-US" dirty="0"/>
              <a:t>The key step is that we can break our overall goal into individual actions. </a:t>
            </a:r>
          </a:p>
          <a:p>
            <a:pPr lvl="1"/>
            <a:r>
              <a:rPr lang="en-US" dirty="0"/>
              <a:t>We can look up how to do each action, then apply that to our scenario. </a:t>
            </a:r>
          </a:p>
          <a:p>
            <a:r>
              <a:rPr lang="en-US" dirty="0"/>
              <a:t>If you can reliably break down larger problems and look up how to do each step on your own, you can do pretty much anything you need to do. </a:t>
            </a:r>
          </a:p>
          <a:p>
            <a:pPr lvl="1"/>
            <a:r>
              <a:rPr lang="en-US" dirty="0"/>
              <a:t>There are 1000s of things you can do in Excel, it’s impossible to remember them all. </a:t>
            </a:r>
          </a:p>
        </p:txBody>
      </p:sp>
    </p:spTree>
    <p:extLst>
      <p:ext uri="{BB962C8B-B14F-4D97-AF65-F5344CB8AC3E}">
        <p14:creationId xmlns:p14="http://schemas.microsoft.com/office/powerpoint/2010/main" val="407974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D39-B39D-44D3-896A-3B492D8AE5DD}"/>
              </a:ext>
            </a:extLst>
          </p:cNvPr>
          <p:cNvSpPr>
            <a:spLocks noGrp="1"/>
          </p:cNvSpPr>
          <p:nvPr>
            <p:ph type="title"/>
          </p:nvPr>
        </p:nvSpPr>
        <p:spPr>
          <a:xfrm>
            <a:off x="1451579" y="804519"/>
            <a:ext cx="9603275" cy="1049235"/>
          </a:xfrm>
        </p:spPr>
        <p:txBody>
          <a:bodyPr>
            <a:normAutofit/>
          </a:bodyPr>
          <a:lstStyle/>
          <a:p>
            <a:r>
              <a:rPr lang="en-US" dirty="0"/>
              <a:t>Referencing</a:t>
            </a:r>
          </a:p>
        </p:txBody>
      </p:sp>
      <p:sp>
        <p:nvSpPr>
          <p:cNvPr id="3" name="Content Placeholder 2">
            <a:extLst>
              <a:ext uri="{FF2B5EF4-FFF2-40B4-BE49-F238E27FC236}">
                <a16:creationId xmlns:a16="http://schemas.microsoft.com/office/drawing/2014/main" id="{58D3A16C-21FD-7DF0-B527-197CF8DCFD66}"/>
              </a:ext>
            </a:extLst>
          </p:cNvPr>
          <p:cNvSpPr>
            <a:spLocks noGrp="1"/>
          </p:cNvSpPr>
          <p:nvPr>
            <p:ph idx="1"/>
          </p:nvPr>
        </p:nvSpPr>
        <p:spPr>
          <a:xfrm>
            <a:off x="0" y="1853754"/>
            <a:ext cx="7092778" cy="4199727"/>
          </a:xfrm>
        </p:spPr>
        <p:txBody>
          <a:bodyPr>
            <a:normAutofit/>
          </a:bodyPr>
          <a:lstStyle/>
          <a:p>
            <a:pPr>
              <a:lnSpc>
                <a:spcPct val="110000"/>
              </a:lnSpc>
            </a:pPr>
            <a:r>
              <a:rPr lang="en-US" sz="1800" dirty="0"/>
              <a:t>One point that is very helpful when doing more complex things is using the correct reference to refer to cells. </a:t>
            </a:r>
          </a:p>
          <a:p>
            <a:pPr>
              <a:lnSpc>
                <a:spcPct val="110000"/>
              </a:lnSpc>
            </a:pPr>
            <a:r>
              <a:rPr lang="en-US" sz="1800" dirty="0"/>
              <a:t>We can use absolute or relative references, and you can also give cells names. </a:t>
            </a:r>
          </a:p>
          <a:p>
            <a:pPr lvl="1">
              <a:lnSpc>
                <a:spcPct val="110000"/>
              </a:lnSpc>
            </a:pPr>
            <a:r>
              <a:rPr lang="en-US" dirty="0"/>
              <a:t>Absolute references refer to one cell, and never change. </a:t>
            </a:r>
          </a:p>
          <a:p>
            <a:pPr lvl="1">
              <a:lnSpc>
                <a:spcPct val="110000"/>
              </a:lnSpc>
            </a:pPr>
            <a:r>
              <a:rPr lang="en-US" dirty="0"/>
              <a:t>Relative references refer to a cell that is some offset from a current position. </a:t>
            </a:r>
          </a:p>
          <a:p>
            <a:pPr lvl="1">
              <a:lnSpc>
                <a:spcPct val="110000"/>
              </a:lnSpc>
            </a:pPr>
            <a:r>
              <a:rPr lang="en-US" dirty="0"/>
              <a:t>Naming cells can give us an easy to remember shortcut. </a:t>
            </a:r>
          </a:p>
          <a:p>
            <a:pPr>
              <a:lnSpc>
                <a:spcPct val="110000"/>
              </a:lnSpc>
            </a:pPr>
            <a:r>
              <a:rPr lang="en-US" sz="1800" dirty="0"/>
              <a:t>Being comfortable with this will make it far easier to find errors. </a:t>
            </a:r>
          </a:p>
          <a:p>
            <a:pPr>
              <a:lnSpc>
                <a:spcPct val="110000"/>
              </a:lnSpc>
            </a:pPr>
            <a:r>
              <a:rPr lang="en-US" sz="1800" dirty="0"/>
              <a:t>References, either the cell or row part, can be made absolute with a $:</a:t>
            </a:r>
          </a:p>
          <a:p>
            <a:pPr lvl="1">
              <a:lnSpc>
                <a:spcPct val="110000"/>
              </a:lnSpc>
            </a:pPr>
            <a:r>
              <a:rPr lang="en-US" dirty="0"/>
              <a:t>$A$2 will always refer to cell A2. </a:t>
            </a:r>
          </a:p>
        </p:txBody>
      </p:sp>
      <p:pic>
        <p:nvPicPr>
          <p:cNvPr id="1026" name="Picture 2" descr="Relative and absolute cell reference: why use $ in Excel formula">
            <a:extLst>
              <a:ext uri="{FF2B5EF4-FFF2-40B4-BE49-F238E27FC236}">
                <a16:creationId xmlns:a16="http://schemas.microsoft.com/office/drawing/2014/main" id="{99F446BC-CF97-AD2F-86BB-8F1D64E8A5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1853754"/>
            <a:ext cx="4960443" cy="255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0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9984-B44C-E209-84E5-037B56CD76FA}"/>
              </a:ext>
            </a:extLst>
          </p:cNvPr>
          <p:cNvSpPr>
            <a:spLocks noGrp="1"/>
          </p:cNvSpPr>
          <p:nvPr>
            <p:ph type="title"/>
          </p:nvPr>
        </p:nvSpPr>
        <p:spPr/>
        <p:txBody>
          <a:bodyPr/>
          <a:lstStyle/>
          <a:p>
            <a:r>
              <a:rPr lang="en-US" dirty="0"/>
              <a:t>Keep ‘</a:t>
            </a:r>
            <a:r>
              <a:rPr lang="en-US" dirty="0" err="1"/>
              <a:t>em</a:t>
            </a:r>
            <a:r>
              <a:rPr lang="en-US" dirty="0"/>
              <a:t> Separated</a:t>
            </a:r>
          </a:p>
        </p:txBody>
      </p:sp>
      <p:sp>
        <p:nvSpPr>
          <p:cNvPr id="3" name="Content Placeholder 2">
            <a:extLst>
              <a:ext uri="{FF2B5EF4-FFF2-40B4-BE49-F238E27FC236}">
                <a16:creationId xmlns:a16="http://schemas.microsoft.com/office/drawing/2014/main" id="{5BA127C1-4486-930E-8506-C1C2F0D2D046}"/>
              </a:ext>
            </a:extLst>
          </p:cNvPr>
          <p:cNvSpPr>
            <a:spLocks noGrp="1"/>
          </p:cNvSpPr>
          <p:nvPr>
            <p:ph idx="1"/>
          </p:nvPr>
        </p:nvSpPr>
        <p:spPr>
          <a:xfrm>
            <a:off x="1451579" y="2015732"/>
            <a:ext cx="9603275" cy="4037749"/>
          </a:xfrm>
        </p:spPr>
        <p:txBody>
          <a:bodyPr/>
          <a:lstStyle/>
          <a:p>
            <a:r>
              <a:rPr lang="en-US" dirty="0"/>
              <a:t>Another thing that can make creating and maintaining complex sheets easier is to separate the different types of data, and isolate the inputs. </a:t>
            </a:r>
          </a:p>
          <a:p>
            <a:r>
              <a:rPr lang="en-US" dirty="0"/>
              <a:t>Use variables, not literals (raw values) in your calculations. </a:t>
            </a:r>
          </a:p>
          <a:p>
            <a:pPr lvl="1"/>
            <a:r>
              <a:rPr lang="en-US" dirty="0"/>
              <a:t>This allows us to make changes more easily, with less opportunity for mistakes. </a:t>
            </a:r>
          </a:p>
          <a:p>
            <a:r>
              <a:rPr lang="en-US" dirty="0"/>
              <a:t>Isolate parameters (user inputs) in the sheet. </a:t>
            </a:r>
          </a:p>
          <a:p>
            <a:pPr lvl="1"/>
            <a:r>
              <a:rPr lang="en-US" dirty="0"/>
              <a:t>Anything that we are entering as new information should be separated. </a:t>
            </a:r>
          </a:p>
          <a:p>
            <a:r>
              <a:rPr lang="en-US" dirty="0"/>
              <a:t>Overall, we want the data in one place, our calculations in another, and inputs in another. </a:t>
            </a:r>
          </a:p>
          <a:p>
            <a:r>
              <a:rPr lang="en-US" dirty="0"/>
              <a:t>This will be more relevant soon, but it is good to keep in mind. </a:t>
            </a:r>
          </a:p>
        </p:txBody>
      </p:sp>
    </p:spTree>
    <p:extLst>
      <p:ext uri="{BB962C8B-B14F-4D97-AF65-F5344CB8AC3E}">
        <p14:creationId xmlns:p14="http://schemas.microsoft.com/office/powerpoint/2010/main" val="85485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0E62-6B26-5F74-4203-8E9A1EE3F5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D56B7F4-4E99-25C8-2515-288BCBED65A4}"/>
              </a:ext>
            </a:extLst>
          </p:cNvPr>
          <p:cNvSpPr>
            <a:spLocks noGrp="1"/>
          </p:cNvSpPr>
          <p:nvPr>
            <p:ph idx="1"/>
          </p:nvPr>
        </p:nvSpPr>
        <p:spPr>
          <a:xfrm>
            <a:off x="1172151" y="2015732"/>
            <a:ext cx="10058400" cy="4037749"/>
          </a:xfrm>
        </p:spPr>
        <p:txBody>
          <a:bodyPr/>
          <a:lstStyle/>
          <a:p>
            <a:r>
              <a:rPr lang="en-US" dirty="0"/>
              <a:t>All of these things are more guidelines than strict instructions. </a:t>
            </a:r>
          </a:p>
          <a:p>
            <a:r>
              <a:rPr lang="en-US" dirty="0"/>
              <a:t>Good, organized practices will make it much easier to deal with more complex things later. </a:t>
            </a:r>
          </a:p>
          <a:p>
            <a:r>
              <a:rPr lang="en-US" dirty="0"/>
              <a:t>The most important things that we can learn if using Excel, or any other similar technology, are to be able to look up how to do what we want, and how to correct errors. </a:t>
            </a:r>
          </a:p>
          <a:p>
            <a:pPr lvl="1"/>
            <a:r>
              <a:rPr lang="en-US" dirty="0"/>
              <a:t>If we can narrow down what we want to do conceptually, we can look up how to do it. </a:t>
            </a:r>
          </a:p>
          <a:p>
            <a:pPr lvl="1"/>
            <a:r>
              <a:rPr lang="en-US" dirty="0"/>
              <a:t>If we can isolate what works and what doesn’t, we can correct mistakes as we go. </a:t>
            </a:r>
          </a:p>
          <a:p>
            <a:r>
              <a:rPr lang="en-US" dirty="0"/>
              <a:t>These skills aren’t things you need for some specific problem, they’re good tools that’ll make future problems easier to deal with. </a:t>
            </a:r>
          </a:p>
        </p:txBody>
      </p:sp>
    </p:spTree>
    <p:extLst>
      <p:ext uri="{BB962C8B-B14F-4D97-AF65-F5344CB8AC3E}">
        <p14:creationId xmlns:p14="http://schemas.microsoft.com/office/powerpoint/2010/main" val="252962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F7D2-8DDC-81D5-4FCB-650083681889}"/>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DA71D734-DCDE-5B1F-B160-DB71CCE94604}"/>
              </a:ext>
            </a:extLst>
          </p:cNvPr>
          <p:cNvSpPr>
            <a:spLocks noGrp="1"/>
          </p:cNvSpPr>
          <p:nvPr>
            <p:ph idx="1"/>
          </p:nvPr>
        </p:nvSpPr>
        <p:spPr>
          <a:xfrm>
            <a:off x="602343" y="2015732"/>
            <a:ext cx="10452511" cy="3450613"/>
          </a:xfrm>
        </p:spPr>
        <p:txBody>
          <a:bodyPr/>
          <a:lstStyle/>
          <a:p>
            <a:r>
              <a:rPr lang="en-US" dirty="0"/>
              <a:t>Skills for Excel development. </a:t>
            </a:r>
          </a:p>
          <a:p>
            <a:pPr lvl="1"/>
            <a:r>
              <a:rPr lang="en-US" dirty="0"/>
              <a:t>Spreadsheet structure. </a:t>
            </a:r>
          </a:p>
          <a:p>
            <a:pPr lvl="1"/>
            <a:r>
              <a:rPr lang="en-US" dirty="0"/>
              <a:t>Complex/compound formulas. </a:t>
            </a:r>
          </a:p>
          <a:p>
            <a:pPr lvl="1"/>
            <a:r>
              <a:rPr lang="en-US" dirty="0"/>
              <a:t>Documentation. </a:t>
            </a:r>
          </a:p>
          <a:p>
            <a:pPr lvl="1"/>
            <a:r>
              <a:rPr lang="en-US" dirty="0"/>
              <a:t>Troubleshooting. </a:t>
            </a:r>
          </a:p>
          <a:p>
            <a:pPr lvl="1"/>
            <a:r>
              <a:rPr lang="en-US" dirty="0"/>
              <a:t>Referencing. </a:t>
            </a:r>
          </a:p>
        </p:txBody>
      </p:sp>
      <p:pic>
        <p:nvPicPr>
          <p:cNvPr id="4" name="Picture 3">
            <a:extLst>
              <a:ext uri="{FF2B5EF4-FFF2-40B4-BE49-F238E27FC236}">
                <a16:creationId xmlns:a16="http://schemas.microsoft.com/office/drawing/2014/main" id="{9BBFAC80-5406-4EFE-4692-413901042500}"/>
              </a:ext>
            </a:extLst>
          </p:cNvPr>
          <p:cNvPicPr>
            <a:picLocks noChangeAspect="1"/>
          </p:cNvPicPr>
          <p:nvPr/>
        </p:nvPicPr>
        <p:blipFill>
          <a:blip r:embed="rId2"/>
          <a:stretch>
            <a:fillRect/>
          </a:stretch>
        </p:blipFill>
        <p:spPr>
          <a:xfrm>
            <a:off x="3144049" y="3331029"/>
            <a:ext cx="9047951" cy="3526971"/>
          </a:xfrm>
          <a:prstGeom prst="rect">
            <a:avLst/>
          </a:prstGeom>
        </p:spPr>
      </p:pic>
    </p:spTree>
    <p:extLst>
      <p:ext uri="{BB962C8B-B14F-4D97-AF65-F5344CB8AC3E}">
        <p14:creationId xmlns:p14="http://schemas.microsoft.com/office/powerpoint/2010/main" val="350393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2E1C-6568-E5AD-382A-95249692D605}"/>
              </a:ext>
            </a:extLst>
          </p:cNvPr>
          <p:cNvSpPr>
            <a:spLocks noGrp="1"/>
          </p:cNvSpPr>
          <p:nvPr>
            <p:ph type="title"/>
          </p:nvPr>
        </p:nvSpPr>
        <p:spPr/>
        <p:txBody>
          <a:bodyPr/>
          <a:lstStyle/>
          <a:p>
            <a:r>
              <a:rPr lang="en-US" dirty="0"/>
              <a:t>Using Excel for Fun and Profit</a:t>
            </a:r>
          </a:p>
        </p:txBody>
      </p:sp>
      <p:sp>
        <p:nvSpPr>
          <p:cNvPr id="3" name="Content Placeholder 2">
            <a:extLst>
              <a:ext uri="{FF2B5EF4-FFF2-40B4-BE49-F238E27FC236}">
                <a16:creationId xmlns:a16="http://schemas.microsoft.com/office/drawing/2014/main" id="{FDC6EB69-5ACC-D3E8-4773-CA0D091F850A}"/>
              </a:ext>
            </a:extLst>
          </p:cNvPr>
          <p:cNvSpPr>
            <a:spLocks noGrp="1"/>
          </p:cNvSpPr>
          <p:nvPr>
            <p:ph idx="1"/>
          </p:nvPr>
        </p:nvSpPr>
        <p:spPr>
          <a:xfrm>
            <a:off x="1451579" y="1902444"/>
            <a:ext cx="9603275" cy="4259016"/>
          </a:xfrm>
        </p:spPr>
        <p:txBody>
          <a:bodyPr/>
          <a:lstStyle/>
          <a:p>
            <a:r>
              <a:rPr lang="en-US" dirty="0"/>
              <a:t>Excel is one of the most commonly used tools in offices for all sorts of things. </a:t>
            </a:r>
          </a:p>
          <a:p>
            <a:pPr lvl="1"/>
            <a:r>
              <a:rPr lang="en-US" dirty="0"/>
              <a:t>Both for good, and for ill. </a:t>
            </a:r>
          </a:p>
          <a:p>
            <a:r>
              <a:rPr lang="en-US" dirty="0"/>
              <a:t>Excel is also the largest chunk of this course. </a:t>
            </a:r>
          </a:p>
          <a:p>
            <a:r>
              <a:rPr lang="en-US" dirty="0"/>
              <a:t>If you’re going to be an accountant or similar, you’re obsessed with Excel. </a:t>
            </a:r>
          </a:p>
          <a:p>
            <a:r>
              <a:rPr lang="en-US" dirty="0"/>
              <a:t>Creating useful things in Excel can sometimes get complex. </a:t>
            </a:r>
          </a:p>
          <a:p>
            <a:r>
              <a:rPr lang="en-US" dirty="0"/>
              <a:t>Having some troubleshooting skills and taking care in design can make things easier. </a:t>
            </a:r>
          </a:p>
          <a:p>
            <a:pPr lvl="1"/>
            <a:r>
              <a:rPr lang="en-US" dirty="0"/>
              <a:t>Translate our ideas, accurately, to a spreadsheet. </a:t>
            </a:r>
          </a:p>
          <a:p>
            <a:pPr lvl="1"/>
            <a:r>
              <a:rPr lang="en-US" dirty="0"/>
              <a:t>Create things that are easy to maintain. </a:t>
            </a:r>
          </a:p>
          <a:p>
            <a:pPr lvl="1"/>
            <a:r>
              <a:rPr lang="en-US" dirty="0"/>
              <a:t>Work in a way that allows us to find and correct errors. </a:t>
            </a:r>
          </a:p>
        </p:txBody>
      </p:sp>
    </p:spTree>
    <p:extLst>
      <p:ext uri="{BB962C8B-B14F-4D97-AF65-F5344CB8AC3E}">
        <p14:creationId xmlns:p14="http://schemas.microsoft.com/office/powerpoint/2010/main" val="158346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7822-C999-BB6C-A5D0-3EAF182CDC02}"/>
              </a:ext>
            </a:extLst>
          </p:cNvPr>
          <p:cNvSpPr>
            <a:spLocks noGrp="1"/>
          </p:cNvSpPr>
          <p:nvPr>
            <p:ph type="title"/>
          </p:nvPr>
        </p:nvSpPr>
        <p:spPr/>
        <p:txBody>
          <a:bodyPr/>
          <a:lstStyle/>
          <a:p>
            <a:r>
              <a:rPr lang="en-US" dirty="0"/>
              <a:t>Data Basics</a:t>
            </a:r>
          </a:p>
        </p:txBody>
      </p:sp>
      <p:sp>
        <p:nvSpPr>
          <p:cNvPr id="3" name="Content Placeholder 2">
            <a:extLst>
              <a:ext uri="{FF2B5EF4-FFF2-40B4-BE49-F238E27FC236}">
                <a16:creationId xmlns:a16="http://schemas.microsoft.com/office/drawing/2014/main" id="{62524325-5AAE-FBCD-69A3-0B6EC5F4137F}"/>
              </a:ext>
            </a:extLst>
          </p:cNvPr>
          <p:cNvSpPr>
            <a:spLocks noGrp="1"/>
          </p:cNvSpPr>
          <p:nvPr>
            <p:ph idx="1"/>
          </p:nvPr>
        </p:nvSpPr>
        <p:spPr>
          <a:xfrm>
            <a:off x="1451579" y="2015732"/>
            <a:ext cx="9603275" cy="3940225"/>
          </a:xfrm>
        </p:spPr>
        <p:txBody>
          <a:bodyPr/>
          <a:lstStyle/>
          <a:p>
            <a:r>
              <a:rPr lang="en-US" dirty="0"/>
              <a:t>We’ll deal with data, as it is used for “data analytics” type of tasks, over the length of this course. </a:t>
            </a:r>
          </a:p>
          <a:p>
            <a:r>
              <a:rPr lang="en-US" dirty="0"/>
              <a:t>Some key ideas are:</a:t>
            </a:r>
          </a:p>
          <a:p>
            <a:pPr lvl="1"/>
            <a:r>
              <a:rPr lang="en-US" dirty="0"/>
              <a:t>Table/spreadsheet – a list of “things” of a certain type. </a:t>
            </a:r>
          </a:p>
          <a:p>
            <a:pPr lvl="1"/>
            <a:r>
              <a:rPr lang="en-US" dirty="0"/>
              <a:t>Row – one instance, or example of that type of thing. </a:t>
            </a:r>
          </a:p>
          <a:p>
            <a:pPr lvl="1"/>
            <a:r>
              <a:rPr lang="en-US" dirty="0"/>
              <a:t>Column – an attribute, or thing that we can know about whatever the “thing” is that’s in our data. </a:t>
            </a:r>
          </a:p>
          <a:p>
            <a:r>
              <a:rPr lang="en-US" dirty="0"/>
              <a:t>Data in this format is called a “datasheet”. </a:t>
            </a:r>
          </a:p>
          <a:p>
            <a:endParaRPr lang="en-US" dirty="0"/>
          </a:p>
        </p:txBody>
      </p:sp>
    </p:spTree>
    <p:extLst>
      <p:ext uri="{BB962C8B-B14F-4D97-AF65-F5344CB8AC3E}">
        <p14:creationId xmlns:p14="http://schemas.microsoft.com/office/powerpoint/2010/main" val="350919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319F669-7835-418F-A42B-625829AA015E}"/>
              </a:ext>
            </a:extLst>
          </p:cNvPr>
          <p:cNvSpPr>
            <a:spLocks noGrp="1"/>
          </p:cNvSpPr>
          <p:nvPr>
            <p:ph type="title"/>
          </p:nvPr>
        </p:nvSpPr>
        <p:spPr>
          <a:xfrm>
            <a:off x="1451580" y="804520"/>
            <a:ext cx="4176511" cy="1049235"/>
          </a:xfrm>
        </p:spPr>
        <p:txBody>
          <a:bodyPr>
            <a:normAutofit/>
          </a:bodyPr>
          <a:lstStyle/>
          <a:p>
            <a:r>
              <a:rPr lang="en-US" dirty="0"/>
              <a:t>Example Data</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9A6A7AF-70C1-B0C6-977F-50A98AFA2D6D}"/>
              </a:ext>
            </a:extLst>
          </p:cNvPr>
          <p:cNvSpPr>
            <a:spLocks noGrp="1"/>
          </p:cNvSpPr>
          <p:nvPr>
            <p:ph idx="1"/>
          </p:nvPr>
        </p:nvSpPr>
        <p:spPr>
          <a:xfrm>
            <a:off x="1451581" y="2015732"/>
            <a:ext cx="4172212" cy="3450613"/>
          </a:xfrm>
        </p:spPr>
        <p:txBody>
          <a:bodyPr>
            <a:normAutofit/>
          </a:bodyPr>
          <a:lstStyle/>
          <a:p>
            <a:r>
              <a:rPr lang="en-US" dirty="0"/>
              <a:t>The data that we’ll use first is cars, and which were stolen:</a:t>
            </a:r>
          </a:p>
          <a:p>
            <a:pPr lvl="1"/>
            <a:r>
              <a:rPr lang="en-US" dirty="0"/>
              <a:t>Table – this is a list of cars. </a:t>
            </a:r>
          </a:p>
          <a:p>
            <a:pPr lvl="1"/>
            <a:r>
              <a:rPr lang="en-US" dirty="0"/>
              <a:t>Row – each row is one car. </a:t>
            </a:r>
          </a:p>
          <a:p>
            <a:pPr lvl="1"/>
            <a:r>
              <a:rPr lang="en-US" dirty="0"/>
              <a:t>Columns – each column is one thing we know. </a:t>
            </a:r>
          </a:p>
        </p:txBody>
      </p:sp>
      <p:pic>
        <p:nvPicPr>
          <p:cNvPr id="4" name="Picture 3">
            <a:extLst>
              <a:ext uri="{FF2B5EF4-FFF2-40B4-BE49-F238E27FC236}">
                <a16:creationId xmlns:a16="http://schemas.microsoft.com/office/drawing/2014/main" id="{DBADF1A1-3008-EBFD-5F8F-9F28A362A5C2}"/>
              </a:ext>
            </a:extLst>
          </p:cNvPr>
          <p:cNvPicPr>
            <a:picLocks noChangeAspect="1"/>
          </p:cNvPicPr>
          <p:nvPr/>
        </p:nvPicPr>
        <p:blipFill>
          <a:blip r:embed="rId2"/>
          <a:stretch>
            <a:fillRect/>
          </a:stretch>
        </p:blipFill>
        <p:spPr>
          <a:xfrm>
            <a:off x="5605155" y="-9224"/>
            <a:ext cx="6540653" cy="6657154"/>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39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C2F7-ABD8-24B2-FE50-1992D6A2BFC6}"/>
              </a:ext>
            </a:extLst>
          </p:cNvPr>
          <p:cNvSpPr>
            <a:spLocks noGrp="1"/>
          </p:cNvSpPr>
          <p:nvPr>
            <p:ph type="title"/>
          </p:nvPr>
        </p:nvSpPr>
        <p:spPr/>
        <p:txBody>
          <a:bodyPr/>
          <a:lstStyle/>
          <a:p>
            <a:r>
              <a:rPr lang="en-US" dirty="0"/>
              <a:t>Formula Construction</a:t>
            </a:r>
          </a:p>
        </p:txBody>
      </p:sp>
      <p:sp>
        <p:nvSpPr>
          <p:cNvPr id="3" name="Content Placeholder 2">
            <a:extLst>
              <a:ext uri="{FF2B5EF4-FFF2-40B4-BE49-F238E27FC236}">
                <a16:creationId xmlns:a16="http://schemas.microsoft.com/office/drawing/2014/main" id="{C7E250E9-880A-35A9-739F-A63AA38F73B0}"/>
              </a:ext>
            </a:extLst>
          </p:cNvPr>
          <p:cNvSpPr>
            <a:spLocks noGrp="1"/>
          </p:cNvSpPr>
          <p:nvPr>
            <p:ph idx="1"/>
          </p:nvPr>
        </p:nvSpPr>
        <p:spPr>
          <a:xfrm>
            <a:off x="1451579" y="2015732"/>
            <a:ext cx="9603275" cy="4037749"/>
          </a:xfrm>
        </p:spPr>
        <p:txBody>
          <a:bodyPr/>
          <a:lstStyle/>
          <a:p>
            <a:r>
              <a:rPr lang="en-US" dirty="0"/>
              <a:t>Doing complex things often requires multipart or compound formulas. </a:t>
            </a:r>
          </a:p>
          <a:p>
            <a:r>
              <a:rPr lang="en-US" dirty="0"/>
              <a:t>Attempting to write a complex formula, with multiple parts, can be challenging to do all at once, especially if this is new to you. </a:t>
            </a:r>
          </a:p>
          <a:p>
            <a:r>
              <a:rPr lang="en-US" dirty="0"/>
              <a:t>In many cases we can simply the process by breaking complex things into more simple components, testing each on its own, then combining them:</a:t>
            </a:r>
          </a:p>
          <a:p>
            <a:pPr lvl="1"/>
            <a:r>
              <a:rPr lang="en-US" dirty="0"/>
              <a:t>Work backwards from what you want to figure out. </a:t>
            </a:r>
          </a:p>
          <a:p>
            <a:pPr lvl="1"/>
            <a:r>
              <a:rPr lang="en-US" dirty="0"/>
              <a:t>At each stage ask, “what do I need to know to figure this out”?</a:t>
            </a:r>
          </a:p>
          <a:p>
            <a:pPr lvl="1"/>
            <a:r>
              <a:rPr lang="en-US" dirty="0"/>
              <a:t>Eventually we’ll get to things that we can or do know. </a:t>
            </a:r>
          </a:p>
        </p:txBody>
      </p:sp>
    </p:spTree>
    <p:extLst>
      <p:ext uri="{BB962C8B-B14F-4D97-AF65-F5344CB8AC3E}">
        <p14:creationId xmlns:p14="http://schemas.microsoft.com/office/powerpoint/2010/main" val="22787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0CD8-5AED-92A0-D2E3-A86B0FDD363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E46CBF5-64D5-3C5F-D85E-FC787C4EA1FF}"/>
              </a:ext>
            </a:extLst>
          </p:cNvPr>
          <p:cNvSpPr>
            <a:spLocks noGrp="1"/>
          </p:cNvSpPr>
          <p:nvPr>
            <p:ph idx="1"/>
          </p:nvPr>
        </p:nvSpPr>
        <p:spPr>
          <a:xfrm>
            <a:off x="1451579" y="2015732"/>
            <a:ext cx="9603275" cy="4116711"/>
          </a:xfrm>
        </p:spPr>
        <p:txBody>
          <a:bodyPr/>
          <a:lstStyle/>
          <a:p>
            <a:r>
              <a:rPr lang="en-US" dirty="0"/>
              <a:t>Suppose I want a formula that prints Yes or No for if a car was stolen at night…</a:t>
            </a:r>
          </a:p>
          <a:p>
            <a:r>
              <a:rPr lang="en-US" dirty="0"/>
              <a:t>Goal: if the car was stollen at night, print ”yes”, if not, print “no”. </a:t>
            </a:r>
          </a:p>
          <a:p>
            <a:pPr lvl="1"/>
            <a:r>
              <a:rPr lang="en-US" dirty="0"/>
              <a:t>Was the car stolen at all? (Part 1)</a:t>
            </a:r>
          </a:p>
          <a:p>
            <a:pPr lvl="2"/>
            <a:r>
              <a:rPr lang="en-US" dirty="0"/>
              <a:t>Does the stolen column = “yes”?</a:t>
            </a:r>
          </a:p>
          <a:p>
            <a:pPr lvl="1"/>
            <a:r>
              <a:rPr lang="en-US" dirty="0"/>
              <a:t>Was the time night? (Part 2)</a:t>
            </a:r>
          </a:p>
          <a:p>
            <a:pPr lvl="2"/>
            <a:r>
              <a:rPr lang="en-US" dirty="0"/>
              <a:t>Is the time column = “night”?</a:t>
            </a:r>
          </a:p>
          <a:p>
            <a:r>
              <a:rPr lang="en-US" dirty="0"/>
              <a:t>Now I have all that I need to figure out the answer, I need to figure out how to combine it to a final answer:</a:t>
            </a:r>
          </a:p>
          <a:p>
            <a:pPr lvl="1"/>
            <a:r>
              <a:rPr lang="en-US" dirty="0"/>
              <a:t>If Part 1 AND Part 2 are both “yes”, then print “yes”; anything else, print “no”. </a:t>
            </a:r>
          </a:p>
          <a:p>
            <a:pPr lvl="1"/>
            <a:r>
              <a:rPr lang="en-US" dirty="0"/>
              <a:t>Now we just need to figure out how to do it in Excel. </a:t>
            </a:r>
          </a:p>
        </p:txBody>
      </p:sp>
    </p:spTree>
    <p:extLst>
      <p:ext uri="{BB962C8B-B14F-4D97-AF65-F5344CB8AC3E}">
        <p14:creationId xmlns:p14="http://schemas.microsoft.com/office/powerpoint/2010/main" val="187957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52FC-2C8E-5849-670D-6705E85471BD}"/>
              </a:ext>
            </a:extLst>
          </p:cNvPr>
          <p:cNvSpPr>
            <a:spLocks noGrp="1"/>
          </p:cNvSpPr>
          <p:nvPr>
            <p:ph type="title"/>
          </p:nvPr>
        </p:nvSpPr>
        <p:spPr/>
        <p:txBody>
          <a:bodyPr/>
          <a:lstStyle/>
          <a:p>
            <a:r>
              <a:rPr lang="en-US" dirty="0"/>
              <a:t>Chart the Influence</a:t>
            </a:r>
          </a:p>
        </p:txBody>
      </p:sp>
      <p:sp>
        <p:nvSpPr>
          <p:cNvPr id="3" name="Content Placeholder 2">
            <a:extLst>
              <a:ext uri="{FF2B5EF4-FFF2-40B4-BE49-F238E27FC236}">
                <a16:creationId xmlns:a16="http://schemas.microsoft.com/office/drawing/2014/main" id="{72F016A1-EF7E-F477-B451-079F11BB022C}"/>
              </a:ext>
            </a:extLst>
          </p:cNvPr>
          <p:cNvSpPr>
            <a:spLocks noGrp="1"/>
          </p:cNvSpPr>
          <p:nvPr>
            <p:ph idx="1"/>
          </p:nvPr>
        </p:nvSpPr>
        <p:spPr>
          <a:xfrm>
            <a:off x="0" y="2015732"/>
            <a:ext cx="5388209" cy="4084359"/>
          </a:xfrm>
        </p:spPr>
        <p:txBody>
          <a:bodyPr>
            <a:normAutofit/>
          </a:bodyPr>
          <a:lstStyle/>
          <a:p>
            <a:r>
              <a:rPr lang="en-US" dirty="0"/>
              <a:t>We can breakdown the “what do I need” question in several ways. </a:t>
            </a:r>
          </a:p>
          <a:p>
            <a:r>
              <a:rPr lang="en-US" dirty="0"/>
              <a:t>One is an influence chart.</a:t>
            </a:r>
          </a:p>
          <a:p>
            <a:pPr lvl="1"/>
            <a:r>
              <a:rPr lang="en-US" dirty="0"/>
              <a:t>We’ll do this more later… </a:t>
            </a:r>
          </a:p>
          <a:p>
            <a:r>
              <a:rPr lang="en-US" dirty="0"/>
              <a:t>Working backwards from </a:t>
            </a:r>
            <a:r>
              <a:rPr lang="en-US"/>
              <a:t>the final goal, </a:t>
            </a:r>
            <a:r>
              <a:rPr lang="en-US" dirty="0"/>
              <a:t>what do I need to answer this question?</a:t>
            </a:r>
          </a:p>
          <a:p>
            <a:pPr lvl="1"/>
            <a:r>
              <a:rPr lang="en-US" dirty="0"/>
              <a:t>Make the breakdowns as simple as possible. </a:t>
            </a:r>
          </a:p>
          <a:p>
            <a:pPr lvl="1"/>
            <a:r>
              <a:rPr lang="en-US" dirty="0"/>
              <a:t>Each layer to the left makes the question simpler. </a:t>
            </a:r>
          </a:p>
          <a:p>
            <a:pPr lvl="1"/>
            <a:r>
              <a:rPr lang="en-US" dirty="0"/>
              <a:t>Eventually we hit things that we can know. </a:t>
            </a:r>
          </a:p>
        </p:txBody>
      </p:sp>
      <p:grpSp>
        <p:nvGrpSpPr>
          <p:cNvPr id="12" name="Group 11">
            <a:extLst>
              <a:ext uri="{FF2B5EF4-FFF2-40B4-BE49-F238E27FC236}">
                <a16:creationId xmlns:a16="http://schemas.microsoft.com/office/drawing/2014/main" id="{DC786517-39F0-EC85-8946-205A9E698EB1}"/>
              </a:ext>
            </a:extLst>
          </p:cNvPr>
          <p:cNvGrpSpPr/>
          <p:nvPr/>
        </p:nvGrpSpPr>
        <p:grpSpPr>
          <a:xfrm>
            <a:off x="5308430" y="2338164"/>
            <a:ext cx="6728297" cy="2666083"/>
            <a:chOff x="4068773" y="2178604"/>
            <a:chExt cx="7716536" cy="2780022"/>
          </a:xfrm>
        </p:grpSpPr>
        <p:sp>
          <p:nvSpPr>
            <p:cNvPr id="4" name="Hexagon 3">
              <a:extLst>
                <a:ext uri="{FF2B5EF4-FFF2-40B4-BE49-F238E27FC236}">
                  <a16:creationId xmlns:a16="http://schemas.microsoft.com/office/drawing/2014/main" id="{7603ADB0-226B-A0F7-4A17-0054D3823899}"/>
                </a:ext>
              </a:extLst>
            </p:cNvPr>
            <p:cNvSpPr/>
            <p:nvPr/>
          </p:nvSpPr>
          <p:spPr>
            <a:xfrm>
              <a:off x="10324398" y="2921082"/>
              <a:ext cx="1460911" cy="1364343"/>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 yes/no</a:t>
              </a:r>
            </a:p>
          </p:txBody>
        </p:sp>
        <p:sp>
          <p:nvSpPr>
            <p:cNvPr id="5" name="Oval 4">
              <a:extLst>
                <a:ext uri="{FF2B5EF4-FFF2-40B4-BE49-F238E27FC236}">
                  <a16:creationId xmlns:a16="http://schemas.microsoft.com/office/drawing/2014/main" id="{B7E6E190-1D67-1CBD-1602-E8CF0C026F11}"/>
                </a:ext>
              </a:extLst>
            </p:cNvPr>
            <p:cNvSpPr/>
            <p:nvPr/>
          </p:nvSpPr>
          <p:spPr>
            <a:xfrm>
              <a:off x="7014230" y="3191372"/>
              <a:ext cx="1890169" cy="8775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Was stolen at night? </a:t>
              </a:r>
            </a:p>
          </p:txBody>
        </p:sp>
        <p:sp>
          <p:nvSpPr>
            <p:cNvPr id="7" name="Rectangle 6">
              <a:extLst>
                <a:ext uri="{FF2B5EF4-FFF2-40B4-BE49-F238E27FC236}">
                  <a16:creationId xmlns:a16="http://schemas.microsoft.com/office/drawing/2014/main" id="{B59B9438-B0A2-5639-F428-FE1CA49530FB}"/>
                </a:ext>
              </a:extLst>
            </p:cNvPr>
            <p:cNvSpPr/>
            <p:nvPr/>
          </p:nvSpPr>
          <p:spPr>
            <a:xfrm>
              <a:off x="4093321" y="2178604"/>
              <a:ext cx="1834937" cy="9634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Was stolen?</a:t>
              </a:r>
            </a:p>
          </p:txBody>
        </p:sp>
        <p:sp>
          <p:nvSpPr>
            <p:cNvPr id="8" name="Rectangle 7">
              <a:extLst>
                <a:ext uri="{FF2B5EF4-FFF2-40B4-BE49-F238E27FC236}">
                  <a16:creationId xmlns:a16="http://schemas.microsoft.com/office/drawing/2014/main" id="{7049A7D3-B604-1B49-37DD-28B6C1EA2CC5}"/>
                </a:ext>
              </a:extLst>
            </p:cNvPr>
            <p:cNvSpPr/>
            <p:nvPr/>
          </p:nvSpPr>
          <p:spPr>
            <a:xfrm>
              <a:off x="4068773" y="4160827"/>
              <a:ext cx="1859485" cy="797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Was night?</a:t>
              </a:r>
            </a:p>
          </p:txBody>
        </p:sp>
        <p:sp>
          <p:nvSpPr>
            <p:cNvPr id="9" name="Right Arrow 8">
              <a:extLst>
                <a:ext uri="{FF2B5EF4-FFF2-40B4-BE49-F238E27FC236}">
                  <a16:creationId xmlns:a16="http://schemas.microsoft.com/office/drawing/2014/main" id="{20175DED-D20D-43F2-FE53-5F93C3904364}"/>
                </a:ext>
              </a:extLst>
            </p:cNvPr>
            <p:cNvSpPr/>
            <p:nvPr/>
          </p:nvSpPr>
          <p:spPr>
            <a:xfrm>
              <a:off x="6096000" y="2614325"/>
              <a:ext cx="1053503" cy="6135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6C9B0B5-8B32-CEA3-7988-0D817B7447EE}"/>
                </a:ext>
              </a:extLst>
            </p:cNvPr>
            <p:cNvSpPr/>
            <p:nvPr/>
          </p:nvSpPr>
          <p:spPr>
            <a:xfrm>
              <a:off x="6095999" y="4147373"/>
              <a:ext cx="1053503" cy="6135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99CCC164-75DB-8B39-AF78-46993D98EAB3}"/>
                </a:ext>
              </a:extLst>
            </p:cNvPr>
            <p:cNvSpPr/>
            <p:nvPr/>
          </p:nvSpPr>
          <p:spPr>
            <a:xfrm>
              <a:off x="9087647" y="3296496"/>
              <a:ext cx="1053503" cy="6135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420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7224-3DA9-9E26-A0E2-EA88FCDC33E8}"/>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D01E6DD4-0E20-5F4A-92BE-5EDFF6DD00B6}"/>
              </a:ext>
            </a:extLst>
          </p:cNvPr>
          <p:cNvSpPr>
            <a:spLocks noGrp="1"/>
          </p:cNvSpPr>
          <p:nvPr>
            <p:ph idx="1"/>
          </p:nvPr>
        </p:nvSpPr>
        <p:spPr>
          <a:xfrm>
            <a:off x="1451579" y="1853753"/>
            <a:ext cx="9603275" cy="4328385"/>
          </a:xfrm>
        </p:spPr>
        <p:txBody>
          <a:bodyPr/>
          <a:lstStyle/>
          <a:p>
            <a:r>
              <a:rPr lang="en-US" dirty="0"/>
              <a:t>The last slide is an example of something called pseudocode, or writing out what we want to do in some formular or programming language, in plain language. </a:t>
            </a:r>
          </a:p>
          <a:p>
            <a:r>
              <a:rPr lang="en-US" dirty="0"/>
              <a:t>We broke down our problem to needing a few things:</a:t>
            </a:r>
          </a:p>
          <a:p>
            <a:pPr lvl="1"/>
            <a:r>
              <a:rPr lang="en-US" dirty="0"/>
              <a:t>Is it stolen? (Check if the value in a column is equal to some other value)</a:t>
            </a:r>
          </a:p>
          <a:p>
            <a:pPr lvl="1"/>
            <a:r>
              <a:rPr lang="en-US" dirty="0"/>
              <a:t>Was it night? (Check if the value in a column is equal to some other value)</a:t>
            </a:r>
          </a:p>
          <a:p>
            <a:pPr lvl="1"/>
            <a:r>
              <a:rPr lang="en-US" dirty="0"/>
              <a:t>Are these things both true? (Calculate an “and” comparison)</a:t>
            </a:r>
          </a:p>
          <a:p>
            <a:pPr lvl="1"/>
            <a:r>
              <a:rPr lang="en-US" dirty="0"/>
              <a:t>If they are, print “yes”; if not, print “no”.  (Do something based on a condition)</a:t>
            </a:r>
          </a:p>
          <a:p>
            <a:r>
              <a:rPr lang="en-US" dirty="0"/>
              <a:t>Even if we don’t know how to do any of these things in Excel, we can look them up:</a:t>
            </a:r>
          </a:p>
          <a:p>
            <a:pPr lvl="1"/>
            <a:r>
              <a:rPr lang="en-US" dirty="0"/>
              <a:t>Each action is unitary – it is one specific thing. We can look in help or Google each one. </a:t>
            </a:r>
          </a:p>
          <a:p>
            <a:pPr lvl="1"/>
            <a:r>
              <a:rPr lang="en-US" dirty="0"/>
              <a:t>Each thing can be checked individually, to ensure we’ve done it correctly. </a:t>
            </a:r>
          </a:p>
        </p:txBody>
      </p:sp>
    </p:spTree>
    <p:extLst>
      <p:ext uri="{BB962C8B-B14F-4D97-AF65-F5344CB8AC3E}">
        <p14:creationId xmlns:p14="http://schemas.microsoft.com/office/powerpoint/2010/main" val="34623628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114</TotalTime>
  <Words>1267</Words>
  <Application>Microsoft Macintosh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Making Stuff in Excel</vt:lpstr>
      <vt:lpstr>Today</vt:lpstr>
      <vt:lpstr>Using Excel for Fun and Profit</vt:lpstr>
      <vt:lpstr>Data Basics</vt:lpstr>
      <vt:lpstr>Example Data</vt:lpstr>
      <vt:lpstr>Formula Construction</vt:lpstr>
      <vt:lpstr>Example</vt:lpstr>
      <vt:lpstr>Chart the Influence</vt:lpstr>
      <vt:lpstr>Pseudocode</vt:lpstr>
      <vt:lpstr>Documentation</vt:lpstr>
      <vt:lpstr>Referencing</vt:lpstr>
      <vt:lpstr>Keep ‘em Separated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10</cp:revision>
  <dcterms:created xsi:type="dcterms:W3CDTF">2023-09-08T15:36:59Z</dcterms:created>
  <dcterms:modified xsi:type="dcterms:W3CDTF">2023-09-08T17:31:00Z</dcterms:modified>
</cp:coreProperties>
</file>