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B3D1-9C49-134C-A46E-11AD698955E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71442-A1D2-654B-8939-9BA59F779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3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71442-A1D2-654B-8939-9BA59F779D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00FC-8EEA-4D2A-582A-AF2E86992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External Data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048EA-1446-A1C7-749D-10683C52B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6E7-900B-5E91-DB17-4FF5516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4ABC-FA6F-813C-8A11-1EE6C54E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Continuing with the idea of using a database as a source for our data…</a:t>
            </a:r>
          </a:p>
          <a:p>
            <a:r>
              <a:rPr lang="en-US" dirty="0"/>
              <a:t>Databases are normally large and centralized, used by many people. </a:t>
            </a:r>
          </a:p>
          <a:p>
            <a:pPr lvl="1"/>
            <a:r>
              <a:rPr lang="en-US" dirty="0"/>
              <a:t>We can’t have all our data in a spreadsheet because we don’t own it. </a:t>
            </a:r>
          </a:p>
          <a:p>
            <a:pPr lvl="1"/>
            <a:r>
              <a:rPr lang="en-US" dirty="0"/>
              <a:t>Other people need to be looking at and updating that data as well. </a:t>
            </a:r>
          </a:p>
          <a:p>
            <a:r>
              <a:rPr lang="en-US" dirty="0"/>
              <a:t>Solution – connect to the data that is held remotely. </a:t>
            </a:r>
          </a:p>
          <a:p>
            <a:pPr lvl="1"/>
            <a:r>
              <a:rPr lang="en-US" dirty="0"/>
              <a:t>Data stays in a database where it is, or it stays in a file like it will for us. </a:t>
            </a:r>
          </a:p>
          <a:p>
            <a:pPr lvl="1"/>
            <a:r>
              <a:rPr lang="en-US" dirty="0"/>
              <a:t>We can grab it and use it remotely in Excel, on the web, in Tableau, in another system…</a:t>
            </a:r>
          </a:p>
          <a:p>
            <a:r>
              <a:rPr lang="en-US" dirty="0"/>
              <a:t>We assume that the data is structured in a datasheet format, allowing us to use those assumptions to handle any data interchangeably. </a:t>
            </a:r>
          </a:p>
        </p:txBody>
      </p:sp>
    </p:spTree>
    <p:extLst>
      <p:ext uri="{BB962C8B-B14F-4D97-AF65-F5344CB8AC3E}">
        <p14:creationId xmlns:p14="http://schemas.microsoft.com/office/powerpoint/2010/main" val="156726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22E6-0B5C-DFF4-17F6-A17E501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649F-6239-5F01-BE46-5EA06F79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37" y="2449551"/>
            <a:ext cx="7459176" cy="3603930"/>
          </a:xfrm>
        </p:spPr>
        <p:txBody>
          <a:bodyPr/>
          <a:lstStyle/>
          <a:p>
            <a:r>
              <a:rPr lang="en-US" dirty="0"/>
              <a:t>We connect our file to the data that is held elsewhere. </a:t>
            </a:r>
          </a:p>
          <a:p>
            <a:r>
              <a:rPr lang="en-US" dirty="0"/>
              <a:t>That data could be in a CSV,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Our stuff is built “on” the data, we don’t have it we just reach out and “grab” it from elsewhere. </a:t>
            </a:r>
          </a:p>
          <a:p>
            <a:pPr lvl="1"/>
            <a:r>
              <a:rPr lang="en-US" dirty="0"/>
              <a:t>We can use it just like we have been. </a:t>
            </a:r>
          </a:p>
          <a:p>
            <a:pPr lvl="1"/>
            <a:r>
              <a:rPr lang="en-US" dirty="0"/>
              <a:t>It isn’t actually located in our workbook. </a:t>
            </a:r>
          </a:p>
          <a:p>
            <a:pPr lvl="1"/>
            <a:r>
              <a:rPr lang="en-US" dirty="0"/>
              <a:t>That data can change on its own, we update from it. </a:t>
            </a:r>
          </a:p>
          <a:p>
            <a:r>
              <a:rPr lang="en-US" dirty="0"/>
              <a:t>This is how most “data tools” work in real usage.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6C25B-50E1-761B-4DED-F04C5BC31A3B}"/>
              </a:ext>
            </a:extLst>
          </p:cNvPr>
          <p:cNvSpPr/>
          <p:nvPr/>
        </p:nvSpPr>
        <p:spPr>
          <a:xfrm>
            <a:off x="417443" y="3538330"/>
            <a:ext cx="3289853" cy="27233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Source. </a:t>
            </a:r>
          </a:p>
          <a:p>
            <a:pPr algn="ctr"/>
            <a:r>
              <a:rPr lang="en-US" dirty="0"/>
              <a:t>The CSV you download. </a:t>
            </a:r>
          </a:p>
          <a:p>
            <a:pPr algn="ctr"/>
            <a:r>
              <a:rPr lang="en-US" dirty="0"/>
              <a:t>Could be a DB.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79A2C28-D035-D8C4-F0A5-61BF155266EB}"/>
              </a:ext>
            </a:extLst>
          </p:cNvPr>
          <p:cNvSpPr/>
          <p:nvPr/>
        </p:nvSpPr>
        <p:spPr>
          <a:xfrm>
            <a:off x="7464287" y="1262270"/>
            <a:ext cx="934278" cy="2683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6C4E0-D200-5F6B-3B3F-C18A1AB5DABA}"/>
              </a:ext>
            </a:extLst>
          </p:cNvPr>
          <p:cNvSpPr/>
          <p:nvPr/>
        </p:nvSpPr>
        <p:spPr>
          <a:xfrm>
            <a:off x="8816009" y="208722"/>
            <a:ext cx="3150704" cy="222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with your super cool and useful sheets, charts, and tables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80FAB3E-2C40-8415-04DD-429079DD82C1}"/>
              </a:ext>
            </a:extLst>
          </p:cNvPr>
          <p:cNvSpPr/>
          <p:nvPr/>
        </p:nvSpPr>
        <p:spPr>
          <a:xfrm rot="19403591">
            <a:off x="2420100" y="2037712"/>
            <a:ext cx="1786549" cy="1155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EDE08880-9A09-1E06-436D-68C5F81E5850}"/>
              </a:ext>
            </a:extLst>
          </p:cNvPr>
          <p:cNvSpPr/>
          <p:nvPr/>
        </p:nvSpPr>
        <p:spPr>
          <a:xfrm>
            <a:off x="4238368" y="358346"/>
            <a:ext cx="2866767" cy="169287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data. </a:t>
            </a:r>
          </a:p>
        </p:txBody>
      </p:sp>
    </p:spTree>
    <p:extLst>
      <p:ext uri="{BB962C8B-B14F-4D97-AF65-F5344CB8AC3E}">
        <p14:creationId xmlns:p14="http://schemas.microsoft.com/office/powerpoint/2010/main" val="395753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1504-010C-237E-14FF-20B143CD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16-E034-5CFC-2CCE-C7E57671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Much of common data analysis that we want to do is based on Aggregation. </a:t>
            </a:r>
          </a:p>
          <a:p>
            <a:r>
              <a:rPr lang="en-US" dirty="0"/>
              <a:t>Aggregation is the “totaling” of some value, here it’s calculating sums, avg, count,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combine these aggregations with grouping and slicing of the data. </a:t>
            </a:r>
          </a:p>
          <a:p>
            <a:pPr lvl="1"/>
            <a:r>
              <a:rPr lang="en-US" dirty="0"/>
              <a:t>We can calculate any aggregate we want – min, max, average, sum,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We can group or split our data to get the result for any subgroup. </a:t>
            </a:r>
          </a:p>
          <a:p>
            <a:r>
              <a:rPr lang="en-US" dirty="0"/>
              <a:t>We can compare and contrast these groups for a powerful analysis tool. </a:t>
            </a:r>
          </a:p>
          <a:p>
            <a:r>
              <a:rPr lang="en-US" dirty="0"/>
              <a:t>This works directly with the datasheet formatted data that we get from a DB. </a:t>
            </a:r>
          </a:p>
          <a:p>
            <a:r>
              <a:rPr lang="en-US" dirty="0"/>
              <a:t>A tool that does this in a super fun way is a pivot table!</a:t>
            </a:r>
          </a:p>
        </p:txBody>
      </p:sp>
    </p:spTree>
    <p:extLst>
      <p:ext uri="{BB962C8B-B14F-4D97-AF65-F5344CB8AC3E}">
        <p14:creationId xmlns:p14="http://schemas.microsoft.com/office/powerpoint/2010/main" val="6850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343A-51D0-AB2A-B7A3-4C2D48D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E950-99FB-E2EE-2BBA-31D90683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SAM stuff has lots of details on the exact functionality of a pivot table. </a:t>
            </a:r>
          </a:p>
          <a:p>
            <a:r>
              <a:rPr lang="en-US" dirty="0"/>
              <a:t>We’ll try to grab an understandable piece of data, connect to it, and answer some questions. </a:t>
            </a:r>
          </a:p>
          <a:p>
            <a:pPr lvl="1"/>
            <a:r>
              <a:rPr lang="en-US" dirty="0"/>
              <a:t>This will apply those skills. </a:t>
            </a:r>
          </a:p>
          <a:p>
            <a:pPr lvl="1"/>
            <a:r>
              <a:rPr lang="en-US" dirty="0"/>
              <a:t>Hopefully the “why” to all these Excel </a:t>
            </a:r>
            <a:r>
              <a:rPr lang="en-US" dirty="0" err="1"/>
              <a:t>skillz</a:t>
            </a:r>
            <a:r>
              <a:rPr lang="en-US" dirty="0"/>
              <a:t> will make a little more sense. </a:t>
            </a:r>
          </a:p>
          <a:p>
            <a:r>
              <a:rPr lang="en-US" dirty="0"/>
              <a:t>Parts</a:t>
            </a:r>
            <a:r>
              <a:rPr lang="en-US" dirty="0">
                <a:sym typeface="Wingdings" pitchFamily="2" charset="2"/>
              </a:rPr>
              <a:t> (in the sample files folder on Moodle):</a:t>
            </a:r>
          </a:p>
          <a:p>
            <a:pPr lvl="1"/>
            <a:r>
              <a:rPr lang="en-US" dirty="0"/>
              <a:t>Nhl_2023.csv. Just save this somewhere, don’t open it. We’ll connect to it. </a:t>
            </a:r>
          </a:p>
          <a:p>
            <a:pPr lvl="1"/>
            <a:r>
              <a:rPr lang="en-US" dirty="0"/>
              <a:t>A new blank excel file that we’ll work in. </a:t>
            </a:r>
          </a:p>
          <a:p>
            <a:r>
              <a:rPr lang="en-US" dirty="0"/>
              <a:t>Scenario - you are an NHL analyst, who has things they need to know…</a:t>
            </a:r>
          </a:p>
          <a:p>
            <a:pPr lvl="1"/>
            <a:r>
              <a:rPr lang="en-US" dirty="0"/>
              <a:t>If we need something that isn’t there, maybe we can calculate it…</a:t>
            </a:r>
          </a:p>
        </p:txBody>
      </p:sp>
    </p:spTree>
    <p:extLst>
      <p:ext uri="{BB962C8B-B14F-4D97-AF65-F5344CB8AC3E}">
        <p14:creationId xmlns:p14="http://schemas.microsoft.com/office/powerpoint/2010/main" val="354806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2CB1-8A8F-5313-B997-584BCF51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some Questions to Answer!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F44F-7CE4-2660-085D-31A8A4C8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75016-5E19-D503-2C55-D8CAC11A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9136"/>
            <a:ext cx="12192000" cy="55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524B-A1C7-539A-B581-CF5893A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49A4-018F-ADE7-B263-BE16EEA6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We’ve recently looked at how we can use Excel to make tools that can help us make decisions:</a:t>
            </a:r>
          </a:p>
          <a:p>
            <a:pPr lvl="1"/>
            <a:r>
              <a:rPr lang="en-US" dirty="0"/>
              <a:t>We can identify what we need. </a:t>
            </a:r>
          </a:p>
          <a:p>
            <a:pPr lvl="1"/>
            <a:r>
              <a:rPr lang="en-US" dirty="0"/>
              <a:t>Work backwards to identify the values that feed into the determination. </a:t>
            </a:r>
          </a:p>
          <a:p>
            <a:pPr lvl="1"/>
            <a:r>
              <a:rPr lang="en-US" dirty="0"/>
              <a:t>Build a calculation to translate those inputs into an expected output. </a:t>
            </a:r>
          </a:p>
          <a:p>
            <a:pPr lvl="1"/>
            <a:r>
              <a:rPr lang="en-US" dirty="0"/>
              <a:t>Try different scenarios to help forecast. </a:t>
            </a:r>
          </a:p>
          <a:p>
            <a:r>
              <a:rPr lang="en-US" dirty="0"/>
              <a:t>Think back to examples:</a:t>
            </a:r>
          </a:p>
          <a:p>
            <a:pPr lvl="1"/>
            <a:r>
              <a:rPr lang="en-US" dirty="0"/>
              <a:t>Mortgage one allows us to compare the cost details of different mortgages, to pick the best.</a:t>
            </a:r>
          </a:p>
          <a:p>
            <a:pPr lvl="1"/>
            <a:r>
              <a:rPr lang="en-US" dirty="0" err="1"/>
              <a:t>Racketball</a:t>
            </a:r>
            <a:r>
              <a:rPr lang="en-US" dirty="0"/>
              <a:t> one allows us to try different business scenarios to estimate if we’ll make money.  </a:t>
            </a:r>
          </a:p>
        </p:txBody>
      </p:sp>
    </p:spTree>
    <p:extLst>
      <p:ext uri="{BB962C8B-B14F-4D97-AF65-F5344CB8AC3E}">
        <p14:creationId xmlns:p14="http://schemas.microsoft.com/office/powerpoint/2010/main" val="29220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06D6-9AAB-0A41-E090-E4D60D9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053E-6E30-0950-B96D-185A3DDB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Critically, we combined two things to get our end goal:</a:t>
            </a:r>
          </a:p>
          <a:p>
            <a:pPr lvl="1"/>
            <a:r>
              <a:rPr lang="en-US" dirty="0"/>
              <a:t>Real data (inputs and outputs) that we used to create the logic. </a:t>
            </a:r>
          </a:p>
          <a:p>
            <a:pPr lvl="1"/>
            <a:r>
              <a:rPr lang="en-US" dirty="0"/>
              <a:t>Our understanding of the problem, to translate reality to Excel. </a:t>
            </a:r>
          </a:p>
          <a:p>
            <a:r>
              <a:rPr lang="en-US" dirty="0"/>
              <a:t>We used our understanding and the tools in Excel to build an “algorithm” to create a prediction of our output from the values of our input. </a:t>
            </a:r>
          </a:p>
          <a:p>
            <a:pPr lvl="1"/>
            <a:r>
              <a:rPr lang="en-US" dirty="0"/>
              <a:t>An algorithm is a series of steps to accomplish a task. </a:t>
            </a:r>
          </a:p>
          <a:p>
            <a:pPr lvl="1"/>
            <a:r>
              <a:rPr lang="en-US" dirty="0"/>
              <a:t>We can also call our creation a “model”, something that translates inputs to outputs. </a:t>
            </a:r>
          </a:p>
          <a:p>
            <a:r>
              <a:rPr lang="en-US" dirty="0"/>
              <a:t>Our model will be wrong (error), but if we do a good job it can be pretty accurate. </a:t>
            </a:r>
          </a:p>
          <a:p>
            <a:r>
              <a:rPr lang="en-US" dirty="0"/>
              <a:t>If we collect more data (inputs and outputs), we adjust the model to match reality. </a:t>
            </a:r>
          </a:p>
        </p:txBody>
      </p:sp>
    </p:spTree>
    <p:extLst>
      <p:ext uri="{BB962C8B-B14F-4D97-AF65-F5344CB8AC3E}">
        <p14:creationId xmlns:p14="http://schemas.microsoft.com/office/powerpoint/2010/main" val="4692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01F8-3930-12BB-F84A-F506234E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B00A-FEE8-0E1F-6153-8D651118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56" y="4153710"/>
            <a:ext cx="10126703" cy="1973162"/>
          </a:xfrm>
        </p:spPr>
        <p:txBody>
          <a:bodyPr/>
          <a:lstStyle/>
          <a:p>
            <a:r>
              <a:rPr lang="en-US" dirty="0"/>
              <a:t>Goal - accurate prediction of outcome. </a:t>
            </a:r>
          </a:p>
          <a:p>
            <a:r>
              <a:rPr lang="en-US" dirty="0"/>
              <a:t>Inputs – different things that impact that outcome. </a:t>
            </a:r>
          </a:p>
          <a:p>
            <a:r>
              <a:rPr lang="en-US" dirty="0"/>
              <a:t>Model – the calculation that we figured out to go from A to B.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C2E48-096C-DB41-2B98-0DD43250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" y="0"/>
            <a:ext cx="12120184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5818-D27F-B494-A19A-6EDE439D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Systems/Sheets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5EE6-4F84-06A7-4F55-E979559A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These are decision support systems. </a:t>
            </a:r>
          </a:p>
          <a:p>
            <a:pPr lvl="1"/>
            <a:r>
              <a:rPr lang="en-US" dirty="0"/>
              <a:t>Use our knowledge and the data we have to construct a model that will predict. </a:t>
            </a:r>
          </a:p>
          <a:p>
            <a:pPr lvl="1"/>
            <a:r>
              <a:rPr lang="en-US" dirty="0"/>
              <a:t>Higley dependent on how good we are at understanding the scenario. </a:t>
            </a:r>
          </a:p>
          <a:p>
            <a:pPr lvl="1"/>
            <a:r>
              <a:rPr lang="en-US" dirty="0"/>
              <a:t>Very common in business – budgets, ordering decisions, scheduling,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Can be accurate in limited scenarios – relatively predictable situations. </a:t>
            </a:r>
          </a:p>
          <a:p>
            <a:pPr lvl="1"/>
            <a:r>
              <a:rPr lang="en-US" dirty="0"/>
              <a:t>Low need for data to construct one, we can use only a few examples. </a:t>
            </a:r>
          </a:p>
          <a:p>
            <a:r>
              <a:rPr lang="en-US" dirty="0"/>
              <a:t>In many cases we often have a reality that is very different:</a:t>
            </a:r>
          </a:p>
          <a:p>
            <a:pPr lvl="1"/>
            <a:r>
              <a:rPr lang="en-US" dirty="0"/>
              <a:t>A large amount of data (sales, customers, loans, tweets, </a:t>
            </a:r>
            <a:r>
              <a:rPr lang="en-US" dirty="0" err="1"/>
              <a:t>etc</a:t>
            </a:r>
            <a:r>
              <a:rPr lang="en-US" dirty="0"/>
              <a:t>…) on what we want to predict. </a:t>
            </a:r>
          </a:p>
          <a:p>
            <a:pPr lvl="1"/>
            <a:r>
              <a:rPr lang="en-US" dirty="0"/>
              <a:t>A limited understanding of how to calculate the output from the (potentially many) inputs. </a:t>
            </a:r>
          </a:p>
        </p:txBody>
      </p:sp>
    </p:spTree>
    <p:extLst>
      <p:ext uri="{BB962C8B-B14F-4D97-AF65-F5344CB8AC3E}">
        <p14:creationId xmlns:p14="http://schemas.microsoft.com/office/powerpoint/2010/main" val="300308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D357-55EF-3064-1D2F-50C69469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(this is mostly context)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CBA7-49AA-EAB8-798B-D228496B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When dealing with those other scenarios (lots of data, hard to solve problem) we can employ other techniques to help make similar predictions. </a:t>
            </a:r>
          </a:p>
          <a:p>
            <a:r>
              <a:rPr lang="en-US" dirty="0"/>
              <a:t>Enter machine learning!</a:t>
            </a:r>
          </a:p>
          <a:p>
            <a:pPr lvl="1"/>
            <a:r>
              <a:rPr lang="en-US" dirty="0"/>
              <a:t>We provide the data - lots of examples of inputs and outputs. (Potentially millions)</a:t>
            </a:r>
          </a:p>
          <a:p>
            <a:pPr lvl="1"/>
            <a:r>
              <a:rPr lang="en-US" dirty="0"/>
              <a:t>The machine “learns” how to do the calculation that generates the output based on patterns in the data, we don’t need to have any idea how to go from input-&gt;output. </a:t>
            </a:r>
          </a:p>
          <a:p>
            <a:r>
              <a:rPr lang="en-US" dirty="0"/>
              <a:t>We can build models that do a better job of making similar predictions. </a:t>
            </a:r>
          </a:p>
          <a:p>
            <a:pPr lvl="1"/>
            <a:r>
              <a:rPr lang="en-US" dirty="0"/>
              <a:t>Collect data (income, location, </a:t>
            </a:r>
            <a:r>
              <a:rPr lang="en-US" dirty="0" err="1"/>
              <a:t>etc</a:t>
            </a:r>
            <a:r>
              <a:rPr lang="en-US" dirty="0"/>
              <a:t>…) of thousands of old loans, and if that person paid. </a:t>
            </a:r>
          </a:p>
          <a:p>
            <a:pPr lvl="1"/>
            <a:r>
              <a:rPr lang="en-US" dirty="0"/>
              <a:t>The computer looks at the example data, and makes a calculation to get output from input. </a:t>
            </a:r>
          </a:p>
          <a:p>
            <a:pPr marL="914400" lvl="2" indent="0">
              <a:buNone/>
            </a:pPr>
            <a:r>
              <a:rPr lang="en-US" dirty="0"/>
              <a:t>We have the old data, we can calculate error and then revise until we make that error lowest. </a:t>
            </a:r>
          </a:p>
        </p:txBody>
      </p:sp>
    </p:spTree>
    <p:extLst>
      <p:ext uri="{BB962C8B-B14F-4D97-AF65-F5344CB8AC3E}">
        <p14:creationId xmlns:p14="http://schemas.microsoft.com/office/powerpoint/2010/main" val="48863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04E-7CFA-F6A6-F39F-773FFF0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Amounts of Data (This you need to know)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3478-157A-9B20-73D3-A9C7D1BB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system of using old examples to make accurate predictions fits well with how data is stored in databases. </a:t>
            </a:r>
          </a:p>
          <a:p>
            <a:pPr lvl="1"/>
            <a:r>
              <a:rPr lang="en-US" dirty="0"/>
              <a:t>We’ll look at this in more detail over the next two times, for now we just want a basic understanding of what’s in a database. </a:t>
            </a:r>
          </a:p>
          <a:p>
            <a:r>
              <a:rPr lang="en-US" dirty="0"/>
              <a:t>Databases are made of tables that each look like a spreadsheet. </a:t>
            </a:r>
          </a:p>
          <a:p>
            <a:pPr lvl="1"/>
            <a:r>
              <a:rPr lang="en-US" dirty="0"/>
              <a:t>Each table represents an entity – one ”thing” that we track. </a:t>
            </a:r>
          </a:p>
          <a:p>
            <a:pPr lvl="1"/>
            <a:r>
              <a:rPr lang="en-US" dirty="0"/>
              <a:t>Each column represents an attribute - one value that we store for this entity. </a:t>
            </a:r>
          </a:p>
          <a:p>
            <a:pPr lvl="1"/>
            <a:r>
              <a:rPr lang="en-US" dirty="0"/>
              <a:t>Each row represents an instance – one example of that entity. </a:t>
            </a:r>
          </a:p>
          <a:p>
            <a:r>
              <a:rPr lang="en-US" dirty="0"/>
              <a:t>So, each table is effectively a list of items, and what we know about them. </a:t>
            </a:r>
          </a:p>
        </p:txBody>
      </p:sp>
    </p:spTree>
    <p:extLst>
      <p:ext uri="{BB962C8B-B14F-4D97-AF65-F5344CB8AC3E}">
        <p14:creationId xmlns:p14="http://schemas.microsoft.com/office/powerpoint/2010/main" val="289236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9657-4A8F-6484-A8A1-BC6E89A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A8C9-D332-8F74-9421-FB75D9D2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655" y="1853754"/>
            <a:ext cx="3406345" cy="4199727"/>
          </a:xfrm>
        </p:spPr>
        <p:txBody>
          <a:bodyPr/>
          <a:lstStyle/>
          <a:p>
            <a:r>
              <a:rPr lang="en-US" dirty="0"/>
              <a:t>Table – loans. </a:t>
            </a:r>
          </a:p>
          <a:p>
            <a:r>
              <a:rPr lang="en-US" dirty="0"/>
              <a:t>Row – instance, one loan. </a:t>
            </a:r>
          </a:p>
          <a:p>
            <a:r>
              <a:rPr lang="en-US" dirty="0"/>
              <a:t>Column – thing we track about the loan. </a:t>
            </a:r>
          </a:p>
          <a:p>
            <a:pPr lvl="1"/>
            <a:r>
              <a:rPr lang="en-US" dirty="0"/>
              <a:t>Including if it was paid. </a:t>
            </a:r>
          </a:p>
          <a:p>
            <a:pPr lvl="1"/>
            <a:r>
              <a:rPr lang="en-US" dirty="0"/>
              <a:t>We could know the inputs (other stuff) before giving a loan, then use these old ones to predict if it was paid.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119FB-9805-1A7A-8CCD-C47A2052D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22039" r="16496"/>
          <a:stretch/>
        </p:blipFill>
        <p:spPr>
          <a:xfrm>
            <a:off x="28831" y="0"/>
            <a:ext cx="8634091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289-9064-E57C-1E92-115CE95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B437-8E90-0946-14B1-363E7B6F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format (table, row, column) is called a datasheet. </a:t>
            </a:r>
          </a:p>
          <a:p>
            <a:r>
              <a:rPr lang="en-US" dirty="0"/>
              <a:t>Most databases that exist in the world look just like this. </a:t>
            </a:r>
          </a:p>
          <a:p>
            <a:pPr lvl="1"/>
            <a:r>
              <a:rPr lang="en-US" dirty="0"/>
              <a:t>We keep one table for each “item” – sale, product, customer, registration. </a:t>
            </a:r>
          </a:p>
          <a:p>
            <a:pPr lvl="1"/>
            <a:r>
              <a:rPr lang="en-US" dirty="0"/>
              <a:t>Each column is one value that we track for that thing. </a:t>
            </a:r>
          </a:p>
          <a:p>
            <a:pPr lvl="1"/>
            <a:r>
              <a:rPr lang="en-US" dirty="0"/>
              <a:t>Each row is one instance, or one specific example of that thing. </a:t>
            </a:r>
          </a:p>
          <a:p>
            <a:r>
              <a:rPr lang="en-US" dirty="0"/>
              <a:t>The end of the Excel stuff and the Access stuff bridges this gap. </a:t>
            </a:r>
          </a:p>
          <a:p>
            <a:pPr lvl="1"/>
            <a:r>
              <a:rPr lang="en-US" dirty="0"/>
              <a:t>We can use data in its ”normal” datasheet format in Excel. </a:t>
            </a:r>
          </a:p>
          <a:p>
            <a:pPr lvl="1"/>
            <a:r>
              <a:rPr lang="en-US" dirty="0"/>
              <a:t>We can leverage what that gives us to help us analyze the data. </a:t>
            </a:r>
          </a:p>
        </p:txBody>
      </p:sp>
    </p:spTree>
    <p:extLst>
      <p:ext uri="{BB962C8B-B14F-4D97-AF65-F5344CB8AC3E}">
        <p14:creationId xmlns:p14="http://schemas.microsoft.com/office/powerpoint/2010/main" val="30269676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1393</Words>
  <Application>Microsoft Macintosh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External Data Intro</vt:lpstr>
      <vt:lpstr>Data – It matters</vt:lpstr>
      <vt:lpstr>Data and You!</vt:lpstr>
      <vt:lpstr>PowerPoint Presentation</vt:lpstr>
      <vt:lpstr>Decision Support Systems/Sheets</vt:lpstr>
      <vt:lpstr>Different Models (this is mostly context)</vt:lpstr>
      <vt:lpstr>Large Amounts of Data (This you need to know)</vt:lpstr>
      <vt:lpstr>PowerPoint Presentation</vt:lpstr>
      <vt:lpstr>datasheets</vt:lpstr>
      <vt:lpstr>Data Separation</vt:lpstr>
      <vt:lpstr>PowerPoint Presentation</vt:lpstr>
      <vt:lpstr>Data and Analysis</vt:lpstr>
      <vt:lpstr>Example</vt:lpstr>
      <vt:lpstr>Think of some Questions to Answer!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Data Intro</dc:title>
  <dc:creator>Akeem Semper</dc:creator>
  <cp:lastModifiedBy>Akeem Semper</cp:lastModifiedBy>
  <cp:revision>8</cp:revision>
  <dcterms:created xsi:type="dcterms:W3CDTF">2023-09-29T15:58:52Z</dcterms:created>
  <dcterms:modified xsi:type="dcterms:W3CDTF">2023-09-29T17:10:38Z</dcterms:modified>
</cp:coreProperties>
</file>