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66" r:id="rId2"/>
    <p:sldId id="256" r:id="rId3"/>
    <p:sldId id="260" r:id="rId4"/>
    <p:sldId id="261" r:id="rId5"/>
    <p:sldId id="263" r:id="rId6"/>
    <p:sldId id="264" r:id="rId7"/>
    <p:sldId id="265" r:id="rId8"/>
    <p:sldId id="262" r:id="rId9"/>
    <p:sldId id="258" r:id="rId10"/>
    <p:sldId id="257" r:id="rId11"/>
    <p:sldId id="259"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6327"/>
  </p:normalViewPr>
  <p:slideViewPr>
    <p:cSldViewPr snapToGrid="0">
      <p:cViewPr varScale="1">
        <p:scale>
          <a:sx n="128" d="100"/>
          <a:sy n="128" d="100"/>
        </p:scale>
        <p:origin x="48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F82801B-40A4-F242-99B7-C0AFD83E086B}" type="datetimeFigureOut">
              <a:rPr lang="en-US" smtClean="0"/>
              <a:t>10/25/23</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BAF04714-B78B-C745-A1B7-DB808807C9E8}"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077327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F82801B-40A4-F242-99B7-C0AFD83E086B}" type="datetimeFigureOut">
              <a:rPr lang="en-US" smtClean="0"/>
              <a:t>10/25/23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F04714-B78B-C745-A1B7-DB808807C9E8}"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115337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F82801B-40A4-F242-99B7-C0AFD83E086B}" type="datetimeFigureOut">
              <a:rPr lang="en-US" smtClean="0"/>
              <a:t>10/25/23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F04714-B78B-C745-A1B7-DB808807C9E8}"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772908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F82801B-40A4-F242-99B7-C0AFD83E086B}" type="datetimeFigureOut">
              <a:rPr lang="en-US" smtClean="0"/>
              <a:t>10/25/23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F04714-B78B-C745-A1B7-DB808807C9E8}"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237311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F82801B-40A4-F242-99B7-C0AFD83E086B}" type="datetimeFigureOut">
              <a:rPr lang="en-US" smtClean="0"/>
              <a:t>10/25/23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F04714-B78B-C745-A1B7-DB808807C9E8}"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736815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F82801B-40A4-F242-99B7-C0AFD83E086B}" type="datetimeFigureOut">
              <a:rPr lang="en-US" smtClean="0"/>
              <a:t>10/25/23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F04714-B78B-C745-A1B7-DB808807C9E8}"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235601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F82801B-40A4-F242-99B7-C0AFD83E086B}" type="datetimeFigureOut">
              <a:rPr lang="en-US" smtClean="0"/>
              <a:t>10/25/23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AF04714-B78B-C745-A1B7-DB808807C9E8}"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606797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F82801B-40A4-F242-99B7-C0AFD83E086B}" type="datetimeFigureOut">
              <a:rPr lang="en-US" smtClean="0"/>
              <a:t>10/25/23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AF04714-B78B-C745-A1B7-DB808807C9E8}"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234666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F82801B-40A4-F242-99B7-C0AFD83E086B}" type="datetimeFigureOut">
              <a:rPr lang="en-US" smtClean="0"/>
              <a:t>10/25/23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AF04714-B78B-C745-A1B7-DB808807C9E8}" type="slidenum">
              <a:rPr lang="en-US" smtClean="0"/>
              <a:t>‹#›</a:t>
            </a:fld>
            <a:endParaRPr lang="en-US"/>
          </a:p>
        </p:txBody>
      </p:sp>
    </p:spTree>
    <p:extLst>
      <p:ext uri="{BB962C8B-B14F-4D97-AF65-F5344CB8AC3E}">
        <p14:creationId xmlns:p14="http://schemas.microsoft.com/office/powerpoint/2010/main" val="20285376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F82801B-40A4-F242-99B7-C0AFD83E086B}" type="datetimeFigureOut">
              <a:rPr lang="en-US" smtClean="0"/>
              <a:t>10/25/23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F04714-B78B-C745-A1B7-DB808807C9E8}"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524265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9F82801B-40A4-F242-99B7-C0AFD83E086B}" type="datetimeFigureOut">
              <a:rPr lang="en-US" smtClean="0"/>
              <a:t>10/25/23</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BAF04714-B78B-C745-A1B7-DB808807C9E8}"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410130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9F82801B-40A4-F242-99B7-C0AFD83E086B}" type="datetimeFigureOut">
              <a:rPr lang="en-US" smtClean="0"/>
              <a:t>10/25/23</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BAF04714-B78B-C745-A1B7-DB808807C9E8}"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019353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0D9D35-7539-2368-F5B1-BFB5B0A78A00}"/>
              </a:ext>
            </a:extLst>
          </p:cNvPr>
          <p:cNvSpPr>
            <a:spLocks noGrp="1"/>
          </p:cNvSpPr>
          <p:nvPr>
            <p:ph type="title"/>
          </p:nvPr>
        </p:nvSpPr>
        <p:spPr/>
        <p:txBody>
          <a:bodyPr/>
          <a:lstStyle/>
          <a:p>
            <a:r>
              <a:rPr lang="en-US" dirty="0"/>
              <a:t>Housekeeping</a:t>
            </a:r>
          </a:p>
        </p:txBody>
      </p:sp>
      <p:sp>
        <p:nvSpPr>
          <p:cNvPr id="3" name="Content Placeholder 2">
            <a:extLst>
              <a:ext uri="{FF2B5EF4-FFF2-40B4-BE49-F238E27FC236}">
                <a16:creationId xmlns:a16="http://schemas.microsoft.com/office/drawing/2014/main" id="{8F5C8694-99AD-2670-691B-B6AF0C7CB7B8}"/>
              </a:ext>
            </a:extLst>
          </p:cNvPr>
          <p:cNvSpPr>
            <a:spLocks noGrp="1"/>
          </p:cNvSpPr>
          <p:nvPr>
            <p:ph idx="1"/>
          </p:nvPr>
        </p:nvSpPr>
        <p:spPr>
          <a:xfrm>
            <a:off x="655983" y="1853754"/>
            <a:ext cx="10933043" cy="4199727"/>
          </a:xfrm>
        </p:spPr>
        <p:txBody>
          <a:bodyPr>
            <a:normAutofit lnSpcReduction="10000"/>
          </a:bodyPr>
          <a:lstStyle/>
          <a:p>
            <a:r>
              <a:rPr lang="en-US" dirty="0"/>
              <a:t>Today:</a:t>
            </a:r>
          </a:p>
          <a:p>
            <a:pPr lvl="1"/>
            <a:r>
              <a:rPr lang="en-US" dirty="0"/>
              <a:t>More databases!!!!!!!!!!!!!!!!!!!!!!!!!!!!!!!!! We’ll use the </a:t>
            </a:r>
            <a:r>
              <a:rPr lang="en-US" b="1" dirty="0"/>
              <a:t>008 files (3 csv + this PP) </a:t>
            </a:r>
            <a:r>
              <a:rPr lang="en-US" dirty="0"/>
              <a:t>for this, they’re on Moodle. </a:t>
            </a:r>
          </a:p>
          <a:p>
            <a:pPr lvl="1"/>
            <a:r>
              <a:rPr lang="en-US" dirty="0"/>
              <a:t>Review loading data into Access, with some small twists. </a:t>
            </a:r>
          </a:p>
          <a:p>
            <a:pPr lvl="1"/>
            <a:r>
              <a:rPr lang="en-US" dirty="0"/>
              <a:t>Review queries that we looked at last time. </a:t>
            </a:r>
          </a:p>
          <a:p>
            <a:pPr lvl="1"/>
            <a:r>
              <a:rPr lang="en-US" dirty="0"/>
              <a:t>Look at basic SQL for queries. </a:t>
            </a:r>
          </a:p>
          <a:p>
            <a:pPr lvl="1"/>
            <a:r>
              <a:rPr lang="en-US" dirty="0"/>
              <a:t>Do some slightly more complex queries (grouping, filtering)</a:t>
            </a:r>
          </a:p>
          <a:p>
            <a:pPr lvl="1"/>
            <a:r>
              <a:rPr lang="en-US" dirty="0"/>
              <a:t>Some challenges for you all to try and work through. (This is really something that requires some trial and error to work through. The mechanics of how Access works are important for this class and useful overall, but understanding the basics of how to work with data is really useful if you’re going to have any cubical based existence in the future. This is not a teacher propaganda comment.) </a:t>
            </a:r>
          </a:p>
          <a:p>
            <a:r>
              <a:rPr lang="en-US" dirty="0"/>
              <a:t>We’ll look at some theory, show some examples, give some work time, then I’ll go over solutions. </a:t>
            </a:r>
          </a:p>
        </p:txBody>
      </p:sp>
    </p:spTree>
    <p:extLst>
      <p:ext uri="{BB962C8B-B14F-4D97-AF65-F5344CB8AC3E}">
        <p14:creationId xmlns:p14="http://schemas.microsoft.com/office/powerpoint/2010/main" val="33825946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E241D-D1C9-8124-5B7B-2995BDE73795}"/>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C94A96E7-E597-6804-DF80-7606C3B20975}"/>
              </a:ext>
            </a:extLst>
          </p:cNvPr>
          <p:cNvSpPr>
            <a:spLocks noGrp="1"/>
          </p:cNvSpPr>
          <p:nvPr>
            <p:ph idx="1"/>
          </p:nvPr>
        </p:nvSpPr>
        <p:spPr>
          <a:xfrm>
            <a:off x="1451579" y="1938130"/>
            <a:ext cx="9603275" cy="4115351"/>
          </a:xfrm>
        </p:spPr>
        <p:txBody>
          <a:bodyPr>
            <a:normAutofit/>
          </a:bodyPr>
          <a:lstStyle/>
          <a:p>
            <a:r>
              <a:rPr lang="en-US" dirty="0"/>
              <a:t>Number of hoods with no unoccupied properties. </a:t>
            </a:r>
          </a:p>
          <a:p>
            <a:r>
              <a:rPr lang="en-US" dirty="0"/>
              <a:t>Number of dogs and cats per hood. </a:t>
            </a:r>
          </a:p>
          <a:p>
            <a:pPr lvl="1"/>
            <a:r>
              <a:rPr lang="en-US" dirty="0"/>
              <a:t>Connect the hoods and the pets data. </a:t>
            </a:r>
          </a:p>
          <a:p>
            <a:pPr lvl="1"/>
            <a:r>
              <a:rPr lang="en-US" dirty="0"/>
              <a:t>Select the data you need to see for this question. </a:t>
            </a:r>
          </a:p>
          <a:p>
            <a:pPr lvl="1"/>
            <a:r>
              <a:rPr lang="en-US" dirty="0"/>
              <a:t>Determine if you need to group the data. </a:t>
            </a:r>
          </a:p>
          <a:p>
            <a:pPr lvl="1"/>
            <a:r>
              <a:rPr lang="en-US" dirty="0"/>
              <a:t>Determine if you need to filter something out. Determine what, if anything, needs to be calculated. </a:t>
            </a:r>
          </a:p>
          <a:p>
            <a:r>
              <a:rPr lang="en-US" dirty="0"/>
              <a:t>List of ALL hoods with the number of Spayed or Neutered total pets and the number of occupied buildings. </a:t>
            </a:r>
          </a:p>
          <a:p>
            <a:pPr lvl="1"/>
            <a:r>
              <a:rPr lang="en-US" dirty="0"/>
              <a:t>Can do in two steps, or with a 3 way join. (Note the ALL…)</a:t>
            </a:r>
          </a:p>
          <a:p>
            <a:pPr lvl="1"/>
            <a:endParaRPr lang="en-US" dirty="0"/>
          </a:p>
          <a:p>
            <a:endParaRPr lang="en-US" dirty="0"/>
          </a:p>
        </p:txBody>
      </p:sp>
    </p:spTree>
    <p:extLst>
      <p:ext uri="{BB962C8B-B14F-4D97-AF65-F5344CB8AC3E}">
        <p14:creationId xmlns:p14="http://schemas.microsoft.com/office/powerpoint/2010/main" val="22557844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65287-712B-3065-653D-BD326B58E51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6EA76EA-E852-F352-11AB-59F93A9B0DAE}"/>
              </a:ext>
            </a:extLst>
          </p:cNvPr>
          <p:cNvSpPr>
            <a:spLocks noGrp="1"/>
          </p:cNvSpPr>
          <p:nvPr>
            <p:ph idx="1"/>
          </p:nvPr>
        </p:nvSpPr>
        <p:spPr/>
        <p:txBody>
          <a:bodyPr/>
          <a:lstStyle/>
          <a:p>
            <a:r>
              <a:rPr lang="en-US" dirty="0"/>
              <a:t>Number of non dog or cat pets per hood. </a:t>
            </a:r>
          </a:p>
          <a:p>
            <a:pPr lvl="1"/>
            <a:r>
              <a:rPr lang="en-US" dirty="0"/>
              <a:t>Not “X” is a criteria for not equals filters. More than one can exist…</a:t>
            </a:r>
          </a:p>
          <a:p>
            <a:r>
              <a:rPr lang="en-US" dirty="0"/>
              <a:t>Which dog is most popular?</a:t>
            </a:r>
          </a:p>
          <a:p>
            <a:r>
              <a:rPr lang="en-US" dirty="0"/>
              <a:t>All dog breeds with greater than 100 registrations. </a:t>
            </a:r>
          </a:p>
          <a:p>
            <a:pPr lvl="1"/>
            <a:r>
              <a:rPr lang="en-US" dirty="0"/>
              <a:t>This is similar to the above one. </a:t>
            </a:r>
          </a:p>
          <a:p>
            <a:r>
              <a:rPr lang="en-US" dirty="0"/>
              <a:t>How many dog breeds are in each hood? </a:t>
            </a:r>
          </a:p>
          <a:p>
            <a:r>
              <a:rPr lang="en-US" dirty="0"/>
              <a:t>Try to phrase and answer a question… If it doesn’t work, we can try to </a:t>
            </a:r>
            <a:r>
              <a:rPr lang="en-US"/>
              <a:t>solve it…</a:t>
            </a:r>
            <a:endParaRPr lang="en-US" dirty="0"/>
          </a:p>
        </p:txBody>
      </p:sp>
    </p:spTree>
    <p:extLst>
      <p:ext uri="{BB962C8B-B14F-4D97-AF65-F5344CB8AC3E}">
        <p14:creationId xmlns:p14="http://schemas.microsoft.com/office/powerpoint/2010/main" val="37945900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2ECB9-67C1-478D-651D-6DD4E3614A23}"/>
              </a:ext>
            </a:extLst>
          </p:cNvPr>
          <p:cNvSpPr>
            <a:spLocks noGrp="1"/>
          </p:cNvSpPr>
          <p:nvPr>
            <p:ph type="ctrTitle"/>
          </p:nvPr>
        </p:nvSpPr>
        <p:spPr/>
        <p:txBody>
          <a:bodyPr/>
          <a:lstStyle/>
          <a:p>
            <a:r>
              <a:rPr lang="en-US" dirty="0"/>
              <a:t>Database Details #2</a:t>
            </a:r>
          </a:p>
        </p:txBody>
      </p:sp>
      <p:sp>
        <p:nvSpPr>
          <p:cNvPr id="3" name="Subtitle 2">
            <a:extLst>
              <a:ext uri="{FF2B5EF4-FFF2-40B4-BE49-F238E27FC236}">
                <a16:creationId xmlns:a16="http://schemas.microsoft.com/office/drawing/2014/main" id="{0AF29D1E-7510-532C-FA90-7A8E1D1A26C0}"/>
              </a:ext>
            </a:extLst>
          </p:cNvPr>
          <p:cNvSpPr>
            <a:spLocks noGrp="1"/>
          </p:cNvSpPr>
          <p:nvPr>
            <p:ph type="subTitle" idx="1"/>
          </p:nvPr>
        </p:nvSpPr>
        <p:spPr/>
        <p:txBody>
          <a:bodyPr/>
          <a:lstStyle/>
          <a:p>
            <a:r>
              <a:rPr lang="en-US" dirty="0"/>
              <a:t>With Database Challenges</a:t>
            </a:r>
          </a:p>
        </p:txBody>
      </p:sp>
    </p:spTree>
    <p:extLst>
      <p:ext uri="{BB962C8B-B14F-4D97-AF65-F5344CB8AC3E}">
        <p14:creationId xmlns:p14="http://schemas.microsoft.com/office/powerpoint/2010/main" val="17364920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68267-1920-46F1-4806-72BF0FEB1A7E}"/>
              </a:ext>
            </a:extLst>
          </p:cNvPr>
          <p:cNvSpPr>
            <a:spLocks noGrp="1"/>
          </p:cNvSpPr>
          <p:nvPr>
            <p:ph type="title"/>
          </p:nvPr>
        </p:nvSpPr>
        <p:spPr/>
        <p:txBody>
          <a:bodyPr/>
          <a:lstStyle/>
          <a:p>
            <a:r>
              <a:rPr lang="en-US" dirty="0"/>
              <a:t>Relationships in Access</a:t>
            </a:r>
          </a:p>
        </p:txBody>
      </p:sp>
      <p:sp>
        <p:nvSpPr>
          <p:cNvPr id="3" name="Content Placeholder 2">
            <a:extLst>
              <a:ext uri="{FF2B5EF4-FFF2-40B4-BE49-F238E27FC236}">
                <a16:creationId xmlns:a16="http://schemas.microsoft.com/office/drawing/2014/main" id="{8DB34E90-6345-AA73-8BB9-BF1EC30C41C7}"/>
              </a:ext>
            </a:extLst>
          </p:cNvPr>
          <p:cNvSpPr>
            <a:spLocks noGrp="1"/>
          </p:cNvSpPr>
          <p:nvPr>
            <p:ph idx="1"/>
          </p:nvPr>
        </p:nvSpPr>
        <p:spPr/>
        <p:txBody>
          <a:bodyPr/>
          <a:lstStyle/>
          <a:p>
            <a:r>
              <a:rPr lang="en-US" dirty="0"/>
              <a:t>In Access, every time we are joining two datasets we need to select what to “Join On”. </a:t>
            </a:r>
          </a:p>
          <a:p>
            <a:pPr lvl="1"/>
            <a:r>
              <a:rPr lang="en-US" dirty="0"/>
              <a:t>We need some value that is shared to connect the two sides together. </a:t>
            </a:r>
          </a:p>
          <a:p>
            <a:pPr lvl="1"/>
            <a:r>
              <a:rPr lang="en-US" dirty="0"/>
              <a:t>We draw the line between the two to make the connection. </a:t>
            </a:r>
          </a:p>
          <a:p>
            <a:r>
              <a:rPr lang="en-US" dirty="0"/>
              <a:t>We can also use the Relationships page to preset these connections. </a:t>
            </a:r>
          </a:p>
          <a:p>
            <a:pPr lvl="1"/>
            <a:r>
              <a:rPr lang="en-US" dirty="0"/>
              <a:t>E.g. if we have “classes”(OA01) and “courses”(CMIS1101) in a database, there is likely a universal connection between the two. Likely a “</a:t>
            </a:r>
            <a:r>
              <a:rPr lang="en-US" dirty="0" err="1"/>
              <a:t>CourseID</a:t>
            </a:r>
            <a:r>
              <a:rPr lang="en-US" dirty="0"/>
              <a:t>” in the class table. </a:t>
            </a:r>
          </a:p>
          <a:p>
            <a:pPr lvl="1"/>
            <a:r>
              <a:rPr lang="en-US" dirty="0"/>
              <a:t>We can predefine this connection, then when using it in queries, it’ll automatically connect itself correctly. </a:t>
            </a:r>
          </a:p>
        </p:txBody>
      </p:sp>
    </p:spTree>
    <p:extLst>
      <p:ext uri="{BB962C8B-B14F-4D97-AF65-F5344CB8AC3E}">
        <p14:creationId xmlns:p14="http://schemas.microsoft.com/office/powerpoint/2010/main" val="16509253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61D654-7033-53F5-835C-5BF3757CF21A}"/>
              </a:ext>
            </a:extLst>
          </p:cNvPr>
          <p:cNvSpPr>
            <a:spLocks noGrp="1"/>
          </p:cNvSpPr>
          <p:nvPr>
            <p:ph type="title"/>
          </p:nvPr>
        </p:nvSpPr>
        <p:spPr/>
        <p:txBody>
          <a:bodyPr/>
          <a:lstStyle/>
          <a:p>
            <a:r>
              <a:rPr lang="en-US" dirty="0"/>
              <a:t>Relationships</a:t>
            </a:r>
          </a:p>
        </p:txBody>
      </p:sp>
      <p:sp>
        <p:nvSpPr>
          <p:cNvPr id="3" name="Content Placeholder 2">
            <a:extLst>
              <a:ext uri="{FF2B5EF4-FFF2-40B4-BE49-F238E27FC236}">
                <a16:creationId xmlns:a16="http://schemas.microsoft.com/office/drawing/2014/main" id="{A4966401-3DF4-6404-6EC8-141345289199}"/>
              </a:ext>
            </a:extLst>
          </p:cNvPr>
          <p:cNvSpPr>
            <a:spLocks noGrp="1"/>
          </p:cNvSpPr>
          <p:nvPr>
            <p:ph idx="1"/>
          </p:nvPr>
        </p:nvSpPr>
        <p:spPr>
          <a:xfrm>
            <a:off x="133866" y="2015732"/>
            <a:ext cx="5561374" cy="3943055"/>
          </a:xfrm>
        </p:spPr>
        <p:txBody>
          <a:bodyPr/>
          <a:lstStyle/>
          <a:p>
            <a:r>
              <a:rPr lang="en-US" dirty="0"/>
              <a:t>The relationship is basically like a join, as that’s what it is. </a:t>
            </a:r>
          </a:p>
          <a:p>
            <a:r>
              <a:rPr lang="en-US" dirty="0"/>
              <a:t>The two tables in the relationship will “know” how to connect themselves together. </a:t>
            </a:r>
          </a:p>
          <a:p>
            <a:r>
              <a:rPr lang="en-US" dirty="0"/>
              <a:t>If we had something where we allowed people to use this to look for answers, doing this allows them to use everything without needing to join. </a:t>
            </a:r>
          </a:p>
          <a:p>
            <a:pPr lvl="1"/>
            <a:r>
              <a:rPr lang="en-US" dirty="0"/>
              <a:t>They can use it like a pivot table once connected. </a:t>
            </a:r>
          </a:p>
        </p:txBody>
      </p:sp>
      <p:pic>
        <p:nvPicPr>
          <p:cNvPr id="4" name="Picture 3">
            <a:extLst>
              <a:ext uri="{FF2B5EF4-FFF2-40B4-BE49-F238E27FC236}">
                <a16:creationId xmlns:a16="http://schemas.microsoft.com/office/drawing/2014/main" id="{D2D597D5-6336-CFCB-0968-353CB0A912F8}"/>
              </a:ext>
            </a:extLst>
          </p:cNvPr>
          <p:cNvPicPr>
            <a:picLocks noChangeAspect="1"/>
          </p:cNvPicPr>
          <p:nvPr/>
        </p:nvPicPr>
        <p:blipFill>
          <a:blip r:embed="rId2"/>
          <a:stretch>
            <a:fillRect/>
          </a:stretch>
        </p:blipFill>
        <p:spPr>
          <a:xfrm>
            <a:off x="5829104" y="724631"/>
            <a:ext cx="6362896" cy="5234156"/>
          </a:xfrm>
          <a:prstGeom prst="rect">
            <a:avLst/>
          </a:prstGeom>
        </p:spPr>
      </p:pic>
    </p:spTree>
    <p:extLst>
      <p:ext uri="{BB962C8B-B14F-4D97-AF65-F5344CB8AC3E}">
        <p14:creationId xmlns:p14="http://schemas.microsoft.com/office/powerpoint/2010/main" val="9436205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6C988C-80FF-19EA-D9FA-B7926E78ED1A}"/>
              </a:ext>
            </a:extLst>
          </p:cNvPr>
          <p:cNvSpPr>
            <a:spLocks noGrp="1"/>
          </p:cNvSpPr>
          <p:nvPr>
            <p:ph type="title"/>
          </p:nvPr>
        </p:nvSpPr>
        <p:spPr/>
        <p:txBody>
          <a:bodyPr/>
          <a:lstStyle/>
          <a:p>
            <a:r>
              <a:rPr lang="en-US" dirty="0"/>
              <a:t>SQL</a:t>
            </a:r>
          </a:p>
        </p:txBody>
      </p:sp>
      <p:sp>
        <p:nvSpPr>
          <p:cNvPr id="3" name="Content Placeholder 2">
            <a:extLst>
              <a:ext uri="{FF2B5EF4-FFF2-40B4-BE49-F238E27FC236}">
                <a16:creationId xmlns:a16="http://schemas.microsoft.com/office/drawing/2014/main" id="{AF925FDB-D223-AA8C-A29C-EE82F194597E}"/>
              </a:ext>
            </a:extLst>
          </p:cNvPr>
          <p:cNvSpPr>
            <a:spLocks noGrp="1"/>
          </p:cNvSpPr>
          <p:nvPr>
            <p:ph idx="1"/>
          </p:nvPr>
        </p:nvSpPr>
        <p:spPr>
          <a:xfrm>
            <a:off x="1451579" y="1853754"/>
            <a:ext cx="9603275" cy="4199727"/>
          </a:xfrm>
        </p:spPr>
        <p:txBody>
          <a:bodyPr/>
          <a:lstStyle/>
          <a:p>
            <a:r>
              <a:rPr lang="en-US" dirty="0"/>
              <a:t>We’ll also peek at the SQL of some of our queries. </a:t>
            </a:r>
          </a:p>
          <a:p>
            <a:pPr lvl="1"/>
            <a:r>
              <a:rPr lang="en-US" dirty="0"/>
              <a:t>We’ll do a bit more detail next time, unless this is easy for you, then we can today. </a:t>
            </a:r>
          </a:p>
          <a:p>
            <a:r>
              <a:rPr lang="en-US" dirty="0"/>
              <a:t>This is what the design view generates, and what actually communicates with the data. </a:t>
            </a:r>
          </a:p>
          <a:p>
            <a:r>
              <a:rPr lang="en-US" dirty="0"/>
              <a:t>We can write these ourselves, and would in a “real” scenario. </a:t>
            </a:r>
          </a:p>
          <a:p>
            <a:pPr lvl="1"/>
            <a:r>
              <a:rPr lang="en-US" dirty="0"/>
              <a:t>For us, relying on the tool is mostly OK. </a:t>
            </a:r>
          </a:p>
          <a:p>
            <a:pPr lvl="1"/>
            <a:r>
              <a:rPr lang="en-US" dirty="0"/>
              <a:t>Access isn’t perfect, so there are times where you might need to manually edit what the tool made (in real life, not so much here). </a:t>
            </a:r>
          </a:p>
          <a:p>
            <a:r>
              <a:rPr lang="en-US" dirty="0"/>
              <a:t>SQL is probably the single largest skill in this class that has “commercial appeal”.</a:t>
            </a:r>
          </a:p>
          <a:p>
            <a:pPr lvl="1"/>
            <a:r>
              <a:rPr lang="en-US" dirty="0"/>
              <a:t>For many/most white collar jobs, SQL is a beneficial resume point. </a:t>
            </a:r>
          </a:p>
        </p:txBody>
      </p:sp>
    </p:spTree>
    <p:extLst>
      <p:ext uri="{BB962C8B-B14F-4D97-AF65-F5344CB8AC3E}">
        <p14:creationId xmlns:p14="http://schemas.microsoft.com/office/powerpoint/2010/main" val="24275079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959B9-FCF4-0F5C-6F8F-5B92CD0D582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BC60148-601E-075C-082D-9CE2C83FC65B}"/>
              </a:ext>
            </a:extLst>
          </p:cNvPr>
          <p:cNvSpPr>
            <a:spLocks noGrp="1"/>
          </p:cNvSpPr>
          <p:nvPr>
            <p:ph idx="1"/>
          </p:nvPr>
        </p:nvSpPr>
        <p:spPr/>
        <p:txBody>
          <a:bodyPr/>
          <a:lstStyle/>
          <a:p>
            <a:endParaRPr lang="en-US"/>
          </a:p>
        </p:txBody>
      </p:sp>
      <p:pic>
        <p:nvPicPr>
          <p:cNvPr id="1026" name="Picture 2" descr="GitHub - dhruvbhatia563/Maven-Movies---MySQL: Maven Analytics Assignment  Case Study Competition:">
            <a:extLst>
              <a:ext uri="{FF2B5EF4-FFF2-40B4-BE49-F238E27FC236}">
                <a16:creationId xmlns:a16="http://schemas.microsoft.com/office/drawing/2014/main" id="{941EF509-CB98-3567-CE2F-CBA870D83A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69900"/>
            <a:ext cx="12192000" cy="59166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16402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7E633-862F-2654-6300-52E693FF609C}"/>
              </a:ext>
            </a:extLst>
          </p:cNvPr>
          <p:cNvSpPr>
            <a:spLocks noGrp="1"/>
          </p:cNvSpPr>
          <p:nvPr>
            <p:ph type="title"/>
          </p:nvPr>
        </p:nvSpPr>
        <p:spPr/>
        <p:txBody>
          <a:bodyPr/>
          <a:lstStyle/>
          <a:p>
            <a:r>
              <a:rPr lang="en-US" dirty="0" err="1"/>
              <a:t>SQl</a:t>
            </a:r>
            <a:r>
              <a:rPr lang="en-US" dirty="0"/>
              <a:t> Details</a:t>
            </a:r>
          </a:p>
        </p:txBody>
      </p:sp>
      <p:sp>
        <p:nvSpPr>
          <p:cNvPr id="3" name="Content Placeholder 2">
            <a:extLst>
              <a:ext uri="{FF2B5EF4-FFF2-40B4-BE49-F238E27FC236}">
                <a16:creationId xmlns:a16="http://schemas.microsoft.com/office/drawing/2014/main" id="{F4F549DD-5A73-9373-8C38-F24CDF1A4AF3}"/>
              </a:ext>
            </a:extLst>
          </p:cNvPr>
          <p:cNvSpPr>
            <a:spLocks noGrp="1"/>
          </p:cNvSpPr>
          <p:nvPr>
            <p:ph idx="1"/>
          </p:nvPr>
        </p:nvSpPr>
        <p:spPr>
          <a:xfrm>
            <a:off x="1451579" y="2015732"/>
            <a:ext cx="9603275" cy="4037749"/>
          </a:xfrm>
        </p:spPr>
        <p:txBody>
          <a:bodyPr/>
          <a:lstStyle/>
          <a:p>
            <a:r>
              <a:rPr lang="en-US" dirty="0"/>
              <a:t>We don’t need to know how to write complex queries. </a:t>
            </a:r>
          </a:p>
          <a:p>
            <a:r>
              <a:rPr lang="en-US" dirty="0"/>
              <a:t>We should be able to handle simple ones. </a:t>
            </a:r>
          </a:p>
          <a:p>
            <a:r>
              <a:rPr lang="en-US" dirty="0"/>
              <a:t>When we make ones with the tool, think about what is being created, then check the actual SQL. </a:t>
            </a:r>
          </a:p>
          <a:p>
            <a:pPr lvl="1"/>
            <a:r>
              <a:rPr lang="en-US" dirty="0"/>
              <a:t>You can see if your thoughts match what Access did. </a:t>
            </a:r>
          </a:p>
          <a:p>
            <a:pPr lvl="1"/>
            <a:r>
              <a:rPr lang="en-US" dirty="0"/>
              <a:t>The SELECT, FROM, WHERE is usually pretty simple to think of. </a:t>
            </a:r>
          </a:p>
          <a:p>
            <a:pPr lvl="1"/>
            <a:r>
              <a:rPr lang="en-US" dirty="0"/>
              <a:t>The one complication is joins in the From clause, that comes with time. </a:t>
            </a:r>
          </a:p>
          <a:p>
            <a:r>
              <a:rPr lang="en-US" b="1" dirty="0"/>
              <a:t>If we have complex or multipart ones, we can always break it into steps. </a:t>
            </a:r>
          </a:p>
        </p:txBody>
      </p:sp>
    </p:spTree>
    <p:extLst>
      <p:ext uri="{BB962C8B-B14F-4D97-AF65-F5344CB8AC3E}">
        <p14:creationId xmlns:p14="http://schemas.microsoft.com/office/powerpoint/2010/main" val="26969681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7835E-8BED-519C-4DE5-CEC1606B59C6}"/>
              </a:ext>
            </a:extLst>
          </p:cNvPr>
          <p:cNvSpPr>
            <a:spLocks noGrp="1"/>
          </p:cNvSpPr>
          <p:nvPr>
            <p:ph type="title"/>
          </p:nvPr>
        </p:nvSpPr>
        <p:spPr/>
        <p:txBody>
          <a:bodyPr/>
          <a:lstStyle/>
          <a:p>
            <a:r>
              <a:rPr lang="en-US" dirty="0"/>
              <a:t>DB Challenges</a:t>
            </a:r>
          </a:p>
        </p:txBody>
      </p:sp>
      <p:sp>
        <p:nvSpPr>
          <p:cNvPr id="3" name="Content Placeholder 2">
            <a:extLst>
              <a:ext uri="{FF2B5EF4-FFF2-40B4-BE49-F238E27FC236}">
                <a16:creationId xmlns:a16="http://schemas.microsoft.com/office/drawing/2014/main" id="{DE594CB1-4DCD-D8FB-F604-C6200BEA3C0E}"/>
              </a:ext>
            </a:extLst>
          </p:cNvPr>
          <p:cNvSpPr>
            <a:spLocks noGrp="1"/>
          </p:cNvSpPr>
          <p:nvPr>
            <p:ph idx="1"/>
          </p:nvPr>
        </p:nvSpPr>
        <p:spPr>
          <a:xfrm>
            <a:off x="1451579" y="1853754"/>
            <a:ext cx="9603275" cy="4199727"/>
          </a:xfrm>
        </p:spPr>
        <p:txBody>
          <a:bodyPr>
            <a:normAutofit/>
          </a:bodyPr>
          <a:lstStyle/>
          <a:p>
            <a:r>
              <a:rPr lang="en-US" dirty="0"/>
              <a:t>Try to do these things in Access with the data we’ll load. </a:t>
            </a:r>
          </a:p>
          <a:p>
            <a:r>
              <a:rPr lang="en-US" dirty="0"/>
              <a:t>Each one is much easier if we think about it in parts. </a:t>
            </a:r>
          </a:p>
          <a:p>
            <a:pPr lvl="1"/>
            <a:r>
              <a:rPr lang="en-US" dirty="0"/>
              <a:t>Which fields do I need to display to get what I need?</a:t>
            </a:r>
          </a:p>
          <a:p>
            <a:pPr lvl="1"/>
            <a:r>
              <a:rPr lang="en-US" dirty="0"/>
              <a:t>If/how do I need to connect tables together?</a:t>
            </a:r>
          </a:p>
          <a:p>
            <a:pPr lvl="1"/>
            <a:r>
              <a:rPr lang="en-US" dirty="0"/>
              <a:t>Do I need to do any grouping and aggregation (totals per group). </a:t>
            </a:r>
          </a:p>
          <a:p>
            <a:pPr lvl="1"/>
            <a:r>
              <a:rPr lang="en-US" dirty="0"/>
              <a:t>Do I need to filter data out? </a:t>
            </a:r>
          </a:p>
          <a:p>
            <a:pPr lvl="1"/>
            <a:r>
              <a:rPr lang="en-US" dirty="0"/>
              <a:t>Do I need some calculation? </a:t>
            </a:r>
          </a:p>
          <a:p>
            <a:r>
              <a:rPr lang="en-US" dirty="0"/>
              <a:t>I think that all the concepts that you need for this we’ve touched on. If there’s one thing I missed or you forgot, just let me know. (Or search help/google, if you’re confident). </a:t>
            </a:r>
          </a:p>
          <a:p>
            <a:pPr lvl="1"/>
            <a:r>
              <a:rPr lang="en-US" dirty="0"/>
              <a:t>Note: The Access help pages online from MS are good for this stuff, with examples. </a:t>
            </a:r>
          </a:p>
        </p:txBody>
      </p:sp>
    </p:spTree>
    <p:extLst>
      <p:ext uri="{BB962C8B-B14F-4D97-AF65-F5344CB8AC3E}">
        <p14:creationId xmlns:p14="http://schemas.microsoft.com/office/powerpoint/2010/main" val="25286413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60284-4063-F14E-5175-D0C49D44A0D2}"/>
              </a:ext>
            </a:extLst>
          </p:cNvPr>
          <p:cNvSpPr>
            <a:spLocks noGrp="1"/>
          </p:cNvSpPr>
          <p:nvPr>
            <p:ph type="title"/>
          </p:nvPr>
        </p:nvSpPr>
        <p:spPr/>
        <p:txBody>
          <a:bodyPr/>
          <a:lstStyle/>
          <a:p>
            <a:r>
              <a:rPr lang="en-US" dirty="0"/>
              <a:t>Warm-up</a:t>
            </a:r>
          </a:p>
        </p:txBody>
      </p:sp>
      <p:sp>
        <p:nvSpPr>
          <p:cNvPr id="3" name="Content Placeholder 2">
            <a:extLst>
              <a:ext uri="{FF2B5EF4-FFF2-40B4-BE49-F238E27FC236}">
                <a16:creationId xmlns:a16="http://schemas.microsoft.com/office/drawing/2014/main" id="{254D7A83-B8FE-F55D-3625-4B465910A985}"/>
              </a:ext>
            </a:extLst>
          </p:cNvPr>
          <p:cNvSpPr>
            <a:spLocks noGrp="1"/>
          </p:cNvSpPr>
          <p:nvPr>
            <p:ph idx="1"/>
          </p:nvPr>
        </p:nvSpPr>
        <p:spPr>
          <a:xfrm>
            <a:off x="1451579" y="2015732"/>
            <a:ext cx="9603275" cy="4037749"/>
          </a:xfrm>
        </p:spPr>
        <p:txBody>
          <a:bodyPr>
            <a:normAutofit fontScale="92500" lnSpcReduction="20000"/>
          </a:bodyPr>
          <a:lstStyle/>
          <a:p>
            <a:r>
              <a:rPr lang="en-US" dirty="0"/>
              <a:t>List hoods and building type where there are 0 unoccupied of that type in that hood. </a:t>
            </a:r>
          </a:p>
          <a:p>
            <a:pPr lvl="1"/>
            <a:r>
              <a:rPr lang="en-US" dirty="0"/>
              <a:t>Select the fields we need, connect data, filter what we want to see. </a:t>
            </a:r>
          </a:p>
          <a:p>
            <a:r>
              <a:rPr lang="en-US" dirty="0"/>
              <a:t>Which Hood has the most Apartment (1-4 stories) that are occupied. </a:t>
            </a:r>
          </a:p>
          <a:p>
            <a:pPr lvl="1"/>
            <a:r>
              <a:rPr lang="en-US" dirty="0"/>
              <a:t>Connect hoods and units. </a:t>
            </a:r>
          </a:p>
          <a:p>
            <a:pPr lvl="1"/>
            <a:r>
              <a:rPr lang="en-US" dirty="0"/>
              <a:t>Determine which values are needed to show this. </a:t>
            </a:r>
          </a:p>
          <a:p>
            <a:pPr lvl="1"/>
            <a:r>
              <a:rPr lang="en-US" dirty="0"/>
              <a:t>Decide on if things need to be filtered. </a:t>
            </a:r>
          </a:p>
          <a:p>
            <a:r>
              <a:rPr lang="en-US" dirty="0"/>
              <a:t>Which Ward has the largest number of unused (unoccupied or no longer in use) apartments (1-4 or 5+)?</a:t>
            </a:r>
          </a:p>
          <a:p>
            <a:pPr lvl="1"/>
            <a:r>
              <a:rPr lang="en-US" dirty="0"/>
              <a:t>We can add values in the Field field by doing Excel-</a:t>
            </a:r>
            <a:r>
              <a:rPr lang="en-US" dirty="0" err="1"/>
              <a:t>ish</a:t>
            </a:r>
            <a:r>
              <a:rPr lang="en-US" dirty="0"/>
              <a:t> calculations the the columns in square brackets. </a:t>
            </a:r>
          </a:p>
          <a:p>
            <a:pPr lvl="2"/>
            <a:r>
              <a:rPr lang="en-US" dirty="0"/>
              <a:t>[UNOCCUPIED]+[NO_LONGER_IN_USE]</a:t>
            </a:r>
          </a:p>
          <a:p>
            <a:pPr lvl="1"/>
            <a:r>
              <a:rPr lang="en-US" dirty="0"/>
              <a:t>When using grouping, we can use the WHERE thing in the grouping to set a filter. </a:t>
            </a:r>
          </a:p>
          <a:p>
            <a:pPr lvl="1"/>
            <a:endParaRPr lang="en-US" dirty="0"/>
          </a:p>
        </p:txBody>
      </p:sp>
    </p:spTree>
    <p:extLst>
      <p:ext uri="{BB962C8B-B14F-4D97-AF65-F5344CB8AC3E}">
        <p14:creationId xmlns:p14="http://schemas.microsoft.com/office/powerpoint/2010/main" val="2304661976"/>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{F1334E83-F796-0F4D-8642-E92DF019DC38}tf10001119</Template>
  <TotalTime>125</TotalTime>
  <Words>1055</Words>
  <Application>Microsoft Macintosh PowerPoint</Application>
  <PresentationFormat>Widescreen</PresentationFormat>
  <Paragraphs>76</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Gill Sans MT</vt:lpstr>
      <vt:lpstr>Gallery</vt:lpstr>
      <vt:lpstr>Housekeeping</vt:lpstr>
      <vt:lpstr>Database Details #2</vt:lpstr>
      <vt:lpstr>Relationships in Access</vt:lpstr>
      <vt:lpstr>Relationships</vt:lpstr>
      <vt:lpstr>SQL</vt:lpstr>
      <vt:lpstr>PowerPoint Presentation</vt:lpstr>
      <vt:lpstr>SQl Details</vt:lpstr>
      <vt:lpstr>DB Challenges</vt:lpstr>
      <vt:lpstr>Warm-up</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Akeem Semper</dc:creator>
  <cp:lastModifiedBy>Akeem Semper</cp:lastModifiedBy>
  <cp:revision>10</cp:revision>
  <dcterms:created xsi:type="dcterms:W3CDTF">2023-10-25T13:34:26Z</dcterms:created>
  <dcterms:modified xsi:type="dcterms:W3CDTF">2023-10-25T15:40:23Z</dcterms:modified>
</cp:coreProperties>
</file>