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57" r:id="rId4"/>
    <p:sldId id="258" r:id="rId5"/>
    <p:sldId id="264" r:id="rId6"/>
    <p:sldId id="259" r:id="rId7"/>
    <p:sldId id="263" r:id="rId8"/>
    <p:sldId id="260" r:id="rId9"/>
    <p:sldId id="265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8"/>
    <p:restoredTop sz="96327"/>
  </p:normalViewPr>
  <p:slideViewPr>
    <p:cSldViewPr snapToGrid="0">
      <p:cViewPr varScale="1">
        <p:scale>
          <a:sx n="196" d="100"/>
          <a:sy n="196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BE-3C83-AB2A-1763-28B86531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B048-4085-8EBB-FAEE-27677879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C93-4A7C-A896-D9FA-72AF667F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D23B-443D-D5FC-E3DC-FD0D8BB3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336" y="1853754"/>
            <a:ext cx="6915664" cy="4287554"/>
          </a:xfrm>
        </p:spPr>
        <p:txBody>
          <a:bodyPr>
            <a:normAutofit/>
          </a:bodyPr>
          <a:lstStyle/>
          <a:p>
            <a:r>
              <a:rPr lang="en-US" dirty="0"/>
              <a:t>Like with operators and string functions, child classes can override their parent’s methods. </a:t>
            </a:r>
          </a:p>
          <a:p>
            <a:r>
              <a:rPr lang="en-US" dirty="0"/>
              <a:t>If declared, the child methods will take precedence. </a:t>
            </a:r>
          </a:p>
          <a:p>
            <a:r>
              <a:rPr lang="en-US" dirty="0"/>
              <a:t>If the child doesn’t provide a method, the interpreter will look up the chain until it finds a match. </a:t>
            </a:r>
          </a:p>
          <a:p>
            <a:r>
              <a:rPr lang="en-US" dirty="0"/>
              <a:t>We can change or redefine behavior for a child:</a:t>
            </a:r>
          </a:p>
          <a:p>
            <a:pPr lvl="1"/>
            <a:r>
              <a:rPr lang="en-US" dirty="0"/>
              <a:t>We’re used to this for “generic” things like eq, str, add,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Any other method that a parent class provides can be overridden in the same way. </a:t>
            </a:r>
          </a:p>
        </p:txBody>
      </p:sp>
      <p:pic>
        <p:nvPicPr>
          <p:cNvPr id="6146" name="Picture 2" descr="Method Overriding in Python - Scaler Topics">
            <a:extLst>
              <a:ext uri="{FF2B5EF4-FFF2-40B4-BE49-F238E27FC236}">
                <a16:creationId xmlns:a16="http://schemas.microsoft.com/office/drawing/2014/main" id="{7DE32ABC-620A-BBDA-AB2C-48DC2A927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7747" r="16541" b="22703"/>
          <a:stretch/>
        </p:blipFill>
        <p:spPr bwMode="auto">
          <a:xfrm>
            <a:off x="0" y="1853754"/>
            <a:ext cx="5170479" cy="40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2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DDF-87D9-E8CF-A2A0-F72E67B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679C-9FC1-8AEF-EF80-BB0ECA2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we redefine methods to work differently for different objects we are using a concept called polymorphism. </a:t>
            </a:r>
          </a:p>
          <a:p>
            <a:r>
              <a:rPr lang="en-US" dirty="0"/>
              <a:t>Polymorphism is the theory that a single interface can act differently with different types. </a:t>
            </a:r>
          </a:p>
          <a:p>
            <a:pPr lvl="1"/>
            <a:r>
              <a:rPr lang="en-US" dirty="0"/>
              <a:t>E.g. adding strings and adding integers is the same interface, different actions. </a:t>
            </a:r>
          </a:p>
          <a:p>
            <a:r>
              <a:rPr lang="en-US" dirty="0"/>
              <a:t>In Python, this touches on the idea of the Duck Test. </a:t>
            </a:r>
          </a:p>
          <a:p>
            <a:pPr lvl="1"/>
            <a:r>
              <a:rPr lang="en-US" dirty="0"/>
              <a:t>Everything is an object, and we often inherit from base classes, and we have weak types. </a:t>
            </a:r>
          </a:p>
          <a:p>
            <a:pPr lvl="1"/>
            <a:r>
              <a:rPr lang="en-US" dirty="0"/>
              <a:t>Methods and operators can be overridden to redefine actions for each object. </a:t>
            </a:r>
          </a:p>
          <a:p>
            <a:pPr lvl="1"/>
            <a:r>
              <a:rPr lang="en-US" dirty="0"/>
              <a:t>So, it is a duck as long as it can do all the duck stuff. Or if it looks and quacks like one. </a:t>
            </a:r>
          </a:p>
          <a:p>
            <a:pPr lvl="1"/>
            <a:r>
              <a:rPr lang="en-US" dirty="0"/>
              <a:t>Or, an object is a certain type as long as it is never asked to do something it can’t. </a:t>
            </a:r>
          </a:p>
          <a:p>
            <a:pPr lvl="1"/>
            <a:r>
              <a:rPr lang="en-US" dirty="0"/>
              <a:t>E.g. if we read a value from a CSV into a variable and print it, that var could be string </a:t>
            </a:r>
            <a:r>
              <a:rPr lang="en-US"/>
              <a:t>or float.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F72F-77E3-68B4-FB2B-2665B97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ADDD-732A-5FA1-266D-651E4D8E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Inheritance is a key building block of object-oriented programming. </a:t>
            </a:r>
          </a:p>
          <a:p>
            <a:r>
              <a:rPr lang="en-US" dirty="0"/>
              <a:t>There are several ‘extensions’ to this simple inheritance that we’ll look at later. </a:t>
            </a:r>
          </a:p>
          <a:p>
            <a:pPr lvl="1"/>
            <a:r>
              <a:rPr lang="en-US" dirty="0"/>
              <a:t>Classes can inherit from multiple other classes. </a:t>
            </a:r>
          </a:p>
          <a:p>
            <a:pPr lvl="1"/>
            <a:r>
              <a:rPr lang="en-US" dirty="0"/>
              <a:t>Syntactical “sugar” to make things more streamlined.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B444-F7E2-7792-1726-8EFDE5FE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5D78-28F9-F21B-3B12-A7665F141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Ruins Society!</a:t>
            </a:r>
          </a:p>
        </p:txBody>
      </p:sp>
    </p:spTree>
    <p:extLst>
      <p:ext uri="{BB962C8B-B14F-4D97-AF65-F5344CB8AC3E}">
        <p14:creationId xmlns:p14="http://schemas.microsoft.com/office/powerpoint/2010/main" val="403165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156D-B6D3-CCA7-8374-6593E78D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57E8-6C4C-CEA2-E173-D32DBA44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used classes to make objects that can hold information and abilities. </a:t>
            </a:r>
          </a:p>
          <a:p>
            <a:r>
              <a:rPr lang="en-US" dirty="0"/>
              <a:t>Sometimes we have classes of things that are very similar or have overlapping qualities. </a:t>
            </a:r>
          </a:p>
          <a:p>
            <a:r>
              <a:rPr lang="en-US" dirty="0"/>
              <a:t>For example, in an LMS like Moodle there are many classes:</a:t>
            </a:r>
          </a:p>
          <a:p>
            <a:pPr lvl="1"/>
            <a:r>
              <a:rPr lang="en-US" dirty="0"/>
              <a:t>Some are normal in-person classes. </a:t>
            </a:r>
          </a:p>
          <a:p>
            <a:pPr lvl="1"/>
            <a:r>
              <a:rPr lang="en-US" dirty="0"/>
              <a:t>Some are online virtual ones like this. </a:t>
            </a:r>
          </a:p>
          <a:p>
            <a:pPr lvl="1"/>
            <a:r>
              <a:rPr lang="en-US" dirty="0"/>
              <a:t>These classes share lots of things (id number, time, semester) but differ in others (room, sharing URL, etc..)</a:t>
            </a:r>
          </a:p>
          <a:p>
            <a:r>
              <a:rPr lang="en-US" dirty="0"/>
              <a:t>We could make classes that model these objects, and they would be very similar. </a:t>
            </a:r>
          </a:p>
          <a:p>
            <a:pPr lvl="1"/>
            <a:r>
              <a:rPr lang="en-US" dirty="0"/>
              <a:t>Programmers are lazy, and repeating code is bad –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63197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FA1-9CD2-29F6-BF9A-BA21DA1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E90B-70D4-125F-6D31-18C27495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approach this problem by looking at objects in a hierarchy. </a:t>
            </a:r>
          </a:p>
          <a:p>
            <a:pPr lvl="1"/>
            <a:r>
              <a:rPr lang="en-US" dirty="0"/>
              <a:t>In-person and virtual classes are both classes. </a:t>
            </a:r>
          </a:p>
          <a:p>
            <a:pPr lvl="1"/>
            <a:r>
              <a:rPr lang="en-US" dirty="0"/>
              <a:t>In-person and virtual classes are not really the same type of thing. </a:t>
            </a:r>
          </a:p>
          <a:p>
            <a:r>
              <a:rPr lang="en-US" dirty="0"/>
              <a:t>We have a type of thing, a Class, that has some features. </a:t>
            </a:r>
          </a:p>
          <a:p>
            <a:pPr lvl="1"/>
            <a:r>
              <a:rPr lang="en-US" dirty="0"/>
              <a:t>Time, instructor, semester, course…</a:t>
            </a:r>
          </a:p>
          <a:p>
            <a:r>
              <a:rPr lang="en-US" dirty="0"/>
              <a:t>We have two other types of things, ILT and Virtual, that are subtypes of a Class. </a:t>
            </a:r>
          </a:p>
          <a:p>
            <a:pPr lvl="1"/>
            <a:r>
              <a:rPr lang="en-US" dirty="0"/>
              <a:t>Each one is a class, yet each one is a different object. </a:t>
            </a:r>
          </a:p>
          <a:p>
            <a:r>
              <a:rPr lang="en-US" dirty="0"/>
              <a:t>We say that an ILT class extends, is a child of, or inherits from the Class object. </a:t>
            </a:r>
          </a:p>
        </p:txBody>
      </p:sp>
    </p:spTree>
    <p:extLst>
      <p:ext uri="{BB962C8B-B14F-4D97-AF65-F5344CB8AC3E}">
        <p14:creationId xmlns:p14="http://schemas.microsoft.com/office/powerpoint/2010/main" val="18774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5AB-F47A-DD9C-32E3-D5AAFBF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Animal Kingdom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BA5-F7CF-E109-6999-E1E7E980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huyen Tran on X: &quot;If you want to create class diagrams to explain your # Python classes, use Mermaid. Mermaid lets you create diagrams and  visualizations using text and code. For example, you">
            <a:extLst>
              <a:ext uri="{FF2B5EF4-FFF2-40B4-BE49-F238E27FC236}">
                <a16:creationId xmlns:a16="http://schemas.microsoft.com/office/drawing/2014/main" id="{29699950-2244-5342-074D-9657D4BD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853754"/>
            <a:ext cx="54991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E9EE-1A41-7AC3-A42A-5FC3C3C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1D9-2C11-A4C1-E2E2-D0D3D6A4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145" y="1853754"/>
            <a:ext cx="7718855" cy="4279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programming, this hierarchical relationship is inheritance. </a:t>
            </a:r>
          </a:p>
          <a:p>
            <a:r>
              <a:rPr lang="en-US" sz="2400" dirty="0"/>
              <a:t>We can make a class that inherits some other class:</a:t>
            </a:r>
          </a:p>
          <a:p>
            <a:pPr lvl="1"/>
            <a:r>
              <a:rPr lang="en-US" sz="2000" dirty="0"/>
              <a:t>The original is called the parent class, the new one is a child. </a:t>
            </a:r>
          </a:p>
          <a:p>
            <a:pPr lvl="1"/>
            <a:r>
              <a:rPr lang="en-US" sz="2000" dirty="0"/>
              <a:t>Our new class is everything the parent is, along with whatever else we want to add or change. </a:t>
            </a:r>
          </a:p>
          <a:p>
            <a:r>
              <a:rPr lang="en-US" sz="2400" dirty="0"/>
              <a:t>Inheritance is indicated by putting the parent class in the class signature. </a:t>
            </a:r>
          </a:p>
          <a:p>
            <a:pPr lvl="1"/>
            <a:r>
              <a:rPr lang="en-US" sz="2200" dirty="0"/>
              <a:t>An Animal can eat and sleep. </a:t>
            </a:r>
          </a:p>
          <a:p>
            <a:pPr lvl="1"/>
            <a:r>
              <a:rPr lang="en-US" sz="2200" dirty="0"/>
              <a:t>A bird can eat, sleep, fly, and sing. </a:t>
            </a:r>
          </a:p>
          <a:p>
            <a:pPr lvl="1"/>
            <a:r>
              <a:rPr lang="en-US" sz="2200" dirty="0"/>
              <a:t>A bird “is an” animal. </a:t>
            </a:r>
          </a:p>
        </p:txBody>
      </p:sp>
      <p:pic>
        <p:nvPicPr>
          <p:cNvPr id="307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9F8D18E-4397-DFF7-9D92-4F996E33F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5"/>
          <a:stretch/>
        </p:blipFill>
        <p:spPr bwMode="auto">
          <a:xfrm>
            <a:off x="0" y="1853754"/>
            <a:ext cx="433739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8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216-5A24-9200-B8D2-48F60B77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36AD-0B81-FCEA-53FA-418A3B6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 Inheritance in Python Code - Learn Programming With Python -  OpenClassrooms">
            <a:extLst>
              <a:ext uri="{FF2B5EF4-FFF2-40B4-BE49-F238E27FC236}">
                <a16:creationId xmlns:a16="http://schemas.microsoft.com/office/drawing/2014/main" id="{3F21D0B7-1DF6-2E46-980F-0110CE81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628650"/>
            <a:ext cx="8864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1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FED-9390-1B74-CF69-AB3F47E2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EB45-FE96-C54E-5D11-79720EB2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53754"/>
            <a:ext cx="1061001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creating an object we call the constructor to set the initial state. </a:t>
            </a:r>
          </a:p>
          <a:p>
            <a:pPr lvl="1"/>
            <a:r>
              <a:rPr lang="en-US" dirty="0"/>
              <a:t>State is what the object “is” - mainly setting the instance variables. </a:t>
            </a:r>
          </a:p>
          <a:p>
            <a:r>
              <a:rPr lang="en-US" dirty="0"/>
              <a:t>When creating a child object, we have a 2 (or more) step process:</a:t>
            </a:r>
          </a:p>
          <a:p>
            <a:pPr lvl="1"/>
            <a:r>
              <a:rPr lang="en-US" dirty="0"/>
              <a:t>Make the parent. </a:t>
            </a:r>
          </a:p>
          <a:p>
            <a:pPr lvl="1"/>
            <a:r>
              <a:rPr lang="en-US" dirty="0"/>
              <a:t>Add the child parts. </a:t>
            </a:r>
          </a:p>
          <a:p>
            <a:pPr lvl="1"/>
            <a:r>
              <a:rPr lang="en-US" dirty="0"/>
              <a:t>I.e. when we create a “Cat” we are making an animal, and adding cat stuff on like meow(). </a:t>
            </a:r>
          </a:p>
          <a:p>
            <a:r>
              <a:rPr lang="en-US" dirty="0"/>
              <a:t>The super() function call will go call the method in the parent. </a:t>
            </a:r>
          </a:p>
          <a:p>
            <a:pPr lvl="1"/>
            <a:r>
              <a:rPr lang="en-US" dirty="0"/>
              <a:t>Super is an inheritance specific special method that will find “this method” in the parent. </a:t>
            </a:r>
          </a:p>
          <a:p>
            <a:pPr lvl="1"/>
            <a:r>
              <a:rPr lang="en-US" dirty="0"/>
              <a:t>Super can also be called in other methods, and will call the parent version directly. </a:t>
            </a:r>
          </a:p>
          <a:p>
            <a:r>
              <a:rPr lang="en-US" dirty="0"/>
              <a:t>In a constructer we usually super(), then set any child specific attributes. </a:t>
            </a:r>
          </a:p>
        </p:txBody>
      </p:sp>
      <p:pic>
        <p:nvPicPr>
          <p:cNvPr id="5122" name="Picture 2" descr="What does the super()._init() function do in Python? - Quora">
            <a:extLst>
              <a:ext uri="{FF2B5EF4-FFF2-40B4-BE49-F238E27FC236}">
                <a16:creationId xmlns:a16="http://schemas.microsoft.com/office/drawing/2014/main" id="{9E2B8500-406A-9ED4-AE97-5B37557F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 r="48599"/>
          <a:stretch/>
        </p:blipFill>
        <p:spPr bwMode="auto">
          <a:xfrm>
            <a:off x="8262208" y="0"/>
            <a:ext cx="3929792" cy="34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0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CF27-BCD7-2B80-97F4-18FDA26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A279-4C4C-A64F-D3CC-74711F6A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1853753"/>
            <a:ext cx="11877262" cy="4199727"/>
          </a:xfrm>
        </p:spPr>
        <p:txBody>
          <a:bodyPr/>
          <a:lstStyle/>
          <a:p>
            <a:r>
              <a:rPr lang="en-US" dirty="0"/>
              <a:t>Inheritance is also the place where the third type of variable is used.</a:t>
            </a:r>
          </a:p>
          <a:p>
            <a:pPr lvl="1"/>
            <a:r>
              <a:rPr lang="en-US" dirty="0"/>
              <a:t>Public (normal) variables are available outside classes. </a:t>
            </a:r>
          </a:p>
          <a:p>
            <a:pPr lvl="1"/>
            <a:r>
              <a:rPr lang="en-US" dirty="0"/>
              <a:t>Private variables are only available within a class (nominally). </a:t>
            </a:r>
          </a:p>
          <a:p>
            <a:r>
              <a:rPr lang="en-US" dirty="0"/>
              <a:t>Protected variables are available within a class and its subclasses. </a:t>
            </a:r>
          </a:p>
          <a:p>
            <a:pPr lvl="1"/>
            <a:r>
              <a:rPr lang="en-US" dirty="0"/>
              <a:t>Like private variables from the outside, and normal variables from the subclass perspective. </a:t>
            </a:r>
          </a:p>
          <a:p>
            <a:r>
              <a:rPr lang="en-US" dirty="0"/>
              <a:t>For example, consider employees at Air Canada (more or less actually true):</a:t>
            </a:r>
          </a:p>
          <a:p>
            <a:pPr lvl="1"/>
            <a:r>
              <a:rPr lang="en-US" dirty="0"/>
              <a:t>Employees have normal attributes like name, ID,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“Flight Crew” (pilots and flight attendants) add additional security permissions and ‘protected’ clearance information. </a:t>
            </a:r>
          </a:p>
          <a:p>
            <a:pPr lvl="1"/>
            <a:r>
              <a:rPr lang="en-US" dirty="0"/>
              <a:t>Pilots add even more private information for security clearance. </a:t>
            </a:r>
          </a:p>
          <a:p>
            <a:pPr lvl="1"/>
            <a:r>
              <a:rPr lang="en-US" dirty="0"/>
              <a:t>The lesser clearance level information for pilots is visible to the Pilot object, but hidden to the outside world.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2328-4F84-F3C5-63DD-9DD05030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5"/>
          <a:stretch/>
        </p:blipFill>
        <p:spPr>
          <a:xfrm>
            <a:off x="9156724" y="0"/>
            <a:ext cx="30352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53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3907</TotalTime>
  <Words>931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PowerPoint Presentation</vt:lpstr>
      <vt:lpstr>Inheritance</vt:lpstr>
      <vt:lpstr>Inheritance</vt:lpstr>
      <vt:lpstr>Hierarchy</vt:lpstr>
      <vt:lpstr>In the Animal Kingdom</vt:lpstr>
      <vt:lpstr>Inheritance</vt:lpstr>
      <vt:lpstr>PowerPoint Presentation</vt:lpstr>
      <vt:lpstr>Construction and Super()</vt:lpstr>
      <vt:lpstr>Protected Attributes</vt:lpstr>
      <vt:lpstr>Method Overriding</vt:lpstr>
      <vt:lpstr>Polymorphism</vt:lpstr>
      <vt:lpstr>Conclusion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13</cp:revision>
  <dcterms:created xsi:type="dcterms:W3CDTF">2023-10-21T23:03:33Z</dcterms:created>
  <dcterms:modified xsi:type="dcterms:W3CDTF">2023-10-24T16:11:03Z</dcterms:modified>
</cp:coreProperties>
</file>