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66" r:id="rId2"/>
    <p:sldId id="256" r:id="rId3"/>
    <p:sldId id="268" r:id="rId4"/>
    <p:sldId id="269" r:id="rId5"/>
    <p:sldId id="270" r:id="rId6"/>
    <p:sldId id="257" r:id="rId7"/>
    <p:sldId id="258" r:id="rId8"/>
    <p:sldId id="264" r:id="rId9"/>
    <p:sldId id="259" r:id="rId10"/>
    <p:sldId id="271" r:id="rId11"/>
    <p:sldId id="263" r:id="rId12"/>
    <p:sldId id="272" r:id="rId13"/>
    <p:sldId id="260" r:id="rId14"/>
    <p:sldId id="265" r:id="rId15"/>
    <p:sldId id="261" r:id="rId16"/>
    <p:sldId id="267" r:id="rId17"/>
    <p:sldId id="26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59"/>
    <p:restoredTop sz="96327"/>
  </p:normalViewPr>
  <p:slideViewPr>
    <p:cSldViewPr snapToGrid="0">
      <p:cViewPr varScale="1">
        <p:scale>
          <a:sx n="196" d="100"/>
          <a:sy n="196" d="100"/>
        </p:scale>
        <p:origin x="176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2833C-0CEE-6248-8FEE-2F3118375CB5}" type="datetimeFigureOut">
              <a:rPr lang="en-US" smtClean="0"/>
              <a:t>10/21/23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26ADD03-081C-984B-B294-70988CD45D2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6430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2833C-0CEE-6248-8FEE-2F3118375CB5}" type="datetimeFigureOut">
              <a:rPr lang="en-US" smtClean="0"/>
              <a:t>10/21/23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ADD03-081C-984B-B294-70988CD45D22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894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2833C-0CEE-6248-8FEE-2F3118375CB5}" type="datetimeFigureOut">
              <a:rPr lang="en-US" smtClean="0"/>
              <a:t>10/21/23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ADD03-081C-984B-B294-70988CD45D2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3711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2833C-0CEE-6248-8FEE-2F3118375CB5}" type="datetimeFigureOut">
              <a:rPr lang="en-US" smtClean="0"/>
              <a:t>10/21/23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ADD03-081C-984B-B294-70988CD45D22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5334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2833C-0CEE-6248-8FEE-2F3118375CB5}" type="datetimeFigureOut">
              <a:rPr lang="en-US" smtClean="0"/>
              <a:t>10/21/23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ADD03-081C-984B-B294-70988CD45D2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5461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2833C-0CEE-6248-8FEE-2F3118375CB5}" type="datetimeFigureOut">
              <a:rPr lang="en-US" smtClean="0"/>
              <a:t>10/21/23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ADD03-081C-984B-B294-70988CD45D22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4111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2833C-0CEE-6248-8FEE-2F3118375CB5}" type="datetimeFigureOut">
              <a:rPr lang="en-US" smtClean="0"/>
              <a:t>10/21/23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ADD03-081C-984B-B294-70988CD45D22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5361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2833C-0CEE-6248-8FEE-2F3118375CB5}" type="datetimeFigureOut">
              <a:rPr lang="en-US" smtClean="0"/>
              <a:t>10/21/23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ADD03-081C-984B-B294-70988CD45D22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0862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2833C-0CEE-6248-8FEE-2F3118375CB5}" type="datetimeFigureOut">
              <a:rPr lang="en-US" smtClean="0"/>
              <a:t>10/21/23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ADD03-081C-984B-B294-70988CD45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928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2833C-0CEE-6248-8FEE-2F3118375CB5}" type="datetimeFigureOut">
              <a:rPr lang="en-US" smtClean="0"/>
              <a:t>10/21/23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ADD03-081C-984B-B294-70988CD45D22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0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7272833C-0CEE-6248-8FEE-2F3118375CB5}" type="datetimeFigureOut">
              <a:rPr lang="en-US" smtClean="0"/>
              <a:t>10/21/23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ADD03-081C-984B-B294-70988CD45D22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3661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72833C-0CEE-6248-8FEE-2F3118375CB5}" type="datetimeFigureOut">
              <a:rPr lang="en-US" smtClean="0"/>
              <a:t>10/21/23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26ADD03-081C-984B-B294-70988CD45D2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5274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647BE-3C83-AB2A-1763-28B865315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Housekeeping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98B048-4085-8EBB-FAEE-2767787962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879230"/>
          </a:xfrm>
        </p:spPr>
        <p:txBody>
          <a:bodyPr/>
          <a:lstStyle/>
          <a:p>
            <a:r>
              <a:rPr lang="en-US" dirty="0"/>
              <a:t>Questions / ambiguities on assignment or other stuff. </a:t>
            </a:r>
          </a:p>
          <a:p>
            <a:r>
              <a:rPr lang="en-US" dirty="0"/>
              <a:t>Class inheritance part 1. (Ch 15-17ish in book, but not all)</a:t>
            </a:r>
          </a:p>
          <a:p>
            <a:pPr lvl="1"/>
            <a:r>
              <a:rPr lang="en-US" dirty="0"/>
              <a:t>Simple intro to inheritance as a concept, with some examples and exercises. </a:t>
            </a:r>
          </a:p>
          <a:p>
            <a:pPr lvl="1"/>
            <a:r>
              <a:rPr lang="en-US" dirty="0"/>
              <a:t>We’ll do some slightly more elaborate stuff next time. </a:t>
            </a:r>
          </a:p>
          <a:p>
            <a:pPr lvl="1"/>
            <a:r>
              <a:rPr lang="en-US" dirty="0"/>
              <a:t>We’ll revisit inheritance in a couple of weeks, and look at the more complex stuff. </a:t>
            </a:r>
          </a:p>
          <a:p>
            <a:pPr lvl="2"/>
            <a:r>
              <a:rPr lang="en-US" dirty="0"/>
              <a:t>The ideas behind this can be confusing and important, so I think having some space is easier. </a:t>
            </a:r>
          </a:p>
          <a:p>
            <a:pPr lvl="2"/>
            <a:r>
              <a:rPr lang="en-US" dirty="0"/>
              <a:t>We’ll ultimately try to do something similar to 18.2 as an exercise next time</a:t>
            </a:r>
          </a:p>
        </p:txBody>
      </p:sp>
    </p:spTree>
    <p:extLst>
      <p:ext uri="{BB962C8B-B14F-4D97-AF65-F5344CB8AC3E}">
        <p14:creationId xmlns:p14="http://schemas.microsoft.com/office/powerpoint/2010/main" val="18237882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28CFC-F265-549F-F25F-04046910D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Is-a and Has-A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F60B03-171F-D9E6-DBA9-AEC44EE7A9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3030555"/>
            <a:ext cx="9603275" cy="3110841"/>
          </a:xfrm>
        </p:spPr>
        <p:txBody>
          <a:bodyPr/>
          <a:lstStyle/>
          <a:p>
            <a:r>
              <a:rPr lang="en-US" dirty="0"/>
              <a:t>We say that a subclass has an “is a” relationship with its parent. </a:t>
            </a:r>
          </a:p>
          <a:p>
            <a:pPr lvl="1"/>
            <a:r>
              <a:rPr lang="en-US" dirty="0"/>
              <a:t>E.g. a Dog “is an” Animal.  </a:t>
            </a:r>
          </a:p>
          <a:p>
            <a:pPr lvl="1"/>
            <a:r>
              <a:rPr lang="en-US" dirty="0"/>
              <a:t>A dog is a valid animal object, it is just also more than that. </a:t>
            </a:r>
          </a:p>
          <a:p>
            <a:r>
              <a:rPr lang="en-US" dirty="0"/>
              <a:t>When something holds or contains some object, we say it has a “has a” relationship. </a:t>
            </a:r>
          </a:p>
          <a:p>
            <a:pPr lvl="1"/>
            <a:r>
              <a:rPr lang="en-US" dirty="0"/>
              <a:t>E.g. a Dog “has an” string attribute for fur color. </a:t>
            </a:r>
          </a:p>
          <a:p>
            <a:pPr lvl="1"/>
            <a:r>
              <a:rPr lang="en-US" dirty="0"/>
              <a:t>A dog holds another object, in this case it is a string but it could be any object, in its attributes. </a:t>
            </a:r>
          </a:p>
          <a:p>
            <a:pPr lvl="1"/>
            <a:endParaRPr lang="en-US" dirty="0"/>
          </a:p>
        </p:txBody>
      </p:sp>
      <p:pic>
        <p:nvPicPr>
          <p:cNvPr id="7170" name="Picture 2" descr="What is Is-a and Has-a means in Java? - Quora">
            <a:extLst>
              <a:ext uri="{FF2B5EF4-FFF2-40B4-BE49-F238E27FC236}">
                <a16:creationId xmlns:a16="http://schemas.microsoft.com/office/drawing/2014/main" id="{B3DE71BB-340A-9DDC-AD72-EF5BA4290D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1796" y="0"/>
            <a:ext cx="5760203" cy="3030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16923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BF216-5A24-9200-B8D2-48F60B773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436AD-0B81-FCEA-53FA-418A3B6FFE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Apply Inheritance in Python Code - Learn Programming With Python -  OpenClassrooms">
            <a:extLst>
              <a:ext uri="{FF2B5EF4-FFF2-40B4-BE49-F238E27FC236}">
                <a16:creationId xmlns:a16="http://schemas.microsoft.com/office/drawing/2014/main" id="{3F21D0B7-1DF6-2E46-980F-0110CE8102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3700" y="628650"/>
            <a:ext cx="8864600" cy="560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67121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6BB19-B4A0-8B95-F465-144102082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Making Subclasses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80F80-D840-3D14-7675-75F6CD6D50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4"/>
            <a:ext cx="4538516" cy="4007846"/>
          </a:xfrm>
        </p:spPr>
        <p:txBody>
          <a:bodyPr>
            <a:normAutofit/>
          </a:bodyPr>
          <a:lstStyle/>
          <a:p>
            <a:r>
              <a:rPr lang="en-US" sz="2400" dirty="0"/>
              <a:t>We can make a subclass by just putting the parent class in the class declaration. </a:t>
            </a:r>
          </a:p>
          <a:p>
            <a:r>
              <a:rPr lang="en-US" sz="2400" dirty="0"/>
              <a:t>Most things about working with a subclass don’t really change, but there are a few special considerations…</a:t>
            </a:r>
          </a:p>
        </p:txBody>
      </p:sp>
      <p:pic>
        <p:nvPicPr>
          <p:cNvPr id="8194" name="Picture 2" descr="Inheritance and Composition in Python | by Carbone Nicolas | Medium">
            <a:extLst>
              <a:ext uri="{FF2B5EF4-FFF2-40B4-BE49-F238E27FC236}">
                <a16:creationId xmlns:a16="http://schemas.microsoft.com/office/drawing/2014/main" id="{C1FA8EA5-FD5C-A3C4-FA62-F273818DAC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4411" y="2045635"/>
            <a:ext cx="5863110" cy="4007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89412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DCFED-9390-1B74-CF69-AB3F47E25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Construction and Super()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5EB45-FE96-C54E-5D11-79720EB23B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843" y="1853754"/>
            <a:ext cx="10610011" cy="419972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When creating an object we call the constructor to set the initial state. </a:t>
            </a:r>
          </a:p>
          <a:p>
            <a:pPr lvl="1"/>
            <a:r>
              <a:rPr lang="en-US" dirty="0"/>
              <a:t>State is what the object “is” - mainly setting the instance variables. </a:t>
            </a:r>
          </a:p>
          <a:p>
            <a:r>
              <a:rPr lang="en-US" dirty="0"/>
              <a:t>When creating a child object, we have a 2 (or more) step process:</a:t>
            </a:r>
          </a:p>
          <a:p>
            <a:pPr lvl="1"/>
            <a:r>
              <a:rPr lang="en-US" dirty="0"/>
              <a:t>Make the parent. </a:t>
            </a:r>
          </a:p>
          <a:p>
            <a:pPr lvl="1"/>
            <a:r>
              <a:rPr lang="en-US" dirty="0"/>
              <a:t>Add the child parts. </a:t>
            </a:r>
          </a:p>
          <a:p>
            <a:pPr lvl="1"/>
            <a:r>
              <a:rPr lang="en-US" dirty="0"/>
              <a:t>I.e. when we create a “Cat” we are making an animal, and adding cat stuff on like meow(). </a:t>
            </a:r>
          </a:p>
          <a:p>
            <a:r>
              <a:rPr lang="en-US" dirty="0"/>
              <a:t>The super() function call will go call the method in the parent. </a:t>
            </a:r>
          </a:p>
          <a:p>
            <a:pPr lvl="1"/>
            <a:r>
              <a:rPr lang="en-US" dirty="0"/>
              <a:t>Super is an inheritance specific special method that will find “this method” in the parent. </a:t>
            </a:r>
          </a:p>
          <a:p>
            <a:pPr lvl="1"/>
            <a:r>
              <a:rPr lang="en-US" dirty="0"/>
              <a:t>Super can also be called in other methods, and will call the parent version directly. </a:t>
            </a:r>
          </a:p>
          <a:p>
            <a:r>
              <a:rPr lang="en-US" dirty="0"/>
              <a:t>In a constructer we usually super(), then set any child specific attributes. </a:t>
            </a:r>
          </a:p>
        </p:txBody>
      </p:sp>
      <p:pic>
        <p:nvPicPr>
          <p:cNvPr id="5122" name="Picture 2" descr="What does the super()._init() function do in Python? - Quora">
            <a:extLst>
              <a:ext uri="{FF2B5EF4-FFF2-40B4-BE49-F238E27FC236}">
                <a16:creationId xmlns:a16="http://schemas.microsoft.com/office/drawing/2014/main" id="{9E2B8500-406A-9ED4-AE97-5B37557F7E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47" r="48599"/>
          <a:stretch/>
        </p:blipFill>
        <p:spPr bwMode="auto">
          <a:xfrm>
            <a:off x="8262208" y="0"/>
            <a:ext cx="3929792" cy="3400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86092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7CF27-BCD7-2B80-97F4-18FDA263F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Protected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D6A279-4C4C-A64F-D3CC-74711F6A2C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147" y="1853753"/>
            <a:ext cx="11877262" cy="4199727"/>
          </a:xfrm>
        </p:spPr>
        <p:txBody>
          <a:bodyPr/>
          <a:lstStyle/>
          <a:p>
            <a:r>
              <a:rPr lang="en-US" dirty="0"/>
              <a:t>Inheritance is also the place where the third type of variable is used.</a:t>
            </a:r>
          </a:p>
          <a:p>
            <a:pPr lvl="1"/>
            <a:r>
              <a:rPr lang="en-US" dirty="0"/>
              <a:t>Public (normal) variables are available outside classes. </a:t>
            </a:r>
          </a:p>
          <a:p>
            <a:pPr lvl="1"/>
            <a:r>
              <a:rPr lang="en-US" dirty="0"/>
              <a:t>Private variables are only available within a class (nominally). </a:t>
            </a:r>
          </a:p>
          <a:p>
            <a:r>
              <a:rPr lang="en-US" dirty="0"/>
              <a:t>Protected variables are available within a class and its subclasses. </a:t>
            </a:r>
          </a:p>
          <a:p>
            <a:pPr lvl="1"/>
            <a:r>
              <a:rPr lang="en-US" dirty="0"/>
              <a:t>Like private variables from the outside, and normal variables from the subclass perspective. </a:t>
            </a:r>
          </a:p>
          <a:p>
            <a:r>
              <a:rPr lang="en-US" dirty="0"/>
              <a:t>For example, consider employees at Air Canada (more or less actually true):</a:t>
            </a:r>
          </a:p>
          <a:p>
            <a:pPr lvl="1"/>
            <a:r>
              <a:rPr lang="en-US" dirty="0"/>
              <a:t>Employees have normal attributes like name, ID,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pPr lvl="1"/>
            <a:r>
              <a:rPr lang="en-US" dirty="0"/>
              <a:t>“Flight Crew” (pilots and flight attendants) add additional security permissions and ‘protected’ clearance information. </a:t>
            </a:r>
          </a:p>
          <a:p>
            <a:pPr lvl="1"/>
            <a:r>
              <a:rPr lang="en-US" dirty="0"/>
              <a:t>Pilots add even more private information for security clearance. </a:t>
            </a:r>
          </a:p>
          <a:p>
            <a:pPr lvl="1"/>
            <a:r>
              <a:rPr lang="en-US" dirty="0"/>
              <a:t>The lesser clearance level information for pilots is visible to the Pilot object, but hidden to the outside world.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272328-4F84-F3C5-63DD-9DD0503079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595"/>
          <a:stretch/>
        </p:blipFill>
        <p:spPr>
          <a:xfrm>
            <a:off x="9156724" y="0"/>
            <a:ext cx="3035276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9553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F0C93-4A7C-A896-D9FA-72AF667FC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Overriding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3ED23B-443D-D5FC-E3DC-FD0D8BB37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6336" y="1853754"/>
            <a:ext cx="6915664" cy="4287554"/>
          </a:xfrm>
        </p:spPr>
        <p:txBody>
          <a:bodyPr>
            <a:normAutofit/>
          </a:bodyPr>
          <a:lstStyle/>
          <a:p>
            <a:r>
              <a:rPr lang="en-US" dirty="0"/>
              <a:t>Like with operators and string functions, child classes can override their parent’s methods. </a:t>
            </a:r>
          </a:p>
          <a:p>
            <a:r>
              <a:rPr lang="en-US" dirty="0"/>
              <a:t>If declared, the child methods will take precedence. </a:t>
            </a:r>
          </a:p>
          <a:p>
            <a:r>
              <a:rPr lang="en-US" dirty="0"/>
              <a:t>If the child doesn’t provide a method, the interpreter will look up the chain until it finds a match. </a:t>
            </a:r>
          </a:p>
          <a:p>
            <a:r>
              <a:rPr lang="en-US" dirty="0"/>
              <a:t>We can change or redefine behavior for a child:</a:t>
            </a:r>
          </a:p>
          <a:p>
            <a:pPr lvl="1"/>
            <a:r>
              <a:rPr lang="en-US" dirty="0"/>
              <a:t>We’re used to this for “generic” things like eq, str, add,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pPr lvl="1"/>
            <a:r>
              <a:rPr lang="en-US" dirty="0"/>
              <a:t>Any other method that a parent class provides can be overridden in the same way. </a:t>
            </a:r>
          </a:p>
        </p:txBody>
      </p:sp>
      <p:pic>
        <p:nvPicPr>
          <p:cNvPr id="6146" name="Picture 2" descr="Method Overriding in Python - Scaler Topics">
            <a:extLst>
              <a:ext uri="{FF2B5EF4-FFF2-40B4-BE49-F238E27FC236}">
                <a16:creationId xmlns:a16="http://schemas.microsoft.com/office/drawing/2014/main" id="{7DE32ABC-620A-BBDA-AB2C-48DC2A9277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48" t="7747" r="16541" b="22703"/>
          <a:stretch/>
        </p:blipFill>
        <p:spPr bwMode="auto">
          <a:xfrm>
            <a:off x="0" y="1853754"/>
            <a:ext cx="5170479" cy="4015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98229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39DDF-87D9-E8CF-A2A0-F72E67B9D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Polymorphism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F4679C-9FC1-8AEF-EF80-BB0ECA2162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/>
          <a:lstStyle/>
          <a:p>
            <a:r>
              <a:rPr lang="en-US" dirty="0"/>
              <a:t>When we redefine methods to work differently for different objects we are using a concept called polymorphism. </a:t>
            </a:r>
          </a:p>
          <a:p>
            <a:r>
              <a:rPr lang="en-US" dirty="0"/>
              <a:t>Polymorphism is the theory that a single interface can act differently with different types. </a:t>
            </a:r>
          </a:p>
          <a:p>
            <a:pPr lvl="1"/>
            <a:r>
              <a:rPr lang="en-US" dirty="0"/>
              <a:t>E.g. adding strings and adding integers is the same interface, different actions. </a:t>
            </a:r>
          </a:p>
          <a:p>
            <a:r>
              <a:rPr lang="en-US" dirty="0"/>
              <a:t>In Python, this touches on the idea of the Duck Test. </a:t>
            </a:r>
          </a:p>
          <a:p>
            <a:pPr lvl="1"/>
            <a:r>
              <a:rPr lang="en-US" dirty="0"/>
              <a:t>Everything is an object, and we often inherit from base classes, and we have weak types. </a:t>
            </a:r>
          </a:p>
          <a:p>
            <a:pPr lvl="1"/>
            <a:r>
              <a:rPr lang="en-US" dirty="0"/>
              <a:t>Methods and operators can be overridden to redefine actions for each object. </a:t>
            </a:r>
          </a:p>
          <a:p>
            <a:pPr lvl="1"/>
            <a:r>
              <a:rPr lang="en-US" dirty="0"/>
              <a:t>So, it is a duck as long as it can do all the duck stuff. Or if it looks and quacks like one. </a:t>
            </a:r>
          </a:p>
          <a:p>
            <a:pPr lvl="1"/>
            <a:r>
              <a:rPr lang="en-US" dirty="0"/>
              <a:t>Or, an object is a certain type as long as it is never asked to do something it can’t. </a:t>
            </a:r>
          </a:p>
          <a:p>
            <a:pPr lvl="1"/>
            <a:r>
              <a:rPr lang="en-US" dirty="0"/>
              <a:t>E.g. if we read a value from a CSV into a variable and print it, that var could be string or float. </a:t>
            </a:r>
          </a:p>
        </p:txBody>
      </p:sp>
    </p:spTree>
    <p:extLst>
      <p:ext uri="{BB962C8B-B14F-4D97-AF65-F5344CB8AC3E}">
        <p14:creationId xmlns:p14="http://schemas.microsoft.com/office/powerpoint/2010/main" val="37263738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5F72F-77E3-68B4-FB2B-2665B975C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(for Now)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2ADDD-732A-5FA1-266D-651E4D8E8D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3261" y="2015732"/>
            <a:ext cx="10013004" cy="4037749"/>
          </a:xfrm>
        </p:spPr>
        <p:txBody>
          <a:bodyPr>
            <a:normAutofit/>
          </a:bodyPr>
          <a:lstStyle/>
          <a:p>
            <a:r>
              <a:rPr lang="en-US" dirty="0"/>
              <a:t>Inheritance is a key building block of object-oriented programming. </a:t>
            </a:r>
          </a:p>
          <a:p>
            <a:r>
              <a:rPr lang="en-US" dirty="0"/>
              <a:t>There are several ‘extensions’ to this simple inheritance that we’ll look at later. </a:t>
            </a:r>
          </a:p>
          <a:p>
            <a:pPr lvl="1"/>
            <a:r>
              <a:rPr lang="en-US" dirty="0"/>
              <a:t>Classes can inherit from multiple other classes. </a:t>
            </a:r>
          </a:p>
          <a:p>
            <a:pPr lvl="1"/>
            <a:r>
              <a:rPr lang="en-US" dirty="0"/>
              <a:t>Syntactical “sugar” to make things more streamlined. </a:t>
            </a:r>
          </a:p>
          <a:p>
            <a:r>
              <a:rPr lang="en-US" dirty="0"/>
              <a:t>When we create objects, there is no inherent answer on what is a class and subclass. </a:t>
            </a:r>
          </a:p>
          <a:p>
            <a:pPr lvl="1"/>
            <a:r>
              <a:rPr lang="en-US" dirty="0"/>
              <a:t>E.g. should Amazon have books and a type variable, or fiction and non-fiction subclasses? </a:t>
            </a:r>
          </a:p>
          <a:p>
            <a:pPr lvl="1"/>
            <a:r>
              <a:rPr lang="en-US" dirty="0"/>
              <a:t>As a rule of thumb, if we want things to ’behave differently’ we should consider a subclass. </a:t>
            </a:r>
          </a:p>
          <a:p>
            <a:pPr lvl="1"/>
            <a:r>
              <a:rPr lang="en-US" dirty="0"/>
              <a:t>If some methods or actions need to work differently, we can consider a subclass. </a:t>
            </a:r>
          </a:p>
          <a:p>
            <a:pPr lvl="1"/>
            <a:r>
              <a:rPr lang="en-US" dirty="0"/>
              <a:t>If we find ourselves “wrapping” logic around other objects (e.g. if this, then do that), consider it. </a:t>
            </a:r>
          </a:p>
        </p:txBody>
      </p:sp>
    </p:spTree>
    <p:extLst>
      <p:ext uri="{BB962C8B-B14F-4D97-AF65-F5344CB8AC3E}">
        <p14:creationId xmlns:p14="http://schemas.microsoft.com/office/powerpoint/2010/main" val="1021008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FB444-F7E2-7792-1726-8EFDE5FE4D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565D78-28F9-F21B-3B12-A7665F141A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It Ruins Society!</a:t>
            </a:r>
          </a:p>
        </p:txBody>
      </p:sp>
    </p:spTree>
    <p:extLst>
      <p:ext uri="{BB962C8B-B14F-4D97-AF65-F5344CB8AC3E}">
        <p14:creationId xmlns:p14="http://schemas.microsoft.com/office/powerpoint/2010/main" val="4031656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8C8A5-EA9C-D533-6F90-031C0F00D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Oriented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86B9E-B0E8-E9B1-05F3-F86E3BAB5C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900136"/>
            <a:ext cx="9603275" cy="4153345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Objects oriented programming is built on a few concepts, some we’ve looked at. </a:t>
            </a:r>
          </a:p>
          <a:p>
            <a:r>
              <a:rPr lang="en-US" dirty="0"/>
              <a:t>Abstraction:</a:t>
            </a:r>
          </a:p>
          <a:p>
            <a:pPr lvl="1"/>
            <a:r>
              <a:rPr lang="en-US" dirty="0"/>
              <a:t>We can present “user friendly” abstractions of objects, and hide the inner implementation. </a:t>
            </a:r>
          </a:p>
          <a:p>
            <a:pPr lvl="1"/>
            <a:r>
              <a:rPr lang="en-US" dirty="0"/>
              <a:t>E.g. we don’t need to worry about how a list is printed, we can just ask for what we want. </a:t>
            </a:r>
          </a:p>
          <a:p>
            <a:r>
              <a:rPr lang="en-US" dirty="0"/>
              <a:t>Encapsulation:</a:t>
            </a:r>
          </a:p>
          <a:p>
            <a:pPr lvl="1"/>
            <a:r>
              <a:rPr lang="en-US" dirty="0"/>
              <a:t>We can “wrap” an entire object (attributes and methods) into one unitary item. </a:t>
            </a:r>
          </a:p>
          <a:p>
            <a:pPr lvl="1"/>
            <a:r>
              <a:rPr lang="en-US" dirty="0"/>
              <a:t>E.g. a </a:t>
            </a:r>
            <a:r>
              <a:rPr lang="en-US" dirty="0" err="1"/>
              <a:t>dataframe</a:t>
            </a:r>
            <a:r>
              <a:rPr lang="en-US" dirty="0"/>
              <a:t> isn’t a “grid of values” that we interact with, we interact with the object. </a:t>
            </a:r>
          </a:p>
          <a:p>
            <a:r>
              <a:rPr lang="en-US" dirty="0"/>
              <a:t>Polymorphism (a little bit today):</a:t>
            </a:r>
          </a:p>
          <a:p>
            <a:pPr lvl="1"/>
            <a:r>
              <a:rPr lang="en-US" dirty="0"/>
              <a:t>Different objects can be processed different through the same interactions. </a:t>
            </a:r>
          </a:p>
          <a:p>
            <a:pPr lvl="1"/>
            <a:r>
              <a:rPr lang="en-US" dirty="0"/>
              <a:t>E.g. when adding strings and integers, the same operation does different actions. </a:t>
            </a:r>
          </a:p>
          <a:p>
            <a:r>
              <a:rPr lang="en-US" dirty="0"/>
              <a:t>Inheritance:</a:t>
            </a:r>
          </a:p>
          <a:p>
            <a:pPr lvl="1"/>
            <a:r>
              <a:rPr lang="en-US" dirty="0"/>
              <a:t>We can create subtypes, or extend classes to make them different. More on this now…</a:t>
            </a:r>
          </a:p>
        </p:txBody>
      </p:sp>
    </p:spTree>
    <p:extLst>
      <p:ext uri="{BB962C8B-B14F-4D97-AF65-F5344CB8AC3E}">
        <p14:creationId xmlns:p14="http://schemas.microsoft.com/office/powerpoint/2010/main" val="1517701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05266-251D-73BF-5BB0-5CF434951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OOP Building Blocks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74DB64-A28B-6831-FE4D-266439B4DC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24873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These pillars are the foundation of object-oriented programming. </a:t>
            </a:r>
          </a:p>
          <a:p>
            <a:pPr lvl="1"/>
            <a:r>
              <a:rPr lang="en-US" dirty="0"/>
              <a:t>In OOP we orient our thinking and code around objects that represent ‘real’ things, and manipulating them. Contrasted with orienting our program around functions. </a:t>
            </a:r>
          </a:p>
          <a:p>
            <a:r>
              <a:rPr lang="en-US" dirty="0"/>
              <a:t>Building code around “capable” objects has many benefits:</a:t>
            </a:r>
          </a:p>
          <a:p>
            <a:pPr lvl="1"/>
            <a:r>
              <a:rPr lang="en-US" dirty="0"/>
              <a:t>Code is more reusable, as we can reuse or adjust objects in many scenarios. </a:t>
            </a:r>
          </a:p>
          <a:p>
            <a:pPr lvl="1"/>
            <a:r>
              <a:rPr lang="en-US" dirty="0"/>
              <a:t>Code is more readable, as we build most of the details into the objects, and present an easier interface with methods and attributes named in more plain language. </a:t>
            </a:r>
          </a:p>
          <a:p>
            <a:pPr lvl="1"/>
            <a:r>
              <a:rPr lang="en-US" dirty="0"/>
              <a:t>Code is easier to debug, as fewer things are “touchable” directly, rather we go through pre-made methods to do things like update variables. These have (presumably) already been tested. </a:t>
            </a:r>
          </a:p>
          <a:p>
            <a:r>
              <a:rPr lang="en-US" dirty="0"/>
              <a:t>In Python, everything is an object, so these thought patterns are inherent. </a:t>
            </a:r>
          </a:p>
          <a:p>
            <a:pPr lvl="1"/>
            <a:r>
              <a:rPr lang="en-US" dirty="0"/>
              <a:t>Data science stuff is less object oriented, in general, than ‘other’ domains. </a:t>
            </a:r>
          </a:p>
        </p:txBody>
      </p:sp>
    </p:spTree>
    <p:extLst>
      <p:ext uri="{BB962C8B-B14F-4D97-AF65-F5344CB8AC3E}">
        <p14:creationId xmlns:p14="http://schemas.microsoft.com/office/powerpoint/2010/main" val="2464723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2CB27-59E8-2994-ACB8-39B49FDF0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4B01B-D446-1A64-356B-62429E7E0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25521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One concept to explicitly look at when we talk about objects is their state. </a:t>
            </a:r>
          </a:p>
          <a:p>
            <a:r>
              <a:rPr lang="en-US" dirty="0"/>
              <a:t>The state is basically what that specific object “has”, or it’s instance variables. </a:t>
            </a:r>
          </a:p>
          <a:p>
            <a:pPr lvl="1"/>
            <a:r>
              <a:rPr lang="en-US" dirty="0"/>
              <a:t>The state of an object makes up what makes it unique. E.g. two Person objects have different names, ages, addresses – their state is different. </a:t>
            </a:r>
          </a:p>
          <a:p>
            <a:r>
              <a:rPr lang="en-US" dirty="0"/>
              <a:t>The constructor function initializes a new object, or creates its state. </a:t>
            </a:r>
          </a:p>
          <a:p>
            <a:r>
              <a:rPr lang="en-US" dirty="0"/>
              <a:t>Each different object that is created has its own state, that defines it. </a:t>
            </a:r>
          </a:p>
          <a:p>
            <a:pPr lvl="1"/>
            <a:r>
              <a:rPr lang="en-US" dirty="0"/>
              <a:t>When method calls are made to the object, we are (often) modifying its state. </a:t>
            </a:r>
          </a:p>
          <a:p>
            <a:r>
              <a:rPr lang="en-US" dirty="0"/>
              <a:t>In OOP our program creates the objects that model the real scenario at hand, then each step is some manipulation of the state of its objects. </a:t>
            </a:r>
          </a:p>
          <a:p>
            <a:pPr lvl="1"/>
            <a:r>
              <a:rPr lang="en-US" dirty="0"/>
              <a:t>E.g. a sale creates a ”transaction” object, a name change changes an attribute, loading a product on Amazon’s site reads the state of a ”product” object and displays it. </a:t>
            </a:r>
          </a:p>
        </p:txBody>
      </p:sp>
    </p:spTree>
    <p:extLst>
      <p:ext uri="{BB962C8B-B14F-4D97-AF65-F5344CB8AC3E}">
        <p14:creationId xmlns:p14="http://schemas.microsoft.com/office/powerpoint/2010/main" val="1251288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F156D-B6D3-CCA7-8374-6593E78D5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357E8-6C4C-CEA2-E173-D32DBA44D7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958502"/>
            <a:ext cx="9603275" cy="409497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We have used classes to make objects that can hold information and abilities. </a:t>
            </a:r>
          </a:p>
          <a:p>
            <a:r>
              <a:rPr lang="en-US" dirty="0"/>
              <a:t>Sometimes we have classes of things that are very similar or have overlapping qualities. </a:t>
            </a:r>
          </a:p>
          <a:p>
            <a:r>
              <a:rPr lang="en-US" dirty="0"/>
              <a:t>For example, in an LMS like Moodle there are many classes:</a:t>
            </a:r>
          </a:p>
          <a:p>
            <a:pPr lvl="1"/>
            <a:r>
              <a:rPr lang="en-US" dirty="0"/>
              <a:t>Some are normal in-person classes. </a:t>
            </a:r>
          </a:p>
          <a:p>
            <a:pPr lvl="1"/>
            <a:r>
              <a:rPr lang="en-US" dirty="0"/>
              <a:t>Some are online virtual ones like this. </a:t>
            </a:r>
          </a:p>
          <a:p>
            <a:pPr lvl="1"/>
            <a:r>
              <a:rPr lang="en-US" dirty="0"/>
              <a:t>These classes share lots of things (id number, time, semester) but differ in others (room, sharing URL, etc..)</a:t>
            </a:r>
          </a:p>
          <a:p>
            <a:r>
              <a:rPr lang="en-US" dirty="0"/>
              <a:t>We could make classes that model these objects, and they would be very similar. </a:t>
            </a:r>
          </a:p>
          <a:p>
            <a:pPr lvl="1"/>
            <a:r>
              <a:rPr lang="en-US" dirty="0"/>
              <a:t>Most of the attributes would be identical, like time, semester, course,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pPr lvl="1"/>
            <a:r>
              <a:rPr lang="en-US" dirty="0"/>
              <a:t>Programmers are lazy, and repeating code is bad – there must be a better way. </a:t>
            </a:r>
          </a:p>
        </p:txBody>
      </p:sp>
    </p:spTree>
    <p:extLst>
      <p:ext uri="{BB962C8B-B14F-4D97-AF65-F5344CB8AC3E}">
        <p14:creationId xmlns:p14="http://schemas.microsoft.com/office/powerpoint/2010/main" val="631971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58FA1-9CD2-29F6-BF9A-BA21DA125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1E90B-70D4-125F-6D31-18C2749541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/>
          <a:lstStyle/>
          <a:p>
            <a:r>
              <a:rPr lang="en-US" dirty="0"/>
              <a:t>We can approach this problem by looking at objects in a hierarchy. </a:t>
            </a:r>
          </a:p>
          <a:p>
            <a:pPr lvl="1"/>
            <a:r>
              <a:rPr lang="en-US" dirty="0"/>
              <a:t>In-person and virtual classes are both classes. </a:t>
            </a:r>
          </a:p>
          <a:p>
            <a:pPr lvl="1"/>
            <a:r>
              <a:rPr lang="en-US" dirty="0"/>
              <a:t>In-person and virtual classes are not really the same type of thing. </a:t>
            </a:r>
          </a:p>
          <a:p>
            <a:r>
              <a:rPr lang="en-US" dirty="0"/>
              <a:t>We have a type of thing, a Class, that has some features. </a:t>
            </a:r>
          </a:p>
          <a:p>
            <a:pPr lvl="1"/>
            <a:r>
              <a:rPr lang="en-US" dirty="0"/>
              <a:t>Time, instructor, semester, course…</a:t>
            </a:r>
          </a:p>
          <a:p>
            <a:r>
              <a:rPr lang="en-US" dirty="0"/>
              <a:t>We have two other types of things, ILT and Virtual, that are subtypes of a Class. </a:t>
            </a:r>
          </a:p>
          <a:p>
            <a:pPr lvl="1"/>
            <a:r>
              <a:rPr lang="en-US" dirty="0"/>
              <a:t>Each one is a class, yet each one is a different object. </a:t>
            </a:r>
          </a:p>
          <a:p>
            <a:r>
              <a:rPr lang="en-US" dirty="0"/>
              <a:t>We say that an ILT class extends, is a child of, or inherits from the Class object.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D179F89-7671-9581-8985-812C8824F350}"/>
              </a:ext>
            </a:extLst>
          </p:cNvPr>
          <p:cNvSpPr/>
          <p:nvPr/>
        </p:nvSpPr>
        <p:spPr>
          <a:xfrm>
            <a:off x="8807587" y="130893"/>
            <a:ext cx="1530485" cy="53826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1DE3902-31D1-FD2D-2963-444D8DE366BE}"/>
              </a:ext>
            </a:extLst>
          </p:cNvPr>
          <p:cNvSpPr/>
          <p:nvPr/>
        </p:nvSpPr>
        <p:spPr>
          <a:xfrm>
            <a:off x="6953661" y="1072059"/>
            <a:ext cx="1530485" cy="53826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ILT Class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848E07-61BA-C9A6-CFAD-75F7902149B6}"/>
              </a:ext>
            </a:extLst>
          </p:cNvPr>
          <p:cNvSpPr/>
          <p:nvPr/>
        </p:nvSpPr>
        <p:spPr>
          <a:xfrm>
            <a:off x="8807588" y="1072059"/>
            <a:ext cx="1530485" cy="53826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Virtual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936898-E0A8-7D77-42DF-EC7A55AFFDF6}"/>
              </a:ext>
            </a:extLst>
          </p:cNvPr>
          <p:cNvSpPr/>
          <p:nvPr/>
        </p:nvSpPr>
        <p:spPr>
          <a:xfrm>
            <a:off x="10661515" y="1072059"/>
            <a:ext cx="1530485" cy="53826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Self Dir.</a:t>
            </a:r>
          </a:p>
        </p:txBody>
      </p:sp>
      <p:sp>
        <p:nvSpPr>
          <p:cNvPr id="36" name="Connector: Elbow 35">
            <a:extLst>
              <a:ext uri="{FF2B5EF4-FFF2-40B4-BE49-F238E27FC236}">
                <a16:creationId xmlns:a16="http://schemas.microsoft.com/office/drawing/2014/main" id="{66BDE8B3-FE12-42BA-A672-9F22D554508D}"/>
              </a:ext>
            </a:extLst>
          </p:cNvPr>
          <p:cNvSpPr/>
          <p:nvPr/>
        </p:nvSpPr>
        <p:spPr>
          <a:xfrm>
            <a:off x="10380240" y="384480"/>
            <a:ext cx="1097280" cy="548640"/>
          </a:xfrm>
          <a:prstGeom prst="bentConnector2">
            <a:avLst/>
          </a:prstGeom>
          <a:solidFill>
            <a:srgbClr val="000000">
              <a:alpha val="5000"/>
            </a:srgbClr>
          </a:solidFill>
          <a:ln w="90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0" name="Straight Connector 29">
            <a:extLst>
              <a:ext uri="{FF2B5EF4-FFF2-40B4-BE49-F238E27FC236}">
                <a16:creationId xmlns:a16="http://schemas.microsoft.com/office/drawing/2014/main" id="{3ED5F9DC-9497-4E2F-9D90-B0DFA53736B5}"/>
              </a:ext>
            </a:extLst>
          </p:cNvPr>
          <p:cNvSpPr/>
          <p:nvPr/>
        </p:nvSpPr>
        <p:spPr>
          <a:xfrm rot="5400000">
            <a:off x="9371520" y="874980"/>
            <a:ext cx="365760" cy="0"/>
          </a:xfrm>
          <a:prstGeom prst="line">
            <a:avLst/>
          </a:prstGeom>
          <a:solidFill>
            <a:srgbClr val="000000">
              <a:alpha val="5000"/>
            </a:srgbClr>
          </a:solidFill>
          <a:ln w="90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8" name="Connector: Elbow 17">
            <a:extLst>
              <a:ext uri="{FF2B5EF4-FFF2-40B4-BE49-F238E27FC236}">
                <a16:creationId xmlns:a16="http://schemas.microsoft.com/office/drawing/2014/main" id="{5F485D2D-D999-4BB1-A188-0C74EB9892EC}"/>
              </a:ext>
            </a:extLst>
          </p:cNvPr>
          <p:cNvSpPr/>
          <p:nvPr/>
        </p:nvSpPr>
        <p:spPr>
          <a:xfrm rot="10800000" flipV="1">
            <a:off x="7788960" y="431640"/>
            <a:ext cx="914400" cy="548640"/>
          </a:xfrm>
          <a:prstGeom prst="bentConnector2">
            <a:avLst/>
          </a:prstGeom>
          <a:solidFill>
            <a:srgbClr val="000000">
              <a:alpha val="5000"/>
            </a:srgbClr>
          </a:solidFill>
          <a:ln w="90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7437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AB5AB-F47A-DD9C-32E3-D5AAFBF0C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the Animal Kingdom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9ABA5-F7CF-E109-6999-E1E7E9808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Khuyen Tran on X: &quot;If you want to create class diagrams to explain your # Python classes, use Mermaid. Mermaid lets you create diagrams and  visualizations using text and code. For example, you">
            <a:extLst>
              <a:ext uri="{FF2B5EF4-FFF2-40B4-BE49-F238E27FC236}">
                <a16:creationId xmlns:a16="http://schemas.microsoft.com/office/drawing/2014/main" id="{29699950-2244-5342-074D-9657D4BDAD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6450" y="1853754"/>
            <a:ext cx="5499100" cy="492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64999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DE9EE-1A41-7AC3-A42A-5FC3C3C13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D01D9-2C11-A4C1-E2E2-D0D3D6A406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3145" y="1853754"/>
            <a:ext cx="7718855" cy="4279900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In programming, this hierarchical relationship is inheritance. </a:t>
            </a:r>
          </a:p>
          <a:p>
            <a:r>
              <a:rPr lang="en-US" sz="2400" dirty="0"/>
              <a:t>We can make a class that inherits some other class:</a:t>
            </a:r>
          </a:p>
          <a:p>
            <a:pPr lvl="1"/>
            <a:r>
              <a:rPr lang="en-US" sz="2000" dirty="0"/>
              <a:t>The original is called the parent class, the new one is a child. </a:t>
            </a:r>
          </a:p>
          <a:p>
            <a:pPr lvl="1"/>
            <a:r>
              <a:rPr lang="en-US" sz="2000" dirty="0"/>
              <a:t>Our new class is everything the parent is, along with whatever else we want to add or change. </a:t>
            </a:r>
          </a:p>
          <a:p>
            <a:r>
              <a:rPr lang="en-US" sz="2400" dirty="0"/>
              <a:t>Inheritance is indicated by putting the parent class in the class signature. </a:t>
            </a:r>
          </a:p>
          <a:p>
            <a:pPr lvl="1"/>
            <a:r>
              <a:rPr lang="en-US" sz="2200" dirty="0"/>
              <a:t>An Animal can eat and sleep. </a:t>
            </a:r>
          </a:p>
          <a:p>
            <a:pPr lvl="1"/>
            <a:r>
              <a:rPr lang="en-US" sz="2200" dirty="0"/>
              <a:t>A bird can eat, sleep, fly, and sing. </a:t>
            </a:r>
          </a:p>
          <a:p>
            <a:pPr lvl="1"/>
            <a:r>
              <a:rPr lang="en-US" sz="2200" dirty="0"/>
              <a:t>A bird “is an” animal. </a:t>
            </a:r>
          </a:p>
        </p:txBody>
      </p:sp>
      <p:pic>
        <p:nvPicPr>
          <p:cNvPr id="3074" name="Picture 2" descr="Inheritance and Composition in Python | by Carbone Nicolas | Medium">
            <a:extLst>
              <a:ext uri="{FF2B5EF4-FFF2-40B4-BE49-F238E27FC236}">
                <a16:creationId xmlns:a16="http://schemas.microsoft.com/office/drawing/2014/main" id="{C9F8D18E-4397-DFF7-9D92-4F996E33F3D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725"/>
          <a:stretch/>
        </p:blipFill>
        <p:spPr bwMode="auto">
          <a:xfrm>
            <a:off x="0" y="1853754"/>
            <a:ext cx="4337393" cy="427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998759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{F1334E83-F796-0F4D-8642-E92DF019DC38}tf10001119</Template>
  <TotalTime>4003</TotalTime>
  <Words>1803</Words>
  <Application>Microsoft Macintosh PowerPoint</Application>
  <PresentationFormat>Widescreen</PresentationFormat>
  <Paragraphs>133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Gill Sans MT</vt:lpstr>
      <vt:lpstr>Gallery</vt:lpstr>
      <vt:lpstr>Housekeeping</vt:lpstr>
      <vt:lpstr>Inheritance</vt:lpstr>
      <vt:lpstr>Object Oriented Programming</vt:lpstr>
      <vt:lpstr>OOP Building Blocks</vt:lpstr>
      <vt:lpstr>State</vt:lpstr>
      <vt:lpstr>Inheritance</vt:lpstr>
      <vt:lpstr>Hierarchy</vt:lpstr>
      <vt:lpstr>In the Animal Kingdom</vt:lpstr>
      <vt:lpstr>Inheritance</vt:lpstr>
      <vt:lpstr>Is-a and Has-A</vt:lpstr>
      <vt:lpstr>PowerPoint Presentation</vt:lpstr>
      <vt:lpstr>Making Subclasses</vt:lpstr>
      <vt:lpstr>Construction and Super()</vt:lpstr>
      <vt:lpstr>Protected Attributes</vt:lpstr>
      <vt:lpstr>Method Overriding</vt:lpstr>
      <vt:lpstr>Polymorphism</vt:lpstr>
      <vt:lpstr>Conclusion (for Now)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Akeem Semper</dc:creator>
  <cp:lastModifiedBy>Akeem Semper</cp:lastModifiedBy>
  <cp:revision>16</cp:revision>
  <dcterms:created xsi:type="dcterms:W3CDTF">2023-10-21T23:03:33Z</dcterms:created>
  <dcterms:modified xsi:type="dcterms:W3CDTF">2023-10-24T17:47:24Z</dcterms:modified>
</cp:coreProperties>
</file>