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73" r:id="rId5"/>
    <p:sldId id="258" r:id="rId6"/>
    <p:sldId id="259" r:id="rId7"/>
    <p:sldId id="265" r:id="rId8"/>
    <p:sldId id="264" r:id="rId9"/>
    <p:sldId id="260" r:id="rId10"/>
    <p:sldId id="266" r:id="rId11"/>
    <p:sldId id="267" r:id="rId12"/>
    <p:sldId id="269" r:id="rId13"/>
    <p:sldId id="261" r:id="rId14"/>
    <p:sldId id="268" r:id="rId15"/>
    <p:sldId id="271" r:id="rId16"/>
    <p:sldId id="270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F16-300E-367C-7982-1895D97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27BC-A59D-79D2-61F9-50E844CD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769" y="2010878"/>
            <a:ext cx="5403714" cy="3448595"/>
          </a:xfrm>
        </p:spPr>
        <p:txBody>
          <a:bodyPr/>
          <a:lstStyle/>
          <a:p>
            <a:r>
              <a:rPr lang="en-US" dirty="0"/>
              <a:t>Remember from last time:</a:t>
            </a:r>
          </a:p>
          <a:p>
            <a:pPr lvl="1"/>
            <a:r>
              <a:rPr lang="en-US" dirty="0"/>
              <a:t>Load data from a csv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functions “on” that </a:t>
            </a:r>
            <a:r>
              <a:rPr lang="en-US" dirty="0" err="1"/>
              <a:t>dataframe</a:t>
            </a:r>
            <a:r>
              <a:rPr lang="en-US" dirty="0"/>
              <a:t> variable (head, tail, info, describe, …). </a:t>
            </a:r>
          </a:p>
          <a:p>
            <a:pPr lvl="1"/>
            <a:r>
              <a:rPr lang="en-US" dirty="0"/>
              <a:t>Slice columns out of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Examine those variables for type (num. v. cat) and basic stats (“middle” and “spread”).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5FA7-34FE-4372-3EC5-2569DE40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403714" cy="344152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Samples and populations. </a:t>
            </a:r>
          </a:p>
          <a:p>
            <a:pPr lvl="1"/>
            <a:r>
              <a:rPr lang="en-US" dirty="0"/>
              <a:t>Segmenting data into groups.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dataframe</a:t>
            </a:r>
            <a:r>
              <a:rPr lang="en-US" dirty="0"/>
              <a:t> manipulation and basic python. </a:t>
            </a:r>
          </a:p>
          <a:p>
            <a:pPr lvl="1"/>
            <a:r>
              <a:rPr lang="en-US" dirty="0"/>
              <a:t>Distributions and </a:t>
            </a:r>
            <a:r>
              <a:rPr lang="en-US" dirty="0" err="1"/>
              <a:t>thinkstats</a:t>
            </a:r>
            <a:r>
              <a:rPr lang="en-US" dirty="0"/>
              <a:t>/</a:t>
            </a:r>
            <a:r>
              <a:rPr lang="en-US" dirty="0" err="1"/>
              <a:t>thinkplot</a:t>
            </a:r>
            <a:r>
              <a:rPr lang="en-US" dirty="0"/>
              <a:t> packages. </a:t>
            </a:r>
          </a:p>
          <a:p>
            <a:pPr lvl="1"/>
            <a:r>
              <a:rPr lang="en-US" dirty="0"/>
              <a:t>Textbook references. </a:t>
            </a:r>
          </a:p>
        </p:txBody>
      </p:sp>
    </p:spTree>
    <p:extLst>
      <p:ext uri="{BB962C8B-B14F-4D97-AF65-F5344CB8AC3E}">
        <p14:creationId xmlns:p14="http://schemas.microsoft.com/office/powerpoint/2010/main" val="320488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</p:txBody>
      </p:sp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pPr lvl="1"/>
            <a:r>
              <a:rPr lang="en-US" dirty="0"/>
              <a:t>Some patterns in distributions tend to occur frequently.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76A-B2B9-4F28-F19D-8320A31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E55-63BD-769C-5BB0-223EED99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10D0621F-C546-B29F-7BEC-3F089CFC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84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Analytical distributions define the shape of a distribution mathematically. </a:t>
            </a:r>
          </a:p>
          <a:p>
            <a:pPr>
              <a:lnSpc>
                <a:spcPct val="110000"/>
              </a:lnSpc>
            </a:pPr>
            <a:r>
              <a:rPr lang="en-US" sz="1700"/>
              <a:t>Don’t rely on a particular set of data. </a:t>
            </a:r>
          </a:p>
          <a:p>
            <a:pPr>
              <a:lnSpc>
                <a:spcPct val="110000"/>
              </a:lnSpc>
            </a:pPr>
            <a:r>
              <a:rPr lang="en-US" sz="1700"/>
              <a:t>Exact shape is determined by parameters.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E.g. mean and standard deviation. </a:t>
            </a:r>
          </a:p>
          <a:p>
            <a:pPr>
              <a:lnSpc>
                <a:spcPct val="110000"/>
              </a:lnSpc>
            </a:pPr>
            <a:r>
              <a:rPr lang="en-US" sz="1700"/>
              <a:t>We can ‘match’ our empirical data to a similar analytical distribution.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We can then use the properties of that distribution on our data. 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47E80015-1F6C-2A39-D56B-158CA6C14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  <a:p>
            <a:pPr lvl="1"/>
            <a:r>
              <a:rPr lang="en-US" dirty="0"/>
              <a:t>Lots of data falls into patterns, and we can use that to more easily understand it.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4705-0349-FFBB-6865-C09B3F6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D5EB-C0AB-61FE-3BD3-99C63B98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2015732"/>
            <a:ext cx="11329060" cy="4123811"/>
          </a:xfrm>
        </p:spPr>
        <p:txBody>
          <a:bodyPr/>
          <a:lstStyle/>
          <a:p>
            <a:r>
              <a:rPr lang="en-US" dirty="0"/>
              <a:t>In general, we don’t have all the data, we only have some subset. </a:t>
            </a:r>
          </a:p>
          <a:p>
            <a:pPr lvl="1"/>
            <a:r>
              <a:rPr lang="en-US" dirty="0"/>
              <a:t>E.g. a political poll takes several thousand (or less) responses to estimate an election. </a:t>
            </a:r>
          </a:p>
          <a:p>
            <a:r>
              <a:rPr lang="en-US" b="1" dirty="0"/>
              <a:t>Population:</a:t>
            </a:r>
          </a:p>
          <a:p>
            <a:pPr lvl="1"/>
            <a:r>
              <a:rPr lang="en-US" dirty="0"/>
              <a:t>All the data that exists on whatever we are looking at. </a:t>
            </a:r>
          </a:p>
          <a:p>
            <a:pPr lvl="1"/>
            <a:r>
              <a:rPr lang="en-US" dirty="0"/>
              <a:t>Relative to the question asked – e.g. data on college student means the pop is all students, not all humans. </a:t>
            </a:r>
          </a:p>
          <a:p>
            <a:r>
              <a:rPr lang="en-US" b="1" dirty="0"/>
              <a:t>Sample:</a:t>
            </a:r>
          </a:p>
          <a:p>
            <a:pPr lvl="1"/>
            <a:r>
              <a:rPr lang="en-US" dirty="0"/>
              <a:t>The data we have. </a:t>
            </a:r>
          </a:p>
          <a:p>
            <a:pPr lvl="1"/>
            <a:r>
              <a:rPr lang="en-US" dirty="0"/>
              <a:t>Some (maybe very small) fraction of the population. </a:t>
            </a:r>
          </a:p>
          <a:p>
            <a:r>
              <a:rPr lang="en-US" dirty="0"/>
              <a:t>We want samples that are representative – they mirror the population. More here when we do errors. </a:t>
            </a:r>
          </a:p>
        </p:txBody>
      </p:sp>
    </p:spTree>
    <p:extLst>
      <p:ext uri="{BB962C8B-B14F-4D97-AF65-F5344CB8AC3E}">
        <p14:creationId xmlns:p14="http://schemas.microsoft.com/office/powerpoint/2010/main" val="245468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size of the bars, or the width of the bins*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we are breaking that range into parts to generate the graph. </a:t>
            </a:r>
          </a:p>
          <a:p>
            <a:endParaRPr lang="en-US" dirty="0"/>
          </a:p>
          <a:p>
            <a:r>
              <a:rPr lang="en-US" dirty="0"/>
              <a:t>When there is a continuous value, it is “binned” or split into segments and grouped. </a:t>
            </a:r>
          </a:p>
          <a:p>
            <a:pPr lvl="1"/>
            <a:r>
              <a:rPr lang="en-US" dirty="0"/>
              <a:t>E.g. translation of a percentage grade into a letter grade.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pPr lvl="1"/>
            <a:r>
              <a:rPr lang="en-US" dirty="0"/>
              <a:t>Can visualize it as if the bins of a histogram got infinitely small.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can be approximated by calculus. </a:t>
            </a:r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181</TotalTime>
  <Words>903</Words>
  <Application>Microsoft Macintosh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Review and Today</vt:lpstr>
      <vt:lpstr>Distributions</vt:lpstr>
      <vt:lpstr>So Much Data!</vt:lpstr>
      <vt:lpstr>Populations and Samples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Comparisons</vt:lpstr>
      <vt:lpstr>Distribution Patterns</vt:lpstr>
      <vt:lpstr>Normal Distribution</vt:lpstr>
      <vt:lpstr>PowerPoint Presentation</vt:lpstr>
      <vt:lpstr>Comparisons on a Density Plot</vt:lpstr>
      <vt:lpstr>Analytical Distributions</vt:lpstr>
      <vt:lpstr>Example – Generalizing from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2022-05-19T17:50:51Z</dcterms:created>
  <dcterms:modified xsi:type="dcterms:W3CDTF">2025-08-20T18:28:09Z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2025-08-20T18:23:59Z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85669134-e544-4597-9833-1e7dee34e1d8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