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2" r:id="rId2"/>
    <p:sldId id="256" r:id="rId3"/>
    <p:sldId id="257" r:id="rId4"/>
    <p:sldId id="273" r:id="rId5"/>
    <p:sldId id="258" r:id="rId6"/>
    <p:sldId id="259" r:id="rId7"/>
    <p:sldId id="265" r:id="rId8"/>
    <p:sldId id="264" r:id="rId9"/>
    <p:sldId id="260" r:id="rId10"/>
    <p:sldId id="266" r:id="rId11"/>
    <p:sldId id="267" r:id="rId12"/>
    <p:sldId id="261" r:id="rId13"/>
    <p:sldId id="268" r:id="rId14"/>
    <p:sldId id="269" r:id="rId15"/>
    <p:sldId id="270" r:id="rId16"/>
    <p:sldId id="262" r:id="rId17"/>
    <p:sldId id="26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3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5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7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0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4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8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9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2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483FAA-8DCB-CF4A-AA5F-E981DB5CFF12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3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3FAA-8DCB-CF4A-AA5F-E981DB5CFF12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AF16-300E-367C-7982-1895D973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and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27BC-A59D-79D2-61F9-50E844CD0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769" y="2010878"/>
            <a:ext cx="5403714" cy="3448595"/>
          </a:xfrm>
        </p:spPr>
        <p:txBody>
          <a:bodyPr/>
          <a:lstStyle/>
          <a:p>
            <a:r>
              <a:rPr lang="en-US" dirty="0"/>
              <a:t>Remember from last time:</a:t>
            </a:r>
          </a:p>
          <a:p>
            <a:pPr lvl="1"/>
            <a:r>
              <a:rPr lang="en-US" dirty="0"/>
              <a:t>Load data from a csv file into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Run functions “on” that </a:t>
            </a:r>
            <a:r>
              <a:rPr lang="en-US" dirty="0" err="1"/>
              <a:t>dataframe</a:t>
            </a:r>
            <a:r>
              <a:rPr lang="en-US" dirty="0"/>
              <a:t> variable (head, tail, info, describe, …). </a:t>
            </a:r>
          </a:p>
          <a:p>
            <a:pPr lvl="1"/>
            <a:r>
              <a:rPr lang="en-US" dirty="0"/>
              <a:t>Slice columns out of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Examine those variables for type (num. v. cat) and basic stats (“middle” and “spread”).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65FA7-34FE-4372-3EC5-2569DE406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5403714" cy="3441520"/>
          </a:xfrm>
        </p:spPr>
        <p:txBody>
          <a:bodyPr/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Samples and populations. </a:t>
            </a:r>
          </a:p>
          <a:p>
            <a:pPr lvl="1"/>
            <a:r>
              <a:rPr lang="en-US" dirty="0"/>
              <a:t>Segmenting data into groups.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dataframe</a:t>
            </a:r>
            <a:r>
              <a:rPr lang="en-US" dirty="0"/>
              <a:t> manipulation and basic python. </a:t>
            </a:r>
          </a:p>
          <a:p>
            <a:pPr lvl="1"/>
            <a:r>
              <a:rPr lang="en-US" dirty="0"/>
              <a:t>Distributions and </a:t>
            </a:r>
            <a:r>
              <a:rPr lang="en-US" dirty="0" err="1"/>
              <a:t>thinkstats</a:t>
            </a:r>
            <a:r>
              <a:rPr lang="en-US" dirty="0"/>
              <a:t>/</a:t>
            </a:r>
            <a:r>
              <a:rPr lang="en-US" dirty="0" err="1"/>
              <a:t>thinkplot</a:t>
            </a:r>
            <a:r>
              <a:rPr lang="en-US" dirty="0"/>
              <a:t> packages. </a:t>
            </a:r>
          </a:p>
          <a:p>
            <a:pPr lvl="1"/>
            <a:r>
              <a:rPr lang="en-US" dirty="0"/>
              <a:t>Textbook references. </a:t>
            </a:r>
          </a:p>
        </p:txBody>
      </p:sp>
    </p:spTree>
    <p:extLst>
      <p:ext uri="{BB962C8B-B14F-4D97-AF65-F5344CB8AC3E}">
        <p14:creationId xmlns:p14="http://schemas.microsoft.com/office/powerpoint/2010/main" val="320488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C0FA-47B9-B3BE-D4D5-D6A59169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7A11-A27F-9342-4CE9-811DA7BD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8D4B63-3AFC-F5A0-B63F-4DF26346F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0"/>
            <a:ext cx="7783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25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DAD5-455F-D86F-4F93-A4FB5B94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 on A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E5F4-FE4F-8DFD-2531-162284F90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27C988-175C-DB79-70D0-63291AA6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0"/>
            <a:ext cx="9002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37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94E8-B123-0BE7-AF92-C0B64C6A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9F72-730D-B58B-1DD4-FB849FB1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shape of our empirical distribution could be anything. </a:t>
            </a:r>
          </a:p>
          <a:p>
            <a:r>
              <a:rPr lang="en-US" dirty="0"/>
              <a:t>Many/most pieces of data will follow some preexisting pattern:</a:t>
            </a:r>
          </a:p>
          <a:p>
            <a:pPr lvl="1"/>
            <a:r>
              <a:rPr lang="en-US" dirty="0"/>
              <a:t>Many natural things are normally distributed (bell curve). </a:t>
            </a:r>
          </a:p>
          <a:p>
            <a:r>
              <a:rPr lang="en-US" dirty="0"/>
              <a:t>The larger our sample is, the more we can expect it to fit a distribution pattern. </a:t>
            </a:r>
          </a:p>
          <a:p>
            <a:pPr lvl="1"/>
            <a:r>
              <a:rPr lang="en-US" dirty="0"/>
              <a:t>The density plot is easier to match to a distribution – the smoothing deals with randomness. </a:t>
            </a:r>
          </a:p>
        </p:txBody>
      </p:sp>
    </p:spTree>
    <p:extLst>
      <p:ext uri="{BB962C8B-B14F-4D97-AF65-F5344CB8AC3E}">
        <p14:creationId xmlns:p14="http://schemas.microsoft.com/office/powerpoint/2010/main" val="104945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FA61-5C98-C6B2-AE30-00FE961B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4BD18-6534-9EBD-F62B-57AF8A27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Normal distribution - Wikipedia">
            <a:extLst>
              <a:ext uri="{FF2B5EF4-FFF2-40B4-BE49-F238E27FC236}">
                <a16:creationId xmlns:a16="http://schemas.microsoft.com/office/drawing/2014/main" id="{69B2BD4E-4A27-84AD-A122-A25D16EE3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433" y="1853754"/>
            <a:ext cx="8821134" cy="441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46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DABC-82B8-3704-FB88-EFE21674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D7DB-8118-FD80-1805-1C35225B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Histograms and especially density plots help us see differences between groups. </a:t>
            </a:r>
          </a:p>
          <a:p>
            <a:pPr lvl="1"/>
            <a:r>
              <a:rPr lang="en-US" dirty="0"/>
              <a:t>Why the “especially” there?</a:t>
            </a:r>
          </a:p>
          <a:p>
            <a:r>
              <a:rPr lang="en-US" dirty="0"/>
              <a:t>We can compare on a more advanced level than comparing means or medians:</a:t>
            </a:r>
          </a:p>
          <a:p>
            <a:pPr lvl="1"/>
            <a:r>
              <a:rPr lang="en-US" dirty="0"/>
              <a:t>See if the two groups are the same shape. </a:t>
            </a:r>
          </a:p>
          <a:p>
            <a:pPr lvl="1"/>
            <a:r>
              <a:rPr lang="en-US" dirty="0"/>
              <a:t>See if one is more “spread” than the other. </a:t>
            </a:r>
          </a:p>
          <a:p>
            <a:pPr lvl="1"/>
            <a:r>
              <a:rPr lang="en-US" dirty="0"/>
              <a:t>Are there tails that make the averages look more similar?</a:t>
            </a:r>
          </a:p>
        </p:txBody>
      </p:sp>
    </p:spTree>
    <p:extLst>
      <p:ext uri="{BB962C8B-B14F-4D97-AF65-F5344CB8AC3E}">
        <p14:creationId xmlns:p14="http://schemas.microsoft.com/office/powerpoint/2010/main" val="3812512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5A45-8872-DC6B-663D-BAAC79E5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on a Density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5F44B-23B9-6B92-A8BF-5CF18B99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ow To Find Probability From Probability Density Plots | by Admond Lee |  Towards Data Science">
            <a:extLst>
              <a:ext uri="{FF2B5EF4-FFF2-40B4-BE49-F238E27FC236}">
                <a16:creationId xmlns:a16="http://schemas.microsoft.com/office/drawing/2014/main" id="{0F334F3F-7F33-E16C-0DF9-9DFBE4D42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485" y="1853754"/>
            <a:ext cx="7637462" cy="505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3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2A10-5A31-DDE2-E5CC-D499C37F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Analytical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6585-4978-FE6A-80E7-BE4DAF08F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Analytical distributions define the shape of a distribution mathematically. </a:t>
            </a:r>
          </a:p>
          <a:p>
            <a:pPr>
              <a:lnSpc>
                <a:spcPct val="110000"/>
              </a:lnSpc>
            </a:pPr>
            <a:r>
              <a:rPr lang="en-US" sz="1700"/>
              <a:t>Don’t rely on a particular set of data. </a:t>
            </a:r>
          </a:p>
          <a:p>
            <a:pPr>
              <a:lnSpc>
                <a:spcPct val="110000"/>
              </a:lnSpc>
            </a:pPr>
            <a:r>
              <a:rPr lang="en-US" sz="1700"/>
              <a:t>Exact shape is determined by parameters.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E.g. mean and standard deviation. </a:t>
            </a:r>
          </a:p>
          <a:p>
            <a:pPr>
              <a:lnSpc>
                <a:spcPct val="110000"/>
              </a:lnSpc>
            </a:pPr>
            <a:r>
              <a:rPr lang="en-US" sz="1700"/>
              <a:t>We can ‘match’ our empirical data to a similar analytical distribution. 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We can then use the properties of that distribution on our data. 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47E80015-1F6C-2A39-D56B-158CA6C14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4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A71B-91E2-2DE3-8DD4-24C25CE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Generalizing from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837D-70C8-63BB-E507-913EB93C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 – “How many NAIT students are &lt;5’5” or &gt;6’5””?</a:t>
            </a:r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Take a sample of N students, measure them. Calculate mean and std. </a:t>
            </a:r>
          </a:p>
          <a:p>
            <a:pPr lvl="1"/>
            <a:r>
              <a:rPr lang="en-US" dirty="0"/>
              <a:t>We ”know” height is normally distributed. (This is the logical leap). </a:t>
            </a:r>
          </a:p>
          <a:p>
            <a:pPr lvl="1"/>
            <a:r>
              <a:rPr lang="en-US" dirty="0"/>
              <a:t>Generate a normal distribution matching mean and std from sample. </a:t>
            </a:r>
          </a:p>
          <a:p>
            <a:pPr lvl="1"/>
            <a:r>
              <a:rPr lang="en-US" dirty="0"/>
              <a:t>Use standard normal distribution stuff (e.g. z-scores) to answer question. </a:t>
            </a:r>
          </a:p>
          <a:p>
            <a:r>
              <a:rPr lang="en-US" dirty="0"/>
              <a:t>We are able to take a small subset of know heights, generalize that to the population, and then perform analysis on that generalization. </a:t>
            </a:r>
          </a:p>
          <a:p>
            <a:pPr lvl="1"/>
            <a:r>
              <a:rPr lang="en-US" dirty="0"/>
              <a:t>What may hurt or improve the reliability of this analysis. </a:t>
            </a:r>
          </a:p>
          <a:p>
            <a:r>
              <a:rPr lang="en-US" dirty="0"/>
              <a:t>If you see a Stats Canada estimate from census data, it is likely done like this. </a:t>
            </a:r>
          </a:p>
        </p:txBody>
      </p:sp>
    </p:spTree>
    <p:extLst>
      <p:ext uri="{BB962C8B-B14F-4D97-AF65-F5344CB8AC3E}">
        <p14:creationId xmlns:p14="http://schemas.microsoft.com/office/powerpoint/2010/main" val="3258882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076A-B2B9-4F28-F19D-8320A313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BE55-63BD-769C-5BB0-223EED99D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derstanding Different Types of Distributions You Will Encounter As A Data  Scientist | by Akshay Sharma | MyTake | Medium">
            <a:extLst>
              <a:ext uri="{FF2B5EF4-FFF2-40B4-BE49-F238E27FC236}">
                <a16:creationId xmlns:a16="http://schemas.microsoft.com/office/drawing/2014/main" id="{10D0621F-C546-B29F-7BEC-3F089CFC1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0"/>
            <a:ext cx="9847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8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51EA-A403-4C52-42D9-85332BB51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05441-E8DA-B65A-0CE4-EA002051F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3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F43B-9063-795F-A437-23E749AC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Much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4235-FAC4-E5E9-6B51-9C8B376F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datasets are normally very large. </a:t>
            </a:r>
          </a:p>
          <a:p>
            <a:pPr lvl="1"/>
            <a:r>
              <a:rPr lang="en-US" dirty="0"/>
              <a:t>Too big to deal with individual records. </a:t>
            </a:r>
          </a:p>
          <a:p>
            <a:pPr lvl="1"/>
            <a:r>
              <a:rPr lang="en-US" dirty="0"/>
              <a:t>Especially large when we move into ML (potentially millions of records). </a:t>
            </a:r>
          </a:p>
          <a:p>
            <a:r>
              <a:rPr lang="en-US" dirty="0"/>
              <a:t>We understand our data by examining its distribution, rather than the specifics. </a:t>
            </a:r>
          </a:p>
          <a:p>
            <a:pPr lvl="1"/>
            <a:r>
              <a:rPr lang="en-US" dirty="0"/>
              <a:t>Lots of data falls into patterns, and we can use that to more easily understand it. </a:t>
            </a:r>
          </a:p>
        </p:txBody>
      </p:sp>
    </p:spTree>
    <p:extLst>
      <p:ext uri="{BB962C8B-B14F-4D97-AF65-F5344CB8AC3E}">
        <p14:creationId xmlns:p14="http://schemas.microsoft.com/office/powerpoint/2010/main" val="283126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4705-0349-FFBB-6865-C09B3F6E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Populations and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D5EB-C0AB-61FE-3BD3-99C63B989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69" y="2015732"/>
            <a:ext cx="11329060" cy="4123811"/>
          </a:xfrm>
        </p:spPr>
        <p:txBody>
          <a:bodyPr/>
          <a:lstStyle/>
          <a:p>
            <a:r>
              <a:rPr lang="en-US" dirty="0"/>
              <a:t>In general, we don’t have all the data, we only have some subset. </a:t>
            </a:r>
          </a:p>
          <a:p>
            <a:pPr lvl="1"/>
            <a:r>
              <a:rPr lang="en-US" dirty="0"/>
              <a:t>E.g. a political poll takes several thousand (or less) responses to estimate an election. </a:t>
            </a:r>
          </a:p>
          <a:p>
            <a:r>
              <a:rPr lang="en-US" dirty="0"/>
              <a:t>Population:</a:t>
            </a:r>
          </a:p>
          <a:p>
            <a:pPr lvl="1"/>
            <a:r>
              <a:rPr lang="en-US" dirty="0"/>
              <a:t>All the data that exists on whatever we are looking at. </a:t>
            </a:r>
          </a:p>
          <a:p>
            <a:pPr lvl="1"/>
            <a:r>
              <a:rPr lang="en-US" dirty="0"/>
              <a:t>Relative to the question asked – e.g. data on college student means the pop is all students, not all humans. </a:t>
            </a:r>
          </a:p>
          <a:p>
            <a:r>
              <a:rPr lang="en-US" dirty="0"/>
              <a:t>Sample:</a:t>
            </a:r>
          </a:p>
          <a:p>
            <a:pPr lvl="1"/>
            <a:r>
              <a:rPr lang="en-US" dirty="0"/>
              <a:t>The data we have. </a:t>
            </a:r>
          </a:p>
          <a:p>
            <a:pPr lvl="1"/>
            <a:r>
              <a:rPr lang="en-US" dirty="0"/>
              <a:t>Some (maybe very small) fraction of the population. </a:t>
            </a:r>
          </a:p>
          <a:p>
            <a:r>
              <a:rPr lang="en-US" dirty="0"/>
              <a:t>We want samples that are representative – they mirror the population. More here when we do errors. </a:t>
            </a:r>
          </a:p>
        </p:txBody>
      </p:sp>
    </p:spTree>
    <p:extLst>
      <p:ext uri="{BB962C8B-B14F-4D97-AF65-F5344CB8AC3E}">
        <p14:creationId xmlns:p14="http://schemas.microsoft.com/office/powerpoint/2010/main" val="245468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2459-AB66-0DB2-BE85-BA21D42E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Distribution?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E3C1-6799-D675-9C05-20749C9F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distribution is a count of:</a:t>
            </a:r>
          </a:p>
          <a:p>
            <a:pPr lvl="1"/>
            <a:r>
              <a:rPr lang="en-US" dirty="0"/>
              <a:t>Which values are in the dataset.</a:t>
            </a:r>
          </a:p>
          <a:p>
            <a:pPr lvl="1"/>
            <a:r>
              <a:rPr lang="en-US" dirty="0"/>
              <a:t>How many times each value occurs.</a:t>
            </a:r>
          </a:p>
          <a:p>
            <a:pPr lvl="1"/>
            <a:r>
              <a:rPr lang="en-US" dirty="0"/>
              <a:t>This is known as the Empirical Distribution – based on the actual data. (More later). </a:t>
            </a:r>
          </a:p>
          <a:p>
            <a:r>
              <a:rPr lang="en-US" dirty="0"/>
              <a:t>Distribution is normally best illustrated visually:</a:t>
            </a:r>
          </a:p>
          <a:p>
            <a:pPr lvl="1"/>
            <a:r>
              <a:rPr lang="en-US" dirty="0"/>
              <a:t>Histograms.</a:t>
            </a:r>
          </a:p>
          <a:p>
            <a:pPr lvl="1"/>
            <a:r>
              <a:rPr lang="en-US" dirty="0"/>
              <a:t>Density plots. </a:t>
            </a:r>
          </a:p>
          <a:p>
            <a:pPr lvl="1"/>
            <a:r>
              <a:rPr lang="en-US" dirty="0"/>
              <a:t>Can think of the distribution as the ‘shape’ of our data. </a:t>
            </a:r>
          </a:p>
        </p:txBody>
      </p:sp>
    </p:spTree>
    <p:extLst>
      <p:ext uri="{BB962C8B-B14F-4D97-AF65-F5344CB8AC3E}">
        <p14:creationId xmlns:p14="http://schemas.microsoft.com/office/powerpoint/2010/main" val="172814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C2E0-EA6B-623F-AB63-F0FFD1BB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9023-9C55-3303-5630-772BC155F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istogram - Wiktionary">
            <a:extLst>
              <a:ext uri="{FF2B5EF4-FFF2-40B4-BE49-F238E27FC236}">
                <a16:creationId xmlns:a16="http://schemas.microsoft.com/office/drawing/2014/main" id="{62A4F4A2-2E2D-D562-14A1-1C2DD6A16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1655"/>
            <a:ext cx="47720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ing Histograms to Understand Your Data - Statistics By Jim">
            <a:extLst>
              <a:ext uri="{FF2B5EF4-FFF2-40B4-BE49-F238E27FC236}">
                <a16:creationId xmlns:a16="http://schemas.microsoft.com/office/drawing/2014/main" id="{B58CE1B0-8CE3-57A0-EFC4-C75E9A6E6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286880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32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FA40-9A5D-24E6-1EE9-D3978BB3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A Bar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CCFD-E3B4-0B33-0C7F-2D5CB030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Bar Chart vs Histogram - Edraw">
            <a:extLst>
              <a:ext uri="{FF2B5EF4-FFF2-40B4-BE49-F238E27FC236}">
                <a16:creationId xmlns:a16="http://schemas.microsoft.com/office/drawing/2014/main" id="{A5376A30-4CDB-128B-7041-E22CBB3F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11" y="1391655"/>
            <a:ext cx="8030977" cy="52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36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F1E9-3E05-C5EE-64A2-C4150779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FCF8D-E72C-A029-4B59-DA8E76BD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the bars, or the width of the bins* is flexible:</a:t>
            </a:r>
          </a:p>
          <a:p>
            <a:pPr lvl="1"/>
            <a:r>
              <a:rPr lang="en-US" dirty="0"/>
              <a:t>Choose to illustrate the pattern in the data. </a:t>
            </a:r>
          </a:p>
          <a:p>
            <a:r>
              <a:rPr lang="en-US" dirty="0"/>
              <a:t>The Y axis is always a count of how many times something occurs. </a:t>
            </a:r>
          </a:p>
          <a:p>
            <a:r>
              <a:rPr lang="en-US" dirty="0"/>
              <a:t>The X axis is some numerical value – we are breaking that range into parts to generate the graph. </a:t>
            </a:r>
          </a:p>
          <a:p>
            <a:endParaRPr lang="en-US" dirty="0"/>
          </a:p>
          <a:p>
            <a:r>
              <a:rPr lang="en-US" dirty="0"/>
              <a:t>When there is a continuous value, it is “binned” or split into segments and grouped. </a:t>
            </a:r>
          </a:p>
        </p:txBody>
      </p:sp>
    </p:spTree>
    <p:extLst>
      <p:ext uri="{BB962C8B-B14F-4D97-AF65-F5344CB8AC3E}">
        <p14:creationId xmlns:p14="http://schemas.microsoft.com/office/powerpoint/2010/main" val="320299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23D9-7780-6F1E-AA54-3CE48D62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68F8-CBA3-1B48-7D05-842D0B580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Density plots are effectively a “continuous line” version of a histogram. </a:t>
            </a:r>
          </a:p>
          <a:p>
            <a:r>
              <a:rPr lang="en-US" dirty="0"/>
              <a:t>Still counts how likely something is to occur. </a:t>
            </a:r>
          </a:p>
          <a:p>
            <a:r>
              <a:rPr lang="en-US" dirty="0"/>
              <a:t>Y axis is the density, or the percentage of values that have that value. </a:t>
            </a:r>
          </a:p>
          <a:p>
            <a:r>
              <a:rPr lang="en-US" dirty="0"/>
              <a:t>Can visualize it as if the bins of a histogram got infinitely small. </a:t>
            </a:r>
          </a:p>
          <a:p>
            <a:r>
              <a:rPr lang="en-US" dirty="0"/>
              <a:t>Useful even when we don’t have the ability to count all the data (more on this later). </a:t>
            </a:r>
          </a:p>
          <a:p>
            <a:r>
              <a:rPr lang="en-US" dirty="0"/>
              <a:t>Provides a smoothed estimation of the exact counts found in a histogram. </a:t>
            </a:r>
          </a:p>
          <a:p>
            <a:r>
              <a:rPr lang="en-US" dirty="0"/>
              <a:t>While a histogram is based on sums, a density plot is based on calculus. </a:t>
            </a:r>
          </a:p>
        </p:txBody>
      </p:sp>
    </p:spTree>
    <p:extLst>
      <p:ext uri="{BB962C8B-B14F-4D97-AF65-F5344CB8AC3E}">
        <p14:creationId xmlns:p14="http://schemas.microsoft.com/office/powerpoint/2010/main" val="11916238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177</TotalTime>
  <Words>878</Words>
  <Application>Microsoft Macintosh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Review and Today</vt:lpstr>
      <vt:lpstr>Distributions</vt:lpstr>
      <vt:lpstr>So Much Data!</vt:lpstr>
      <vt:lpstr>Populations and Samples</vt:lpstr>
      <vt:lpstr>What’s a Distribution?</vt:lpstr>
      <vt:lpstr>Histograms</vt:lpstr>
      <vt:lpstr>So… A Bar Graph?</vt:lpstr>
      <vt:lpstr>Histogram Keys</vt:lpstr>
      <vt:lpstr>Density Plots</vt:lpstr>
      <vt:lpstr>PowerPoint Presentation</vt:lpstr>
      <vt:lpstr>Density Plot on A Histogram</vt:lpstr>
      <vt:lpstr>Distribution Patterns</vt:lpstr>
      <vt:lpstr>Normal Distribution</vt:lpstr>
      <vt:lpstr>Comparisons</vt:lpstr>
      <vt:lpstr>Comparisons on a Density Plot</vt:lpstr>
      <vt:lpstr>Analytical Distributions</vt:lpstr>
      <vt:lpstr>Example – Generalizing from Sample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9</cp:revision>
  <dcterms:created xsi:type="dcterms:W3CDTF">2022-05-19T17:50:51Z</dcterms:created>
  <dcterms:modified xsi:type="dcterms:W3CDTF">2022-09-09T15:52:24Z</dcterms:modified>
</cp:coreProperties>
</file>