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5" r:id="rId10"/>
    <p:sldId id="269" r:id="rId11"/>
    <p:sldId id="263" r:id="rId12"/>
    <p:sldId id="266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7"/>
    <p:restoredTop sz="96327"/>
  </p:normalViewPr>
  <p:slideViewPr>
    <p:cSldViewPr snapToGrid="0" snapToObjects="1">
      <p:cViewPr varScale="1">
        <p:scale>
          <a:sx n="173" d="100"/>
          <a:sy n="173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A392-0DC8-8B49-8A0A-4A3C1972ED8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7512-2BCC-4A45-979A-9837B31FD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4DEA8-2576-554D-81C2-F7BC2D8B6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EB1A-3910-CAEF-2C2C-671EA3E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D8FF-D580-F956-C863-2FEF3974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7" y="2015732"/>
            <a:ext cx="5514939" cy="3450613"/>
          </a:xfrm>
        </p:spPr>
        <p:txBody>
          <a:bodyPr/>
          <a:lstStyle/>
          <a:p>
            <a:r>
              <a:rPr lang="en-US" dirty="0"/>
              <a:t>The plot of exponential growth (normally shown over time) looks like a hockey stick. </a:t>
            </a:r>
          </a:p>
          <a:p>
            <a:r>
              <a:rPr lang="en-US" dirty="0"/>
              <a:t>The histogram/</a:t>
            </a:r>
            <a:r>
              <a:rPr lang="en-US" dirty="0" err="1"/>
              <a:t>pmf</a:t>
            </a:r>
            <a:r>
              <a:rPr lang="en-US" dirty="0"/>
              <a:t>/pdf function is the “opposite”:</a:t>
            </a:r>
          </a:p>
          <a:p>
            <a:pPr lvl="1"/>
            <a:r>
              <a:rPr lang="en-US" dirty="0"/>
              <a:t>Lots of small values. (The flat, early part). </a:t>
            </a:r>
          </a:p>
          <a:p>
            <a:pPr lvl="1"/>
            <a:r>
              <a:rPr lang="en-US" dirty="0"/>
              <a:t>A few large values. (The “climbing” part). </a:t>
            </a:r>
          </a:p>
        </p:txBody>
      </p:sp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6C7D26DD-5554-9114-A879-460661FFB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" r="5578" b="7185"/>
          <a:stretch/>
        </p:blipFill>
        <p:spPr bwMode="auto">
          <a:xfrm>
            <a:off x="6178616" y="1853754"/>
            <a:ext cx="6013384" cy="43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9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F875-5449-C54D-8493-0CAA0A5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Pareto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512E-326E-174D-8A9D-73A51CEB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was an Italian economist from way back.</a:t>
            </a:r>
          </a:p>
          <a:p>
            <a:r>
              <a:rPr lang="en-US" dirty="0"/>
              <a:t>Created the 80/20 rule or Pareto Principle – 80% of the results come from 20% of the inputs. </a:t>
            </a:r>
          </a:p>
          <a:p>
            <a:pPr lvl="1"/>
            <a:r>
              <a:rPr lang="en-US" dirty="0"/>
              <a:t>Original – 80% land belongs to 20% of people. </a:t>
            </a:r>
          </a:p>
          <a:p>
            <a:pPr lvl="1"/>
            <a:r>
              <a:rPr lang="en-US" dirty="0"/>
              <a:t>Wealth – 80% of wealth belongs to 20% of people.</a:t>
            </a:r>
          </a:p>
          <a:p>
            <a:pPr lvl="1"/>
            <a:r>
              <a:rPr lang="en-US" dirty="0"/>
              <a:t>Customers – 80% of revenue comes from 20% of customers.</a:t>
            </a:r>
          </a:p>
          <a:p>
            <a:r>
              <a:rPr lang="en-US" dirty="0"/>
              <a:t>The 80/20 split varies, but the idea applies in many situations:</a:t>
            </a:r>
          </a:p>
          <a:p>
            <a:pPr lvl="1"/>
            <a:r>
              <a:rPr lang="en-US" dirty="0"/>
              <a:t>Microsoft – 80% errors from 20% bugs.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226E2-BD20-0449-9A0D-0637DD3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26" y="3187881"/>
            <a:ext cx="317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311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ce&amp;#39;s Law &amp;amp; Pareto Distribution Inequality – Success &amp;amp; Failure">
            <a:extLst>
              <a:ext uri="{FF2B5EF4-FFF2-40B4-BE49-F238E27FC236}">
                <a16:creationId xmlns:a16="http://schemas.microsoft.com/office/drawing/2014/main" id="{C8B4DCC6-14D6-F544-B893-2B3775A2F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3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F7D-1356-9240-983E-59AEA90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1C2E-B5FE-E540-A8D7-832EB72B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3" y="2015732"/>
            <a:ext cx="5198805" cy="3942616"/>
          </a:xfrm>
        </p:spPr>
        <p:txBody>
          <a:bodyPr>
            <a:normAutofit/>
          </a:bodyPr>
          <a:lstStyle/>
          <a:p>
            <a:r>
              <a:rPr lang="en-US" dirty="0"/>
              <a:t>All models are wrong, some models are useful.</a:t>
            </a:r>
          </a:p>
          <a:p>
            <a:r>
              <a:rPr lang="en-US" dirty="0"/>
              <a:t>Models give a simplified picture of complex and noisy real-world scenarios. </a:t>
            </a:r>
          </a:p>
          <a:p>
            <a:r>
              <a:rPr lang="en-US" dirty="0"/>
              <a:t>If a model fits something, we can use it to do calculations and draw inferences.</a:t>
            </a:r>
          </a:p>
          <a:p>
            <a:endParaRPr lang="en-US" dirty="0"/>
          </a:p>
          <a:p>
            <a:r>
              <a:rPr lang="en-US" dirty="0"/>
              <a:t>Ex. We can try to “fit” a model to explain the spread of COVID. </a:t>
            </a:r>
          </a:p>
        </p:txBody>
      </p:sp>
      <p:pic>
        <p:nvPicPr>
          <p:cNvPr id="2050" name="Picture 2" descr="All Models Are Wrong, Some Are Very Wrong!">
            <a:extLst>
              <a:ext uri="{FF2B5EF4-FFF2-40B4-BE49-F238E27FC236}">
                <a16:creationId xmlns:a16="http://schemas.microsoft.com/office/drawing/2014/main" id="{BEA6BC59-B82B-79D1-F97C-62B1C7C7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94"/>
          <a:stretch/>
        </p:blipFill>
        <p:spPr bwMode="auto">
          <a:xfrm>
            <a:off x="5412658" y="2408962"/>
            <a:ext cx="6723957" cy="31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1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67E9BD-6BDA-9E4B-BC24-A43D924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Use model to Predict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AE7-D507-0242-9DBD-C4089277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8" y="2015732"/>
            <a:ext cx="5100225" cy="3890994"/>
          </a:xfrm>
        </p:spPr>
        <p:txBody>
          <a:bodyPr>
            <a:normAutofit/>
          </a:bodyPr>
          <a:lstStyle/>
          <a:p>
            <a:r>
              <a:rPr lang="en-US" dirty="0"/>
              <a:t>If someone is 67 inches tall, how much do they weigh? </a:t>
            </a:r>
          </a:p>
          <a:p>
            <a:r>
              <a:rPr lang="en-US" dirty="0"/>
              <a:t>Blue dots are the empirical data. </a:t>
            </a:r>
          </a:p>
          <a:p>
            <a:r>
              <a:rPr lang="en-US" dirty="0"/>
              <a:t>Red line is model (best fit). </a:t>
            </a:r>
          </a:p>
          <a:p>
            <a:r>
              <a:rPr lang="en-US" dirty="0"/>
              <a:t>We don’t have empirical data on the weight of a 67 inch person. </a:t>
            </a:r>
          </a:p>
          <a:p>
            <a:r>
              <a:rPr lang="en-US" dirty="0"/>
              <a:t>We do have a model that gives us an estimate, based on the empirical data.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C734B908-9DD0-384D-830B-40455249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697859"/>
            <a:ext cx="6097589" cy="41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4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FB6-089C-B04E-A2CC-240181A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6265-EED6-CA43-AC23-B403FD74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empirical distributions, or distributions we observe from collecting and analyzing data, up until now. </a:t>
            </a:r>
          </a:p>
          <a:p>
            <a:r>
              <a:rPr lang="en-US" dirty="0"/>
              <a:t>Empirical distributions are the distributions of our actual data sample. </a:t>
            </a:r>
          </a:p>
          <a:p>
            <a:r>
              <a:rPr lang="en-US" dirty="0"/>
              <a:t>Empirical:</a:t>
            </a:r>
          </a:p>
          <a:p>
            <a:pPr lvl="1"/>
            <a:r>
              <a:rPr lang="en-US" dirty="0"/>
              <a:t>Collect data.</a:t>
            </a:r>
          </a:p>
          <a:p>
            <a:pPr lvl="1"/>
            <a:r>
              <a:rPr lang="en-US" dirty="0"/>
              <a:t>Look at it to see what the distribution is. </a:t>
            </a:r>
          </a:p>
          <a:p>
            <a:r>
              <a:rPr lang="en-US" dirty="0"/>
              <a:t>Problem - you need to collect data first. </a:t>
            </a:r>
          </a:p>
        </p:txBody>
      </p:sp>
    </p:spTree>
    <p:extLst>
      <p:ext uri="{BB962C8B-B14F-4D97-AF65-F5344CB8AC3E}">
        <p14:creationId xmlns:p14="http://schemas.microsoft.com/office/powerpoint/2010/main" val="417766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2478-756E-F646-8532-981CC3C8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9708-AE41-6647-B3E6-2BF4B9D9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distributions are mathematical formulas, or models, that describe a distribution with an equation. </a:t>
            </a:r>
          </a:p>
          <a:p>
            <a:r>
              <a:rPr lang="en-US" dirty="0"/>
              <a:t>Allow for analysis and inference without collecting all that data*.</a:t>
            </a:r>
          </a:p>
          <a:p>
            <a:pPr lvl="1"/>
            <a:r>
              <a:rPr lang="en-US" dirty="0"/>
              <a:t>* More on this later. </a:t>
            </a:r>
          </a:p>
          <a:p>
            <a:r>
              <a:rPr lang="en-US" dirty="0"/>
              <a:t>The models of analytical distributions are simplifications of the distributions we can observe in data.  </a:t>
            </a:r>
          </a:p>
          <a:p>
            <a:r>
              <a:rPr lang="en-US" dirty="0"/>
              <a:t>E.g. a normal distribution is: </a:t>
            </a:r>
          </a:p>
        </p:txBody>
      </p:sp>
      <p:pic>
        <p:nvPicPr>
          <p:cNvPr id="3076" name="Picture 4" descr="What Is a Normal Distribution?">
            <a:extLst>
              <a:ext uri="{FF2B5EF4-FFF2-40B4-BE49-F238E27FC236}">
                <a16:creationId xmlns:a16="http://schemas.microsoft.com/office/drawing/2014/main" id="{D0AB4B37-BD5D-30CB-0645-2B4D5ABD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02" y="4793226"/>
            <a:ext cx="6093349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A7BD-C7C9-E940-AA85-456CDD3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77A7-98AA-5C4C-855D-D22EA4C8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Using a simplified model instead of real raw data requires that the model closely fits, or can be made to closely fit the distribution of the real-world data. </a:t>
            </a:r>
          </a:p>
          <a:p>
            <a:r>
              <a:rPr lang="en-US" dirty="0"/>
              <a:t>The closer an analytical distribution is in shape to the empirical data, the more accurate and better that analytical distribution will be. </a:t>
            </a:r>
          </a:p>
          <a:p>
            <a:pPr lvl="1"/>
            <a:r>
              <a:rPr lang="en-US" dirty="0"/>
              <a:t>The normal distribution on the previous slide is defined by mean and standard dev. </a:t>
            </a:r>
          </a:p>
          <a:p>
            <a:pPr lvl="1"/>
            <a:r>
              <a:rPr lang="en-US" dirty="0"/>
              <a:t>If our empirical distribution is normal, we can make a “matching” one from the mean and std.</a:t>
            </a:r>
          </a:p>
          <a:p>
            <a:pPr lvl="1"/>
            <a:r>
              <a:rPr lang="en-US" dirty="0"/>
              <a:t>Generalizing from our sample to a broad definition of the distribution. </a:t>
            </a:r>
          </a:p>
          <a:p>
            <a:r>
              <a:rPr lang="en-US" dirty="0"/>
              <a:t>Note: The book looks mainly at CDFs. I think it is a little easier/more intuitive to look at the the histogram/</a:t>
            </a:r>
            <a:r>
              <a:rPr lang="en-US" dirty="0" err="1"/>
              <a:t>pmf</a:t>
            </a:r>
            <a:r>
              <a:rPr lang="en-US" dirty="0"/>
              <a:t> perspective at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CCE53-313F-0D4B-B555-1B8EAE5F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Are you Normal?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BA31-AD61-7C42-820E-5E8F9CC2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2015732"/>
            <a:ext cx="4691921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The normal distribution is used to model many real-world distributions.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E.g. shoe size - most people are close to the mean size, as you get bigger and smaller, there’s fewer people there.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 normal dist. “fits” the shape of the dist. so we can analyze that mathematical curve and infer that real data will follow that pattern. </a:t>
            </a:r>
          </a:p>
        </p:txBody>
      </p:sp>
      <p:pic>
        <p:nvPicPr>
          <p:cNvPr id="4098" name="Picture 2" descr="What is the distribution of men&amp;#39;s shoe sizes? - Quora">
            <a:extLst>
              <a:ext uri="{FF2B5EF4-FFF2-40B4-BE49-F238E27FC236}">
                <a16:creationId xmlns:a16="http://schemas.microsoft.com/office/drawing/2014/main" id="{E8111D54-AF9E-2A4A-994C-D6163E3B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606" y="1360389"/>
            <a:ext cx="6974470" cy="45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264-DDAC-7F43-8B49-4EB3383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544-9E76-5944-B5AE-85A44EE5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Many phenomena can be modeled with a normal distribution. </a:t>
            </a:r>
          </a:p>
          <a:p>
            <a:pPr lvl="1"/>
            <a:r>
              <a:rPr lang="en-US" dirty="0"/>
              <a:t>Shoe size, weight, grades in school…</a:t>
            </a:r>
          </a:p>
          <a:p>
            <a:pPr lvl="1"/>
            <a:r>
              <a:rPr lang="en-US" dirty="0"/>
              <a:t>Most things where people tend to be close to average, and values farther away are more rare, are often normal (or close).</a:t>
            </a:r>
          </a:p>
          <a:p>
            <a:r>
              <a:rPr lang="en-US" dirty="0"/>
              <a:t>Key normal distribution facts:</a:t>
            </a:r>
          </a:p>
          <a:p>
            <a:pPr lvl="1"/>
            <a:r>
              <a:rPr lang="en-US" dirty="0"/>
              <a:t>Symmetrical on either side of the mean.</a:t>
            </a:r>
          </a:p>
          <a:p>
            <a:pPr lvl="1"/>
            <a:r>
              <a:rPr lang="en-US" dirty="0"/>
              <a:t>Median and mean are equal. </a:t>
            </a:r>
          </a:p>
          <a:p>
            <a:pPr lvl="1"/>
            <a:r>
              <a:rPr lang="en-US" dirty="0"/>
              <a:t>Defined by standard deviation and mean. </a:t>
            </a:r>
          </a:p>
          <a:p>
            <a:pPr lvl="1"/>
            <a:r>
              <a:rPr lang="en-US" dirty="0"/>
              <a:t>Known amounts fall within X standard deviations (~68%, 97%, 99%,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2"/>
            <a:r>
              <a:rPr lang="en-US" dirty="0"/>
              <a:t>We can use this to estimate how many records we can expect to fall in a range.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FE0BDA-819A-E44A-B59C-1A2CE55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Other Distributions - </a:t>
            </a:r>
            <a:r>
              <a:rPr lang="en-US" sz="2700" err="1"/>
              <a:t>LogNormal</a:t>
            </a:r>
            <a:endParaRPr 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F7E9-E3A8-E149-9A35-8BFA153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015732"/>
            <a:ext cx="5033858" cy="3450613"/>
          </a:xfrm>
        </p:spPr>
        <p:txBody>
          <a:bodyPr>
            <a:normAutofit/>
          </a:bodyPr>
          <a:lstStyle/>
          <a:p>
            <a:r>
              <a:rPr lang="en-US" dirty="0"/>
              <a:t>Lognormal distributions are similar to normal, but slightly ‘tweaked’. </a:t>
            </a:r>
          </a:p>
          <a:p>
            <a:r>
              <a:rPr lang="en-US" dirty="0"/>
              <a:t>They have a longer right side tail. </a:t>
            </a:r>
          </a:p>
          <a:p>
            <a:pPr lvl="1"/>
            <a:r>
              <a:rPr lang="en-US" dirty="0"/>
              <a:t>It is </a:t>
            </a:r>
            <a:r>
              <a:rPr lang="en-US"/>
              <a:t>“skewed”. </a:t>
            </a:r>
            <a:endParaRPr lang="en-US" dirty="0"/>
          </a:p>
          <a:p>
            <a:r>
              <a:rPr lang="en-US" dirty="0"/>
              <a:t>E.g. Wave heights – there are a few that are really large. </a:t>
            </a:r>
          </a:p>
          <a:p>
            <a:r>
              <a:rPr lang="en-US" dirty="0"/>
              <a:t>People’s heights are slightly more lognormal than normal. </a:t>
            </a:r>
          </a:p>
        </p:txBody>
      </p:sp>
      <p:pic>
        <p:nvPicPr>
          <p:cNvPr id="3074" name="Picture 2" descr="17: Conditional wave height for various wind speed fitted to Log-normal...  | Download Scientific Diagram">
            <a:extLst>
              <a:ext uri="{FF2B5EF4-FFF2-40B4-BE49-F238E27FC236}">
                <a16:creationId xmlns:a16="http://schemas.microsoft.com/office/drawing/2014/main" id="{F1D9FEDD-36D6-E64B-9E61-A385BC1D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423166"/>
            <a:ext cx="6097286" cy="457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652-6841-F04E-B871-279EB87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4069-1BD7-8246-BF19-8D162C6D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Topical – viral spread can be modeled exponentially.</a:t>
            </a:r>
          </a:p>
          <a:p>
            <a:r>
              <a:rPr lang="en-US" dirty="0"/>
              <a:t>The “R” value often quoted is a measure of how many people an average infected person will infect. If it is greater than one, the virus spreads; if lower, it eventually dies out.</a:t>
            </a:r>
          </a:p>
          <a:p>
            <a:r>
              <a:rPr lang="en-US" dirty="0"/>
              <a:t>E.g. an R value of 1.1 would mean that 100 infected people generate 110 infections, who in turn generate 121 infections,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Real world models are more complex – vaccine penetration, population behavior, restrictions, </a:t>
            </a:r>
            <a:r>
              <a:rPr lang="en-US" dirty="0" err="1"/>
              <a:t>etc</a:t>
            </a:r>
            <a:r>
              <a:rPr lang="en-US" dirty="0"/>
              <a:t>… all complicate the math. </a:t>
            </a:r>
          </a:p>
          <a:p>
            <a:r>
              <a:rPr lang="en-US" dirty="0"/>
              <a:t>Note:  The book looks at a slightly different exponential distribution, more on that next time.</a:t>
            </a:r>
          </a:p>
        </p:txBody>
      </p:sp>
    </p:spTree>
    <p:extLst>
      <p:ext uri="{BB962C8B-B14F-4D97-AF65-F5344CB8AC3E}">
        <p14:creationId xmlns:p14="http://schemas.microsoft.com/office/powerpoint/2010/main" val="9674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7CC-3132-AD46-A606-DE458524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C41D-F379-724A-AD0C-09F8ACAE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ronavirus is growing exponentially – here&amp;#39;s what that really means">
            <a:extLst>
              <a:ext uri="{FF2B5EF4-FFF2-40B4-BE49-F238E27FC236}">
                <a16:creationId xmlns:a16="http://schemas.microsoft.com/office/drawing/2014/main" id="{F4BB64A2-1B33-A14B-9F31-EEAE9ACD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0"/>
            <a:ext cx="9713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1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3073</TotalTime>
  <Words>883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Analytical Distribution</vt:lpstr>
      <vt:lpstr>Empirical Distributions</vt:lpstr>
      <vt:lpstr>Analytical Distributions</vt:lpstr>
      <vt:lpstr>Approximation</vt:lpstr>
      <vt:lpstr>Are you Normal?</vt:lpstr>
      <vt:lpstr>Normal Distribution</vt:lpstr>
      <vt:lpstr>Other Distributions - LogNormal</vt:lpstr>
      <vt:lpstr>Other Distributions - Exponential</vt:lpstr>
      <vt:lpstr>PowerPoint Presentation</vt:lpstr>
      <vt:lpstr>Exponential Distribution</vt:lpstr>
      <vt:lpstr>Other Distributions - Pareto</vt:lpstr>
      <vt:lpstr>PowerPoint Presentation</vt:lpstr>
      <vt:lpstr>Why Bother?</vt:lpstr>
      <vt:lpstr>Example – Use model to Predict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Distribution</dc:title>
  <dc:creator>Akeem Semper</dc:creator>
  <cp:lastModifiedBy>Akeem Semper</cp:lastModifiedBy>
  <cp:revision>13</cp:revision>
  <dcterms:created xsi:type="dcterms:W3CDTF">2021-09-18T21:51:04Z</dcterms:created>
  <dcterms:modified xsi:type="dcterms:W3CDTF">2022-09-23T19:29:13Z</dcterms:modified>
</cp:coreProperties>
</file>