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68" r:id="rId4"/>
    <p:sldId id="266" r:id="rId5"/>
    <p:sldId id="257" r:id="rId6"/>
    <p:sldId id="258" r:id="rId7"/>
    <p:sldId id="265" r:id="rId8"/>
    <p:sldId id="264" r:id="rId9"/>
    <p:sldId id="267" r:id="rId10"/>
    <p:sldId id="259" r:id="rId11"/>
    <p:sldId id="260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7"/>
    <p:restoredTop sz="95897"/>
  </p:normalViewPr>
  <p:slideViewPr>
    <p:cSldViewPr snapToGrid="0" snapToObjects="1">
      <p:cViewPr varScale="1">
        <p:scale>
          <a:sx n="169" d="100"/>
          <a:sy n="16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9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3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7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1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F9F6-FB88-AB4E-BC2D-28DEF802BDFE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593C-6A8F-1480-2F7D-4415B047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of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A1EE-F364-4D13-BBCF-78A5D360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240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Quiz:</a:t>
            </a:r>
          </a:p>
          <a:p>
            <a:pPr lvl="1"/>
            <a:r>
              <a:rPr lang="en-US" dirty="0"/>
              <a:t>Corrections made for my mistakes, should be reflected in the grade now. </a:t>
            </a:r>
          </a:p>
          <a:p>
            <a:pPr lvl="1"/>
            <a:r>
              <a:rPr lang="en-US" dirty="0"/>
              <a:t>I updated the percentage ones to give %50 marks for percent vs decimal. </a:t>
            </a:r>
          </a:p>
          <a:p>
            <a:r>
              <a:rPr lang="en-US" dirty="0"/>
              <a:t>Test:</a:t>
            </a:r>
          </a:p>
          <a:p>
            <a:pPr lvl="1"/>
            <a:r>
              <a:rPr lang="en-US" dirty="0"/>
              <a:t>Guide on Moodle. </a:t>
            </a:r>
          </a:p>
          <a:p>
            <a:pPr lvl="1"/>
            <a:r>
              <a:rPr lang="en-US" dirty="0"/>
              <a:t>Theory, no calculations. </a:t>
            </a:r>
          </a:p>
          <a:p>
            <a:r>
              <a:rPr lang="en-US" dirty="0"/>
              <a:t>Assignment 2:</a:t>
            </a:r>
          </a:p>
          <a:p>
            <a:pPr lvl="1"/>
            <a:r>
              <a:rPr lang="en-US" dirty="0"/>
              <a:t>Description is up. Largely analytical distributions and correlation.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Error (workbook 012…). First part of chapter 8. </a:t>
            </a:r>
          </a:p>
          <a:p>
            <a:pPr lvl="1"/>
            <a:r>
              <a:rPr lang="en-US" dirty="0"/>
              <a:t>Peek at time series data. </a:t>
            </a:r>
          </a:p>
        </p:txBody>
      </p:sp>
    </p:spTree>
    <p:extLst>
      <p:ext uri="{BB962C8B-B14F-4D97-AF65-F5344CB8AC3E}">
        <p14:creationId xmlns:p14="http://schemas.microsoft.com/office/powerpoint/2010/main" val="426150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E9-C7BA-7C94-52F0-B3F727BF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DCAA-7675-6826-7BFF-726EC4BF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7" y="1934598"/>
            <a:ext cx="10909888" cy="4198573"/>
          </a:xfrm>
        </p:spPr>
        <p:txBody>
          <a:bodyPr>
            <a:normAutofit/>
          </a:bodyPr>
          <a:lstStyle/>
          <a:p>
            <a:r>
              <a:rPr lang="en-US" dirty="0"/>
              <a:t>When dealing with many points, a list of residuals is impractical. </a:t>
            </a:r>
          </a:p>
          <a:p>
            <a:pPr lvl="1"/>
            <a:r>
              <a:rPr lang="en-US" dirty="0"/>
              <a:t>Think of a dataset with 10,000,000 rows – a list of that many residuals is impractical. </a:t>
            </a:r>
          </a:p>
          <a:p>
            <a:r>
              <a:rPr lang="en-US" dirty="0"/>
              <a:t>We can summarize residuals into one measure of error. </a:t>
            </a:r>
          </a:p>
          <a:p>
            <a:r>
              <a:rPr lang="en-US" dirty="0"/>
              <a:t>There are several ways to summarize error, e.g.</a:t>
            </a:r>
          </a:p>
          <a:p>
            <a:pPr lvl="1"/>
            <a:r>
              <a:rPr lang="en-US" dirty="0"/>
              <a:t>MSE – Mean squared error. Square residuals and average them.</a:t>
            </a:r>
          </a:p>
          <a:p>
            <a:pPr lvl="1"/>
            <a:r>
              <a:rPr lang="en-US" dirty="0"/>
              <a:t>RMSE – Root mean squared error. Take the square root of MSE. </a:t>
            </a:r>
          </a:p>
          <a:p>
            <a:pPr lvl="1"/>
            <a:r>
              <a:rPr lang="en-US" dirty="0"/>
              <a:t>MAE – Mean absolute error. Average the absolute values of the residuals. </a:t>
            </a:r>
          </a:p>
          <a:p>
            <a:r>
              <a:rPr lang="en-US" dirty="0"/>
              <a:t>RMSE is the most common error measure for us. </a:t>
            </a:r>
          </a:p>
          <a:p>
            <a:r>
              <a:rPr lang="en-US" dirty="0"/>
              <a:t>Lower error amounts tell us that the model and the empirical are similar. </a:t>
            </a:r>
          </a:p>
        </p:txBody>
      </p:sp>
      <p:pic>
        <p:nvPicPr>
          <p:cNvPr id="1028" name="Picture 4" descr="Root-Mean-Square Error in R Programming - GeeksforGeeks">
            <a:extLst>
              <a:ext uri="{FF2B5EF4-FFF2-40B4-BE49-F238E27FC236}">
                <a16:creationId xmlns:a16="http://schemas.microsoft.com/office/drawing/2014/main" id="{82A2C651-69B6-1EF8-D924-8DA01DD3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2902989"/>
            <a:ext cx="49403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2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6086-BE05-B01B-10A4-6D197644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DD8C-2FBC-A875-6B61-74B2788B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error measures either squared or took the absolute value of the residual. </a:t>
            </a:r>
          </a:p>
          <a:p>
            <a:r>
              <a:rPr lang="en-US" dirty="0"/>
              <a:t>Squaring does a couple of things:</a:t>
            </a:r>
          </a:p>
          <a:p>
            <a:pPr lvl="1"/>
            <a:r>
              <a:rPr lang="en-US" dirty="0"/>
              <a:t>Eliminates negatives. We get a measure of the magnitude. (MAE* also does this.)</a:t>
            </a:r>
          </a:p>
          <a:p>
            <a:pPr lvl="1"/>
            <a:r>
              <a:rPr lang="en-US" dirty="0"/>
              <a:t>Penalizes large residuals. </a:t>
            </a:r>
          </a:p>
          <a:p>
            <a:r>
              <a:rPr lang="en-US" dirty="0"/>
              <a:t>Having residuals that are small are good, even though they’ll never be perfect. </a:t>
            </a:r>
          </a:p>
          <a:p>
            <a:r>
              <a:rPr lang="en-US" dirty="0"/>
              <a:t>Having large residuals indicates massive misses. </a:t>
            </a:r>
          </a:p>
          <a:p>
            <a:r>
              <a:rPr lang="en-US" dirty="0"/>
              <a:t>MSE/RMSE tends to reward models without many large residuals. </a:t>
            </a:r>
          </a:p>
          <a:p>
            <a:pPr lvl="1"/>
            <a:r>
              <a:rPr lang="en-US" dirty="0"/>
              <a:t>Few large misses. </a:t>
            </a:r>
          </a:p>
          <a:p>
            <a:r>
              <a:rPr lang="en-US" dirty="0"/>
              <a:t>*Absolute values make for weird math, which is one reason it is less common. </a:t>
            </a:r>
          </a:p>
        </p:txBody>
      </p:sp>
    </p:spTree>
    <p:extLst>
      <p:ext uri="{BB962C8B-B14F-4D97-AF65-F5344CB8AC3E}">
        <p14:creationId xmlns:p14="http://schemas.microsoft.com/office/powerpoint/2010/main" val="357016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9CE7-4693-6CD4-9424-CF2757B5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358-DB04-D571-BCE4-C0FC85A2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R-squared is another measure of model quality. </a:t>
            </a:r>
          </a:p>
          <a:p>
            <a:pPr lvl="1"/>
            <a:r>
              <a:rPr lang="en-US" dirty="0"/>
              <a:t>Likely to pop-up if searching about this stuff. </a:t>
            </a:r>
          </a:p>
          <a:p>
            <a:r>
              <a:rPr lang="en-US" dirty="0"/>
              <a:t>We’ll deal with it later. </a:t>
            </a:r>
          </a:p>
          <a:p>
            <a:r>
              <a:rPr lang="en-US" dirty="0"/>
              <a:t>It is a measure of “how much” the model captures. </a:t>
            </a:r>
          </a:p>
        </p:txBody>
      </p:sp>
    </p:spTree>
    <p:extLst>
      <p:ext uri="{BB962C8B-B14F-4D97-AF65-F5344CB8AC3E}">
        <p14:creationId xmlns:p14="http://schemas.microsoft.com/office/powerpoint/2010/main" val="152830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2FB-8FB8-AFFD-AF14-EB856BED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1AE3-CCE9-BAFD-B227-F99A3F0A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forwards, error is a critical metric for us. </a:t>
            </a:r>
          </a:p>
          <a:p>
            <a:r>
              <a:rPr lang="en-US" dirty="0"/>
              <a:t>We want to build models to make predictions. </a:t>
            </a:r>
          </a:p>
          <a:p>
            <a:pPr lvl="1"/>
            <a:r>
              <a:rPr lang="en-US" dirty="0"/>
              <a:t>Error indicates how well we are doing. </a:t>
            </a:r>
          </a:p>
          <a:p>
            <a:r>
              <a:rPr lang="en-US" dirty="0"/>
              <a:t>Less error = closer match between expectations and reality. </a:t>
            </a:r>
          </a:p>
          <a:p>
            <a:endParaRPr lang="en-US" dirty="0"/>
          </a:p>
          <a:p>
            <a:r>
              <a:rPr lang="en-US" dirty="0"/>
              <a:t>We’ll build an error calculation from scratch and look at the library functions. </a:t>
            </a:r>
          </a:p>
          <a:p>
            <a:r>
              <a:rPr lang="en-US" dirty="0"/>
              <a:t>This stuff carries over directly to the error calculations we </a:t>
            </a:r>
            <a:r>
              <a:rPr lang="en-US"/>
              <a:t>need for ML.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6A6D-B04D-DFFC-21B2-BD44396FA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6125-717A-D5AD-1708-CB7F24EC7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282D-5B87-7E8C-8634-093003DF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3E60-3095-93ED-90BF-C18284B8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So far we’ve looked at two main types of ”things”:</a:t>
            </a:r>
          </a:p>
          <a:p>
            <a:pPr lvl="1"/>
            <a:r>
              <a:rPr lang="en-US" dirty="0"/>
              <a:t>Empirical data – real values. Generally a sample of a population. </a:t>
            </a:r>
          </a:p>
          <a:p>
            <a:pPr lvl="1"/>
            <a:r>
              <a:rPr lang="en-US" dirty="0"/>
              <a:t>Models – a representation of some data. Analytical distributions and the line of best fit (regression line) are both models. </a:t>
            </a:r>
          </a:p>
          <a:p>
            <a:r>
              <a:rPr lang="en-US" dirty="0"/>
              <a:t>A model is a simplified representation of the data. </a:t>
            </a:r>
          </a:p>
          <a:p>
            <a:r>
              <a:rPr lang="en-US" dirty="0"/>
              <a:t>How good is a model? So far,  we’ve mainly looked to eyeball it.</a:t>
            </a:r>
          </a:p>
          <a:p>
            <a:r>
              <a:rPr lang="en-US" dirty="0"/>
              <a:t>The models always differ from the empirical data somewhat.  </a:t>
            </a:r>
          </a:p>
          <a:p>
            <a:r>
              <a:rPr lang="en-US" dirty="0"/>
              <a:t>We want to use our models to make predictions:</a:t>
            </a:r>
          </a:p>
          <a:p>
            <a:pPr lvl="1"/>
            <a:r>
              <a:rPr lang="en-US" dirty="0"/>
              <a:t>If we do, how can we measure if those predictions are accurate?</a:t>
            </a:r>
          </a:p>
        </p:txBody>
      </p:sp>
    </p:spTree>
    <p:extLst>
      <p:ext uri="{BB962C8B-B14F-4D97-AF65-F5344CB8AC3E}">
        <p14:creationId xmlns:p14="http://schemas.microsoft.com/office/powerpoint/2010/main" val="387607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4B564-B911-8B2C-FDD8-1DE66522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9" y="-22182"/>
            <a:ext cx="10662962" cy="69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6352-913A-80C4-CF7E-B8EC172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9208-C1D8-D820-95A6-46333A52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matching empirical data to analytical distributions our match is never perfect. </a:t>
            </a:r>
          </a:p>
          <a:p>
            <a:r>
              <a:rPr lang="en-US" dirty="0"/>
              <a:t>Each point is “off” the analytical distribution by some amount. </a:t>
            </a:r>
          </a:p>
          <a:p>
            <a:r>
              <a:rPr lang="en-US" dirty="0"/>
              <a:t>The less the total amount of “off” is, the more closely matched the distribution. </a:t>
            </a:r>
          </a:p>
          <a:p>
            <a:endParaRPr lang="en-US" dirty="0"/>
          </a:p>
          <a:p>
            <a:r>
              <a:rPr lang="en-US" dirty="0"/>
              <a:t>Predictions work the same way:</a:t>
            </a:r>
          </a:p>
          <a:p>
            <a:pPr lvl="1"/>
            <a:r>
              <a:rPr lang="en-US" dirty="0"/>
              <a:t>Predict what a value should be. </a:t>
            </a:r>
          </a:p>
          <a:p>
            <a:pPr lvl="1"/>
            <a:r>
              <a:rPr lang="en-US" dirty="0"/>
              <a:t>Measure our error.</a:t>
            </a:r>
          </a:p>
          <a:p>
            <a:pPr lvl="1"/>
            <a:r>
              <a:rPr lang="en-US" dirty="0"/>
              <a:t>Summarize these errors to estimate overall accuracy. </a:t>
            </a:r>
          </a:p>
        </p:txBody>
      </p:sp>
    </p:spTree>
    <p:extLst>
      <p:ext uri="{BB962C8B-B14F-4D97-AF65-F5344CB8AC3E}">
        <p14:creationId xmlns:p14="http://schemas.microsoft.com/office/powerpoint/2010/main" val="313486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6B96-4AC2-5366-6E64-4FCABD6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5C24-FC39-2D6E-5A15-E5DC7C3D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3" y="2015732"/>
            <a:ext cx="4761570" cy="4037749"/>
          </a:xfrm>
        </p:spPr>
        <p:txBody>
          <a:bodyPr/>
          <a:lstStyle/>
          <a:p>
            <a:r>
              <a:rPr lang="en-US" dirty="0"/>
              <a:t>A residual is how much one prediction is off from reality. </a:t>
            </a:r>
          </a:p>
          <a:p>
            <a:r>
              <a:rPr lang="en-US" dirty="0"/>
              <a:t>Each point in our data has its own residual – how “off” was the model vs that real value. </a:t>
            </a:r>
          </a:p>
          <a:p>
            <a:r>
              <a:rPr lang="en-US" dirty="0"/>
              <a:t>Here – </a:t>
            </a:r>
            <a:r>
              <a:rPr lang="en-US" dirty="0" err="1"/>
              <a:t>LoBF</a:t>
            </a:r>
            <a:r>
              <a:rPr lang="en-US" dirty="0"/>
              <a:t> is a prediction. </a:t>
            </a:r>
          </a:p>
          <a:p>
            <a:r>
              <a:rPr lang="en-US" dirty="0"/>
              <a:t>Next – Analytical model is a prediction.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F8C1F-A22D-924B-1803-6143A06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92" y="1853754"/>
            <a:ext cx="7140571" cy="48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A2BA-264D-E3CA-EB08-A9F10BFD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4678-FC62-6CF2-A4FF-346E8C4D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99" y="2015732"/>
            <a:ext cx="10034656" cy="3450613"/>
          </a:xfrm>
        </p:spPr>
        <p:txBody>
          <a:bodyPr/>
          <a:lstStyle/>
          <a:p>
            <a:r>
              <a:rPr lang="en-US" dirty="0"/>
              <a:t>The idea of error works in the same way when matching empirical vs analytical distributions.</a:t>
            </a:r>
          </a:p>
          <a:p>
            <a:pPr lvl="1"/>
            <a:r>
              <a:rPr lang="en-US" dirty="0"/>
              <a:t>Empirical is the real data. </a:t>
            </a:r>
          </a:p>
          <a:p>
            <a:pPr lvl="1"/>
            <a:r>
              <a:rPr lang="en-US" dirty="0"/>
              <a:t>The analytical distribution is the prediction.</a:t>
            </a:r>
          </a:p>
          <a:p>
            <a:r>
              <a:rPr lang="en-US" dirty="0"/>
              <a:t>E.g. Consider matching a lognormal looking distribution to the </a:t>
            </a:r>
            <a:r>
              <a:rPr lang="en-US" dirty="0" err="1"/>
              <a:t>lognorm</a:t>
            </a:r>
            <a:r>
              <a:rPr lang="en-US" dirty="0"/>
              <a:t> analytical one:</a:t>
            </a:r>
          </a:p>
          <a:p>
            <a:pPr lvl="1"/>
            <a:r>
              <a:rPr lang="en-US" dirty="0"/>
              <a:t>Empirical data tells us how many values we have in a bin. </a:t>
            </a:r>
          </a:p>
          <a:p>
            <a:pPr lvl="1"/>
            <a:r>
              <a:rPr lang="en-US" dirty="0"/>
              <a:t>The analytical distribution tells us how many we expect (if the data follows that </a:t>
            </a:r>
            <a:r>
              <a:rPr lang="en-US" dirty="0" err="1"/>
              <a:t>dist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The difference between the two is the residual, or amount of error. </a:t>
            </a:r>
          </a:p>
        </p:txBody>
      </p:sp>
    </p:spTree>
    <p:extLst>
      <p:ext uri="{BB962C8B-B14F-4D97-AF65-F5344CB8AC3E}">
        <p14:creationId xmlns:p14="http://schemas.microsoft.com/office/powerpoint/2010/main" val="19307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0CC7-13E3-E839-CD79-3E2C8242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A355-9E85-BB63-D825-EB997BE3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E9D6D-B1E0-2455-A1E9-5F23DFE4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0"/>
            <a:ext cx="9917708" cy="68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860B-DFF8-D259-8D4D-4227B9F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42DD-CEC8-F15F-D887-AE5B66FD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69" y="2015732"/>
            <a:ext cx="4080793" cy="4120572"/>
          </a:xfrm>
        </p:spPr>
        <p:txBody>
          <a:bodyPr>
            <a:normAutofit/>
          </a:bodyPr>
          <a:lstStyle/>
          <a:p>
            <a:r>
              <a:rPr lang="en-US" dirty="0"/>
              <a:t>If we have an expectation (analytical model, ML prediction, guess) and a true (empirical) value, we can calculate the residual. </a:t>
            </a:r>
          </a:p>
          <a:p>
            <a:r>
              <a:rPr lang="en-US" dirty="0"/>
              <a:t>At each empirical point, how accurate is the model? </a:t>
            </a:r>
          </a:p>
          <a:p>
            <a:r>
              <a:rPr lang="en-US" dirty="0"/>
              <a:t>We get one residual for each row of data (point):</a:t>
            </a:r>
          </a:p>
          <a:p>
            <a:pPr lvl="1"/>
            <a:r>
              <a:rPr lang="en-US" dirty="0" err="1"/>
              <a:t>Y_predicted</a:t>
            </a:r>
            <a:r>
              <a:rPr lang="en-US" dirty="0"/>
              <a:t> – </a:t>
            </a:r>
            <a:r>
              <a:rPr lang="en-US" dirty="0" err="1"/>
              <a:t>Y_actual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Residual Plots Unit #8 - Statistics. - ppt video online download">
            <a:extLst>
              <a:ext uri="{FF2B5EF4-FFF2-40B4-BE49-F238E27FC236}">
                <a16:creationId xmlns:a16="http://schemas.microsoft.com/office/drawing/2014/main" id="{DC915E80-688C-ECF9-B4E3-140FCB08D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4426684" y="1473620"/>
            <a:ext cx="7765315" cy="53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43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313</TotalTime>
  <Words>786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Keeping of House</vt:lpstr>
      <vt:lpstr>Errors</vt:lpstr>
      <vt:lpstr>Data and Estimates</vt:lpstr>
      <vt:lpstr>PowerPoint Presentation</vt:lpstr>
      <vt:lpstr>Errors</vt:lpstr>
      <vt:lpstr>Residuals</vt:lpstr>
      <vt:lpstr>In Analytical Distributions</vt:lpstr>
      <vt:lpstr>PowerPoint Presentation</vt:lpstr>
      <vt:lpstr>Calculating Residuals</vt:lpstr>
      <vt:lpstr>Summarization of Errors</vt:lpstr>
      <vt:lpstr>Why Squared?</vt:lpstr>
      <vt:lpstr>R-Squared</vt:lpstr>
      <vt:lpstr>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16</cp:revision>
  <dcterms:created xsi:type="dcterms:W3CDTF">2022-06-01T19:38:40Z</dcterms:created>
  <dcterms:modified xsi:type="dcterms:W3CDTF">2022-10-14T18:35:05Z</dcterms:modified>
</cp:coreProperties>
</file>