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6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0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2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2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0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4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1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3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1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3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EB88-524C-934C-AA67-A5128709C9C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40CED2-3580-C04A-8932-52400E6F6B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1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EF34-2FE0-9247-A153-6964C526E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06542-2F47-C249-8FEC-E1F579C9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6B20-D5EC-CF4F-8C37-924A9298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Probability?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17E6-EC70-C540-B629-F6D3990AB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/>
          <a:lstStyle/>
          <a:p>
            <a:r>
              <a:rPr lang="en-US" dirty="0"/>
              <a:t>Probability = the chances something happens.</a:t>
            </a:r>
          </a:p>
          <a:p>
            <a:pPr lvl="1"/>
            <a:r>
              <a:rPr lang="en-US" dirty="0"/>
              <a:t>Or: The fraction of a total possibilities. </a:t>
            </a:r>
          </a:p>
          <a:p>
            <a:pPr lvl="1"/>
            <a:r>
              <a:rPr lang="en-US" dirty="0"/>
              <a:t>E.g. the chances you roll a die and get a 5 = 1/6</a:t>
            </a:r>
          </a:p>
          <a:p>
            <a:r>
              <a:rPr lang="en-US" dirty="0"/>
              <a:t>What does probability matter to us?</a:t>
            </a:r>
          </a:p>
          <a:p>
            <a:pPr lvl="1"/>
            <a:r>
              <a:rPr lang="en-US" dirty="0"/>
              <a:t>They matter – a little. </a:t>
            </a:r>
          </a:p>
          <a:p>
            <a:pPr lvl="1"/>
            <a:r>
              <a:rPr lang="en-US" dirty="0"/>
              <a:t>Probabilities are common – e.g. gambling. </a:t>
            </a:r>
          </a:p>
          <a:p>
            <a:pPr lvl="1"/>
            <a:r>
              <a:rPr lang="en-US" dirty="0"/>
              <a:t>Probability is often misunderstood. </a:t>
            </a:r>
          </a:p>
          <a:p>
            <a:pPr lvl="1"/>
            <a:r>
              <a:rPr lang="en-US" dirty="0"/>
              <a:t>Probability provides an alternate view of what we are looking at. </a:t>
            </a:r>
          </a:p>
          <a:p>
            <a:pPr lvl="2"/>
            <a:r>
              <a:rPr lang="en-US" dirty="0"/>
              <a:t>Can reach things like distributions, by looking at probability, instead of data.</a:t>
            </a:r>
          </a:p>
          <a:p>
            <a:pPr lvl="2"/>
            <a:r>
              <a:rPr lang="en-US" dirty="0"/>
              <a:t>probability something happens = share of data where that happens (</a:t>
            </a:r>
            <a:r>
              <a:rPr lang="en-US" dirty="0" err="1"/>
              <a:t>apx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4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EF03-8FEA-2C42-A25D-1BF98613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4D7C-4418-D44A-9722-960449F3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P(A) = Probability that A is true. </a:t>
            </a:r>
          </a:p>
          <a:p>
            <a:r>
              <a:rPr lang="en-US" dirty="0"/>
              <a:t>P(A and B) = P(A) * P(B). Probability that A and B are true. </a:t>
            </a:r>
          </a:p>
          <a:p>
            <a:r>
              <a:rPr lang="en-US" dirty="0"/>
              <a:t>P(A or B) = P(A) + P(B). Probability that A or B are true. </a:t>
            </a:r>
          </a:p>
          <a:p>
            <a:r>
              <a:rPr lang="en-US" dirty="0"/>
              <a:t>P(A</a:t>
            </a:r>
            <a:r>
              <a:rPr lang="en-US" baseline="30000" dirty="0"/>
              <a:t>c</a:t>
            </a:r>
            <a:r>
              <a:rPr lang="en-US" dirty="0"/>
              <a:t>) = 1-P(A) = P(not A). Probability that is is false. </a:t>
            </a:r>
          </a:p>
          <a:p>
            <a:r>
              <a:rPr lang="en-US" dirty="0"/>
              <a:t>Simple probability assumes mutual exclusivity (only one is true), and one thing is true. </a:t>
            </a:r>
          </a:p>
          <a:p>
            <a:pPr lvl="1"/>
            <a:r>
              <a:rPr lang="en-US"/>
              <a:t>P(A and B)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4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9E84-2B20-554F-96AC-21F5038B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Probability – Will We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0AA9-13F5-EB4B-AF07-8A854707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2015734"/>
            <a:ext cx="4969614" cy="3450613"/>
          </a:xfrm>
        </p:spPr>
        <p:txBody>
          <a:bodyPr>
            <a:normAutofit/>
          </a:bodyPr>
          <a:lstStyle/>
          <a:p>
            <a:r>
              <a:rPr lang="en-US" dirty="0"/>
              <a:t>We need to win at 5 simple games. </a:t>
            </a:r>
          </a:p>
          <a:p>
            <a:r>
              <a:rPr lang="en-US" dirty="0"/>
              <a:t>We are really, really good at games, we win 90% of the time.</a:t>
            </a:r>
          </a:p>
          <a:p>
            <a:r>
              <a:rPr lang="en-US" dirty="0"/>
              <a:t>Are we dead?</a:t>
            </a:r>
          </a:p>
        </p:txBody>
      </p:sp>
      <p:pic>
        <p:nvPicPr>
          <p:cNvPr id="1026" name="Picture 2" descr="All the best &amp;#39;Squid Game&amp;#39; memes on the internet">
            <a:extLst>
              <a:ext uri="{FF2B5EF4-FFF2-40B4-BE49-F238E27FC236}">
                <a16:creationId xmlns:a16="http://schemas.microsoft.com/office/drawing/2014/main" id="{D878DA7F-B129-2143-BA4F-5B965767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1115" y="1932358"/>
            <a:ext cx="6650885" cy="33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64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4AA8-B3D4-284A-B0CD-C0DA2209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we Live?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6146-186E-0C4A-8057-81778B70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P(Win) = .9</a:t>
            </a:r>
          </a:p>
          <a:p>
            <a:r>
              <a:rPr lang="en-US" dirty="0"/>
              <a:t>Odds we are alive after:</a:t>
            </a:r>
          </a:p>
          <a:p>
            <a:pPr lvl="1"/>
            <a:r>
              <a:rPr lang="en-US" dirty="0"/>
              <a:t>1 Game – 90%</a:t>
            </a:r>
          </a:p>
          <a:p>
            <a:pPr lvl="1"/>
            <a:r>
              <a:rPr lang="en-US" dirty="0"/>
              <a:t>2 Games: P(W1 and W2) = .9 * .9 = .81 = 81%</a:t>
            </a:r>
          </a:p>
          <a:p>
            <a:pPr lvl="1"/>
            <a:r>
              <a:rPr lang="en-US" dirty="0"/>
              <a:t>3 Games P(W1&amp;W2&amp;W3) = .9^3 = .729 = 73%</a:t>
            </a:r>
          </a:p>
          <a:p>
            <a:pPr lvl="1"/>
            <a:r>
              <a:rPr lang="en-US" dirty="0"/>
              <a:t>4 Games P(W1&amp;W2&amp;W3&amp;W4) = .9^4 = .66 = 66%</a:t>
            </a:r>
          </a:p>
          <a:p>
            <a:pPr lvl="1"/>
            <a:r>
              <a:rPr lang="en-US" dirty="0"/>
              <a:t>5 Games P(W1&amp;W2&amp;W3&amp;W4&amp;W5) = .9^5 = 59%</a:t>
            </a:r>
          </a:p>
          <a:p>
            <a:r>
              <a:rPr lang="en-US" dirty="0"/>
              <a:t>Damn it. </a:t>
            </a:r>
          </a:p>
          <a:p>
            <a:r>
              <a:rPr lang="en-US" dirty="0"/>
              <a:t>Even if we are better – 95% win rate, we only survive 77% of the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4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07B-0003-3849-AAF4-1D499787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Choose Carefully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2E4C-0B60-9F41-92C1-84326E61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" y="2015734"/>
            <a:ext cx="6946371" cy="4125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Probabilities, especially when there’s more than one involved, are not always intuitive.</a:t>
            </a:r>
          </a:p>
          <a:p>
            <a:r>
              <a:rPr lang="en-US" dirty="0"/>
              <a:t>E.g. Jackpot odds for 6/49 lottery are roughly 1 in 14 million.</a:t>
            </a:r>
          </a:p>
          <a:p>
            <a:r>
              <a:rPr lang="en-US" dirty="0"/>
              <a:t>If your work buys 10 tickets every week, for 30 years. </a:t>
            </a:r>
          </a:p>
          <a:p>
            <a:pPr lvl="1"/>
            <a:r>
              <a:rPr lang="en-US" dirty="0"/>
              <a:t>10*52*30 = 15,600 chances to win. </a:t>
            </a:r>
          </a:p>
          <a:p>
            <a:pPr lvl="1"/>
            <a:r>
              <a:rPr lang="en-US" dirty="0"/>
              <a:t>= .1%</a:t>
            </a:r>
          </a:p>
          <a:p>
            <a:pPr lvl="1"/>
            <a:r>
              <a:rPr lang="en-US" dirty="0"/>
              <a:t>Expected value:</a:t>
            </a:r>
          </a:p>
          <a:p>
            <a:pPr lvl="2"/>
            <a:r>
              <a:rPr lang="en-US" dirty="0"/>
              <a:t>15,600*$5 = $78,000</a:t>
            </a:r>
          </a:p>
          <a:p>
            <a:pPr lvl="2"/>
            <a:r>
              <a:rPr lang="en-US" dirty="0"/>
              <a:t>$10 million avg jackpot – $10,000 / people in pool</a:t>
            </a:r>
          </a:p>
          <a:p>
            <a:r>
              <a:rPr lang="en-US" dirty="0"/>
              <a:t>Even so, some people in my old job won ~$3.5m each. </a:t>
            </a:r>
          </a:p>
        </p:txBody>
      </p:sp>
      <p:pic>
        <p:nvPicPr>
          <p:cNvPr id="2050" name="Picture 2" descr="Squid Game - choosing and push a button [1920x2880]: MemeTemplatesOfficial">
            <a:extLst>
              <a:ext uri="{FF2B5EF4-FFF2-40B4-BE49-F238E27FC236}">
                <a16:creationId xmlns:a16="http://schemas.microsoft.com/office/drawing/2014/main" id="{215B05DE-9FC6-FE46-8A78-F7C6A038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2989" y="-17694"/>
            <a:ext cx="4535649" cy="679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4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239F-9A82-DF45-AA6F-25B28BD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3740-0231-894D-9658-BE40BCA0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probability is allows us to say “how likely is X if something happens?”</a:t>
            </a:r>
          </a:p>
          <a:p>
            <a:pPr lvl="1"/>
            <a:r>
              <a:rPr lang="en-US" dirty="0"/>
              <a:t>E.g. If we are over 7’0” how </a:t>
            </a:r>
            <a:r>
              <a:rPr lang="en-US" dirty="0" err="1"/>
              <a:t>likey</a:t>
            </a:r>
            <a:r>
              <a:rPr lang="en-US" dirty="0"/>
              <a:t> are we to make the NBA?</a:t>
            </a:r>
          </a:p>
          <a:p>
            <a:pPr lvl="1"/>
            <a:r>
              <a:rPr lang="en-US" dirty="0"/>
              <a:t>In the 90s someone calculated that at about 14%</a:t>
            </a:r>
          </a:p>
          <a:p>
            <a:r>
              <a:rPr lang="en-US" dirty="0"/>
              <a:t>P(A | B) = probability that A is true, given that B is true.</a:t>
            </a:r>
          </a:p>
          <a:p>
            <a:r>
              <a:rPr lang="en-US" dirty="0"/>
              <a:t>Some quick covid tests have reported about a 20% false negative rate. </a:t>
            </a:r>
          </a:p>
          <a:p>
            <a:pPr lvl="1"/>
            <a:r>
              <a:rPr lang="en-US" dirty="0"/>
              <a:t>P(Test Positive | Have Covid) = 80%</a:t>
            </a:r>
          </a:p>
        </p:txBody>
      </p:sp>
    </p:spTree>
    <p:extLst>
      <p:ext uri="{BB962C8B-B14F-4D97-AF65-F5344CB8AC3E}">
        <p14:creationId xmlns:p14="http://schemas.microsoft.com/office/powerpoint/2010/main" val="70205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847A-1163-5E49-A407-9CEA36D1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A5AB-70E3-5942-8353-02D7E65E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theorem expands on the idea of conditional probability. </a:t>
            </a:r>
          </a:p>
          <a:p>
            <a:r>
              <a:rPr lang="en-US" dirty="0"/>
              <a:t>We can derive it pretty easily, by looking at examples. </a:t>
            </a:r>
          </a:p>
          <a:p>
            <a:r>
              <a:rPr lang="en-US" dirty="0"/>
              <a:t>It is the basis of Bayesian statistics, which we will touch on a little, but not do in great depth. </a:t>
            </a:r>
          </a:p>
        </p:txBody>
      </p:sp>
    </p:spTree>
    <p:extLst>
      <p:ext uri="{BB962C8B-B14F-4D97-AF65-F5344CB8AC3E}">
        <p14:creationId xmlns:p14="http://schemas.microsoft.com/office/powerpoint/2010/main" val="14420970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10182</TotalTime>
  <Words>604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Probability</vt:lpstr>
      <vt:lpstr>What’s the Probability? </vt:lpstr>
      <vt:lpstr>Probability Notation</vt:lpstr>
      <vt:lpstr>Using Probability – Will We live?</vt:lpstr>
      <vt:lpstr>Will we Live?</vt:lpstr>
      <vt:lpstr>Choose Carefully</vt:lpstr>
      <vt:lpstr>Conditional Probability</vt:lpstr>
      <vt:lpstr>Bayes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Akeem Semper</dc:creator>
  <cp:lastModifiedBy>Akeem Semper</cp:lastModifiedBy>
  <cp:revision>5</cp:revision>
  <dcterms:created xsi:type="dcterms:W3CDTF">2021-10-11T17:35:08Z</dcterms:created>
  <dcterms:modified xsi:type="dcterms:W3CDTF">2021-10-18T19:20:05Z</dcterms:modified>
</cp:coreProperties>
</file>