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6" r:id="rId2"/>
    <p:sldId id="256" r:id="rId3"/>
    <p:sldId id="257" r:id="rId4"/>
    <p:sldId id="265" r:id="rId5"/>
    <p:sldId id="264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61"/>
    <p:restoredTop sz="95897"/>
  </p:normalViewPr>
  <p:slideViewPr>
    <p:cSldViewPr snapToGrid="0" snapToObjects="1">
      <p:cViewPr varScale="1">
        <p:scale>
          <a:sx n="92" d="100"/>
          <a:sy n="92" d="100"/>
        </p:scale>
        <p:origin x="184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71BF5-A32E-1A45-9C2B-1802D67C77D5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7B72422-04E8-1040-B52D-75360DF95DD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728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71BF5-A32E-1A45-9C2B-1802D67C77D5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72422-04E8-1040-B52D-75360DF95DD4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304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71BF5-A32E-1A45-9C2B-1802D67C77D5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72422-04E8-1040-B52D-75360DF95DD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108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71BF5-A32E-1A45-9C2B-1802D67C77D5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72422-04E8-1040-B52D-75360DF95DD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171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71BF5-A32E-1A45-9C2B-1802D67C77D5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72422-04E8-1040-B52D-75360DF95DD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756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71BF5-A32E-1A45-9C2B-1802D67C77D5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72422-04E8-1040-B52D-75360DF95DD4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387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71BF5-A32E-1A45-9C2B-1802D67C77D5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72422-04E8-1040-B52D-75360DF95DD4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154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71BF5-A32E-1A45-9C2B-1802D67C77D5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72422-04E8-1040-B52D-75360DF95DD4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91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71BF5-A32E-1A45-9C2B-1802D67C77D5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72422-04E8-1040-B52D-75360DF95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34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71BF5-A32E-1A45-9C2B-1802D67C77D5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72422-04E8-1040-B52D-75360DF95DD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291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D771BF5-A32E-1A45-9C2B-1802D67C77D5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72422-04E8-1040-B52D-75360DF95DD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161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71BF5-A32E-1A45-9C2B-1802D67C77D5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7B72422-04E8-1040-B52D-75360DF95DD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188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15388-214D-1823-95C6-B755F8E12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80454-DD05-6B13-FD2D-0DA7C85BC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Today:</a:t>
            </a:r>
          </a:p>
          <a:p>
            <a:pPr lvl="1"/>
            <a:r>
              <a:rPr lang="en-US" dirty="0"/>
              <a:t>Notebook (012A) – I reordered a few things, so the numbers are different. </a:t>
            </a:r>
          </a:p>
          <a:p>
            <a:pPr lvl="1"/>
            <a:r>
              <a:rPr lang="en-US" dirty="0"/>
              <a:t>Estimating populations from samples. </a:t>
            </a:r>
          </a:p>
          <a:p>
            <a:pPr lvl="1"/>
            <a:r>
              <a:rPr lang="en-US" dirty="0"/>
              <a:t>Intro to inferential statistics. </a:t>
            </a:r>
          </a:p>
          <a:p>
            <a:pPr lvl="1"/>
            <a:r>
              <a:rPr lang="en-US" dirty="0"/>
              <a:t>Types of errors from samples. </a:t>
            </a:r>
          </a:p>
        </p:txBody>
      </p:sp>
    </p:spTree>
    <p:extLst>
      <p:ext uri="{BB962C8B-B14F-4D97-AF65-F5344CB8AC3E}">
        <p14:creationId xmlns:p14="http://schemas.microsoft.com/office/powerpoint/2010/main" val="1184903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90E28E-4ACC-B3A2-5DAE-9F5DEDC69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9" y="642938"/>
            <a:ext cx="1214096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743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C96DC-7E2A-0EDD-B5D5-63CD8E209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C27DC-E89B-10F0-DE2B-A1D8BB33E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729039" cy="3450613"/>
          </a:xfrm>
        </p:spPr>
        <p:txBody>
          <a:bodyPr/>
          <a:lstStyle/>
          <a:p>
            <a:r>
              <a:rPr lang="en-US" dirty="0"/>
              <a:t>We can do this type of estimation anytime we are generalizing from sample to population. </a:t>
            </a:r>
          </a:p>
          <a:p>
            <a:r>
              <a:rPr lang="en-US" dirty="0"/>
              <a:t>The details of what estimators are used, and the analytical distributions differs, the process is generally the same. </a:t>
            </a:r>
          </a:p>
          <a:p>
            <a:pPr lvl="1"/>
            <a:r>
              <a:rPr lang="en-US" dirty="0"/>
              <a:t>We’ll look at estimation from discreet distributions, like we’d see in election polling, a bit later on. </a:t>
            </a:r>
          </a:p>
          <a:p>
            <a:r>
              <a:rPr lang="en-US" dirty="0"/>
              <a:t>We end up with both an estimate of the population, and the bounds of how accurate we expect that answer to be!</a:t>
            </a:r>
          </a:p>
        </p:txBody>
      </p:sp>
    </p:spTree>
    <p:extLst>
      <p:ext uri="{BB962C8B-B14F-4D97-AF65-F5344CB8AC3E}">
        <p14:creationId xmlns:p14="http://schemas.microsoft.com/office/powerpoint/2010/main" val="2441500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098EB-A250-A874-A3B8-BC5C20DA40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Sampling and Estimation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9C422E-46E4-BD06-A346-ECE3FC9664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321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F99F5-5D45-A4E8-7071-A6F679513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and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471A5-775B-DD25-737A-64390A303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49541"/>
          </a:xfrm>
        </p:spPr>
        <p:txBody>
          <a:bodyPr>
            <a:normAutofit/>
          </a:bodyPr>
          <a:lstStyle/>
          <a:p>
            <a:r>
              <a:rPr lang="en-US" dirty="0"/>
              <a:t>Recall:</a:t>
            </a:r>
          </a:p>
          <a:p>
            <a:pPr lvl="1"/>
            <a:r>
              <a:rPr lang="en-US" dirty="0"/>
              <a:t>Population – the entirety of whatever we are examining. </a:t>
            </a:r>
          </a:p>
          <a:p>
            <a:pPr lvl="1"/>
            <a:r>
              <a:rPr lang="en-US" dirty="0"/>
              <a:t>Sample – some subset that we pull from the population for analysis. </a:t>
            </a:r>
          </a:p>
          <a:p>
            <a:r>
              <a:rPr lang="en-US" dirty="0"/>
              <a:t>We can’t generally get a population wide dataset. </a:t>
            </a:r>
          </a:p>
          <a:p>
            <a:pPr lvl="1"/>
            <a:r>
              <a:rPr lang="en-US" dirty="0"/>
              <a:t>If the average height of our sample is 5’10”, we can’t just say that’s true for the population. </a:t>
            </a:r>
          </a:p>
          <a:p>
            <a:r>
              <a:rPr lang="en-US" dirty="0"/>
              <a:t>Our sample should mirror our population, but there is always some difference. </a:t>
            </a:r>
          </a:p>
          <a:p>
            <a:pPr lvl="1"/>
            <a:r>
              <a:rPr lang="en-US" dirty="0"/>
              <a:t>This introduces some error – the sampling error. </a:t>
            </a:r>
          </a:p>
          <a:p>
            <a:r>
              <a:rPr lang="en-US" b="1" dirty="0"/>
              <a:t>Here, we will use our sample to make estimates of the population. </a:t>
            </a:r>
          </a:p>
        </p:txBody>
      </p:sp>
    </p:spTree>
    <p:extLst>
      <p:ext uri="{BB962C8B-B14F-4D97-AF65-F5344CB8AC3E}">
        <p14:creationId xmlns:p14="http://schemas.microsoft.com/office/powerpoint/2010/main" val="2180470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6C18E8C-0AA9-C452-9B56-F41D43C59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Think Intuitively…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0018B-B9AC-A8E0-C0A3-BD1C9E109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6182" y="2008046"/>
            <a:ext cx="5112327" cy="411737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500" dirty="0"/>
              <a:t>If we are attempting to estimate the height of people: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If our sample is the full population, we can calculate it directly – 0 difference. 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If our sample is just one person, that person could be any height – Danny DeVito or Yao Ming. 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As the sample size grows, the randomness of getting a non-representative sample becomes less likely. 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The larger the sample size, the more reliably it matches the population, in general</a:t>
            </a:r>
            <a:r>
              <a:rPr lang="en-US" sz="1800"/>
              <a:t>. </a:t>
            </a:r>
            <a:endParaRPr lang="en-US" sz="1800" dirty="0"/>
          </a:p>
        </p:txBody>
      </p:sp>
      <p:pic>
        <p:nvPicPr>
          <p:cNvPr id="1026" name="Picture 2" descr="Twins would've been a better movie if they didn't cast such a hunk to play  the scumbag brother. : r/pics">
            <a:extLst>
              <a:ext uri="{FF2B5EF4-FFF2-40B4-BE49-F238E27FC236}">
                <a16:creationId xmlns:a16="http://schemas.microsoft.com/office/drawing/2014/main" id="{875EA0BF-31CF-B70D-4687-3C8795FAE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78321" y="805583"/>
            <a:ext cx="3192621" cy="466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03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493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BCB09-330E-67CB-A7D1-AEAA682A7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E798D-CC78-5128-6D64-8338981E6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Sampling error:</a:t>
            </a:r>
          </a:p>
          <a:p>
            <a:pPr lvl="1"/>
            <a:r>
              <a:rPr lang="en-US" dirty="0"/>
              <a:t>We are taking a sample of a population. It should be random and the stats for the sample should match the distribution, but there’s always some error. </a:t>
            </a:r>
          </a:p>
          <a:p>
            <a:pPr lvl="1"/>
            <a:r>
              <a:rPr lang="en-US" dirty="0"/>
              <a:t>E.g. if you randomly sample heights, and you randomly get three 7ft people, that’s bad luck. </a:t>
            </a:r>
          </a:p>
          <a:p>
            <a:r>
              <a:rPr lang="en-US" dirty="0"/>
              <a:t>Sampling bias:</a:t>
            </a:r>
          </a:p>
          <a:p>
            <a:pPr lvl="1"/>
            <a:r>
              <a:rPr lang="en-US" dirty="0"/>
              <a:t>Is the sample that we are taking representative of the population?</a:t>
            </a:r>
          </a:p>
          <a:p>
            <a:pPr lvl="1"/>
            <a:r>
              <a:rPr lang="en-US" dirty="0"/>
              <a:t>Easiest to think of with polling – landlines may not represent the whole population. </a:t>
            </a:r>
          </a:p>
          <a:p>
            <a:r>
              <a:rPr lang="en-US" dirty="0"/>
              <a:t>Measurement error:</a:t>
            </a:r>
          </a:p>
          <a:p>
            <a:pPr lvl="1"/>
            <a:r>
              <a:rPr lang="en-US" dirty="0"/>
              <a:t>How “off” is the actual measurement of the data? </a:t>
            </a:r>
          </a:p>
          <a:p>
            <a:pPr lvl="1"/>
            <a:r>
              <a:rPr lang="en-US" dirty="0"/>
              <a:t>E.g. when measuring heights, a ruler has some error.</a:t>
            </a:r>
          </a:p>
          <a:p>
            <a:r>
              <a:rPr lang="en-US" dirty="0"/>
              <a:t>We can’t address the last two – they happen before we get the data. </a:t>
            </a:r>
          </a:p>
        </p:txBody>
      </p:sp>
    </p:spTree>
    <p:extLst>
      <p:ext uri="{BB962C8B-B14F-4D97-AF65-F5344CB8AC3E}">
        <p14:creationId xmlns:p14="http://schemas.microsoft.com/office/powerpoint/2010/main" val="1976797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5FECA-0DE7-E666-AB37-57E9018B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5A6CA-60D9-2612-A200-6FAA0E9D7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/>
          </a:bodyPr>
          <a:lstStyle/>
          <a:p>
            <a:r>
              <a:rPr lang="en-US" dirty="0"/>
              <a:t>We can use a sample to draw inferences about the population as a whole:</a:t>
            </a:r>
          </a:p>
          <a:p>
            <a:pPr lvl="1"/>
            <a:r>
              <a:rPr lang="en-US" dirty="0"/>
              <a:t>This is what statisticians do with a census or pollsters with polls (soon-</a:t>
            </a:r>
            <a:r>
              <a:rPr lang="en-US" dirty="0" err="1"/>
              <a:t>ish</a:t>
            </a:r>
            <a:r>
              <a:rPr lang="en-US" dirty="0"/>
              <a:t>). </a:t>
            </a:r>
          </a:p>
          <a:p>
            <a:pPr lvl="1"/>
            <a:r>
              <a:rPr lang="en-US" dirty="0"/>
              <a:t>This is called inferential statistics – using stats to predict. ML grows from this. </a:t>
            </a:r>
          </a:p>
          <a:p>
            <a:pPr lvl="1"/>
            <a:endParaRPr lang="en-US" dirty="0"/>
          </a:p>
          <a:p>
            <a:r>
              <a:rPr lang="en-US" dirty="0"/>
              <a:t>The process is:</a:t>
            </a:r>
          </a:p>
          <a:p>
            <a:pPr lvl="1"/>
            <a:r>
              <a:rPr lang="en-US" dirty="0"/>
              <a:t>Match our sample to an analytical distribution. </a:t>
            </a:r>
          </a:p>
          <a:p>
            <a:pPr lvl="1"/>
            <a:r>
              <a:rPr lang="en-US" dirty="0"/>
              <a:t>Generate random values that fit that distribution. </a:t>
            </a:r>
          </a:p>
          <a:p>
            <a:pPr lvl="1"/>
            <a:r>
              <a:rPr lang="en-US" dirty="0"/>
              <a:t>Use the aggregates of those trails along with error measures to draw inferences about the population. </a:t>
            </a:r>
          </a:p>
        </p:txBody>
      </p:sp>
    </p:spTree>
    <p:extLst>
      <p:ext uri="{BB962C8B-B14F-4D97-AF65-F5344CB8AC3E}">
        <p14:creationId xmlns:p14="http://schemas.microsoft.com/office/powerpoint/2010/main" val="896942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CB30F-8FC5-BA2F-DDAE-26A52B671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9297A-60F8-D213-DA79-218C928CE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Estimators are a bigger thing in math-y stats than data analytics-y stats. </a:t>
            </a:r>
          </a:p>
          <a:p>
            <a:r>
              <a:rPr lang="en-US" dirty="0"/>
              <a:t>The estimator is basically the thing we use from the sample to estimate the population. </a:t>
            </a:r>
          </a:p>
          <a:p>
            <a:r>
              <a:rPr lang="en-US" dirty="0"/>
              <a:t>For normal distribution type of things, it’ll be the mean. </a:t>
            </a:r>
          </a:p>
          <a:p>
            <a:endParaRPr lang="en-US" dirty="0"/>
          </a:p>
          <a:p>
            <a:r>
              <a:rPr lang="en-US" dirty="0"/>
              <a:t>In layman's terms, our estimators are what we use to create the analytical distributions from the empirical data. We want those to not introduce any error themselves.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552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D80B7-4916-A592-E090-DF4288745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0C60B-00BE-4416-FDD0-956323852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335173"/>
          </a:xfrm>
        </p:spPr>
        <p:txBody>
          <a:bodyPr/>
          <a:lstStyle/>
          <a:p>
            <a:r>
              <a:rPr lang="en-US" dirty="0"/>
              <a:t>Once we have a matching distribution, we can make predictions via running trials. </a:t>
            </a:r>
          </a:p>
          <a:p>
            <a:r>
              <a:rPr lang="en-US" dirty="0"/>
              <a:t>Each trial has a few steps:</a:t>
            </a:r>
          </a:p>
          <a:p>
            <a:pPr lvl="1"/>
            <a:r>
              <a:rPr lang="en-US" dirty="0"/>
              <a:t>Create an analytical distribution from the estimator(s). </a:t>
            </a:r>
          </a:p>
          <a:p>
            <a:pPr lvl="1"/>
            <a:r>
              <a:rPr lang="en-US" dirty="0"/>
              <a:t>Generate a bunch of values from that distribution. </a:t>
            </a:r>
          </a:p>
          <a:p>
            <a:pPr lvl="1"/>
            <a:r>
              <a:rPr lang="en-US" dirty="0"/>
              <a:t>Calculate the (usually) mean of those generated values. </a:t>
            </a:r>
          </a:p>
          <a:p>
            <a:pPr lvl="1"/>
            <a:r>
              <a:rPr lang="en-US" dirty="0"/>
              <a:t>Create a CDF of all of the means. </a:t>
            </a:r>
          </a:p>
          <a:p>
            <a:r>
              <a:rPr lang="en-US" dirty="0"/>
              <a:t>In effect, we are predicting what we expect the mean to be, based on the values from the empirical data, then making a distribution of those means. </a:t>
            </a:r>
          </a:p>
          <a:p>
            <a:r>
              <a:rPr lang="en-US" dirty="0"/>
              <a:t>Our estimate is the mean of those means – but how accurate is it…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170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6FBC0-75DD-15F9-AD6A-66963F21B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31A34-1874-F77F-41E5-05B92E77E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Confidence intervals are something that we can derive from our CDF. </a:t>
            </a:r>
          </a:p>
          <a:p>
            <a:pPr lvl="1"/>
            <a:r>
              <a:rPr lang="en-US" dirty="0"/>
              <a:t>The CDF is a distribution of our predicted means. </a:t>
            </a:r>
          </a:p>
          <a:p>
            <a:pPr lvl="1"/>
            <a:r>
              <a:rPr lang="en-US" dirty="0"/>
              <a:t>SE – Standard Error is the std of these means. </a:t>
            </a:r>
          </a:p>
          <a:p>
            <a:r>
              <a:rPr lang="en-US" dirty="0"/>
              <a:t>The CI is the range in which we can expect X% of values to fall:</a:t>
            </a:r>
          </a:p>
          <a:p>
            <a:pPr lvl="1"/>
            <a:r>
              <a:rPr lang="en-US" dirty="0"/>
              <a:t>A 90% confidence interval means that 90% of the values fall between the two CI limits. </a:t>
            </a:r>
          </a:p>
          <a:p>
            <a:r>
              <a:rPr lang="en-US" dirty="0"/>
              <a:t>Alternative phrasing – “We are 90% confident that the value will lie within X amount of this value”. </a:t>
            </a:r>
          </a:p>
          <a:p>
            <a:pPr lvl="1"/>
            <a:r>
              <a:rPr lang="en-US" dirty="0"/>
              <a:t>E.g. ”Poll is accurate to within +/- 2%, 19 times out of 20”.</a:t>
            </a:r>
          </a:p>
          <a:p>
            <a:r>
              <a:rPr lang="en-US" dirty="0"/>
              <a:t>Remember: those means that we generated in the trial are a distribution…</a:t>
            </a:r>
          </a:p>
        </p:txBody>
      </p:sp>
    </p:spTree>
    <p:extLst>
      <p:ext uri="{BB962C8B-B14F-4D97-AF65-F5344CB8AC3E}">
        <p14:creationId xmlns:p14="http://schemas.microsoft.com/office/powerpoint/2010/main" val="413269256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1852</TotalTime>
  <Words>821</Words>
  <Application>Microsoft Macintosh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Gallery</vt:lpstr>
      <vt:lpstr>Housekeeping</vt:lpstr>
      <vt:lpstr>Sampling and Estimation</vt:lpstr>
      <vt:lpstr>Population and Samples</vt:lpstr>
      <vt:lpstr>Think Intuitively…</vt:lpstr>
      <vt:lpstr>Error Types</vt:lpstr>
      <vt:lpstr>Estimation</vt:lpstr>
      <vt:lpstr>Estimators</vt:lpstr>
      <vt:lpstr>Trials</vt:lpstr>
      <vt:lpstr>Confidence Intervals </vt:lpstr>
      <vt:lpstr>PowerPoint Presentation</vt:lpstr>
      <vt:lpstr>Estimation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Sampling and Estimation</dc:title>
  <dc:creator>Akeem Semper</dc:creator>
  <cp:lastModifiedBy>Akeem Semper</cp:lastModifiedBy>
  <cp:revision>10</cp:revision>
  <dcterms:created xsi:type="dcterms:W3CDTF">2022-06-01T19:53:14Z</dcterms:created>
  <dcterms:modified xsi:type="dcterms:W3CDTF">2022-10-21T20:51:49Z</dcterms:modified>
</cp:coreProperties>
</file>