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74" r:id="rId2"/>
    <p:sldId id="256" r:id="rId3"/>
    <p:sldId id="257" r:id="rId4"/>
    <p:sldId id="264" r:id="rId5"/>
    <p:sldId id="262" r:id="rId6"/>
    <p:sldId id="270" r:id="rId7"/>
    <p:sldId id="272" r:id="rId8"/>
    <p:sldId id="268" r:id="rId9"/>
    <p:sldId id="263" r:id="rId10"/>
    <p:sldId id="269" r:id="rId11"/>
    <p:sldId id="265" r:id="rId12"/>
    <p:sldId id="271" r:id="rId13"/>
    <p:sldId id="266" r:id="rId14"/>
    <p:sldId id="267" r:id="rId15"/>
    <p:sldId id="273" r:id="rId16"/>
    <p:sldId id="258" r:id="rId17"/>
    <p:sldId id="259" r:id="rId18"/>
    <p:sldId id="260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F1630-F646-BD47-BD88-24ECCB7B45E8}" v="2" dt="2021-10-29T15:41:36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1"/>
    <p:restoredTop sz="95102"/>
  </p:normalViewPr>
  <p:slideViewPr>
    <p:cSldViewPr snapToGrid="0" snapToObjects="1">
      <p:cViewPr varScale="1">
        <p:scale>
          <a:sx n="122" d="100"/>
          <a:sy n="122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DC526-F730-724D-AA0D-326EFC56D56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F3295-E463-C64D-A388-E45D3632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4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fivethirtyeight.com</a:t>
            </a:r>
            <a:r>
              <a:rPr lang="en-US" dirty="0"/>
              <a:t>/features/science-</a:t>
            </a:r>
            <a:r>
              <a:rPr lang="en-US" dirty="0" err="1"/>
              <a:t>isnt</a:t>
            </a:r>
            <a:r>
              <a:rPr lang="en-US" dirty="0"/>
              <a:t>-broken/#part1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F3295-E463-C64D-A388-E45D363249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FCA8-E96D-1F41-985D-25A168D67D2E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14BBD27-E19D-7342-BD66-40829D856D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FCA8-E96D-1F41-985D-25A168D67D2E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BD27-E19D-7342-BD66-40829D856D7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59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FCA8-E96D-1F41-985D-25A168D67D2E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BD27-E19D-7342-BD66-40829D856D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03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FCA8-E96D-1F41-985D-25A168D67D2E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BD27-E19D-7342-BD66-40829D856D7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04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FCA8-E96D-1F41-985D-25A168D67D2E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BD27-E19D-7342-BD66-40829D856D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5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FCA8-E96D-1F41-985D-25A168D67D2E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BD27-E19D-7342-BD66-40829D856D7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85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FCA8-E96D-1F41-985D-25A168D67D2E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BD27-E19D-7342-BD66-40829D856D7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61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FCA8-E96D-1F41-985D-25A168D67D2E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BD27-E19D-7342-BD66-40829D856D7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96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FCA8-E96D-1F41-985D-25A168D67D2E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BD27-E19D-7342-BD66-40829D85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0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FCA8-E96D-1F41-985D-25A168D67D2E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BD27-E19D-7342-BD66-40829D856D7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2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2D8FCA8-E96D-1F41-985D-25A168D67D2E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BD27-E19D-7342-BD66-40829D856D7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55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8FCA8-E96D-1F41-985D-25A168D67D2E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14BBD27-E19D-7342-BD66-40829D856D7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03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9CDF-EFA5-1EEC-025C-66087F9C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F83CA-0EE3-BB5B-E653-DC3E5370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– date extended to Monday, noon. </a:t>
            </a:r>
          </a:p>
          <a:p>
            <a:r>
              <a:rPr lang="en-US" dirty="0"/>
              <a:t>Quiz – We can do it on the 11</a:t>
            </a:r>
            <a:r>
              <a:rPr lang="en-US" baseline="30000" dirty="0"/>
              <a:t>th</a:t>
            </a:r>
            <a:r>
              <a:rPr lang="en-US" dirty="0"/>
              <a:t> , let me know if that poses a problem. </a:t>
            </a:r>
          </a:p>
          <a:p>
            <a:pPr lvl="1"/>
            <a:r>
              <a:rPr lang="en-US" dirty="0"/>
              <a:t>Estimating and testing.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/>
              <a:t>Hypothesis testing.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07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8206E-559D-CE45-85C5-85695AB3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E82067-9C80-8E4E-ABC3-85AB34A50B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FA7AFC-CBC7-3E4A-B817-222F190353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87F644B-A903-D247-8667-BB7C3B8C9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1300"/>
            <a:ext cx="7416800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7187806-CB83-874B-8736-4A0895D65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740" y="3165007"/>
            <a:ext cx="7569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41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2C08-E1A8-C144-8E09-2D73345A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D357-DDDA-BE40-A4A5-256F756EE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Z-tests do the same basic thing as t-tests, they can be used when:</a:t>
            </a:r>
          </a:p>
          <a:p>
            <a:pPr lvl="1"/>
            <a:r>
              <a:rPr lang="en-US" dirty="0"/>
              <a:t>Sample size is large. (50ish is a rule of thumb), or…</a:t>
            </a:r>
          </a:p>
          <a:p>
            <a:pPr lvl="1"/>
            <a:r>
              <a:rPr lang="en-US" dirty="0"/>
              <a:t>Population variance is known.</a:t>
            </a:r>
          </a:p>
          <a:p>
            <a:r>
              <a:rPr lang="en-US" dirty="0"/>
              <a:t>If that’s not true, use a t-test. (Results will converge with larger samples)</a:t>
            </a:r>
          </a:p>
          <a:p>
            <a:endParaRPr lang="en-US" dirty="0"/>
          </a:p>
          <a:p>
            <a:r>
              <a:rPr lang="en-US" dirty="0"/>
              <a:t>More simple if calculating by hand, we kind of don’t really need to care about it…</a:t>
            </a:r>
          </a:p>
        </p:txBody>
      </p:sp>
    </p:spTree>
    <p:extLst>
      <p:ext uri="{BB962C8B-B14F-4D97-AF65-F5344CB8AC3E}">
        <p14:creationId xmlns:p14="http://schemas.microsoft.com/office/powerpoint/2010/main" val="231830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D98FC15-87F0-4843-B3F3-DD1B044987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75360"/>
            <a:ext cx="10905066" cy="490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219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0032-86EE-D042-A41F-F73A666B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Assumptions – Parametric </a:t>
            </a:r>
            <a:r>
              <a:rPr lang="en-US" dirty="0" err="1"/>
              <a:t>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A6E6A-2A74-D642-A764-13B0702ED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717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is normally distributed. </a:t>
            </a:r>
          </a:p>
          <a:p>
            <a:pPr lvl="1"/>
            <a:r>
              <a:rPr lang="en-US" dirty="0"/>
              <a:t>Central limit theorem (more on this later) – as you get more data, samples of many things become more normal. </a:t>
            </a:r>
          </a:p>
          <a:p>
            <a:pPr lvl="1"/>
            <a:r>
              <a:rPr lang="en-US" dirty="0"/>
              <a:t>Non-normal data can sometimes be transformed (e.g. log income from last week)</a:t>
            </a:r>
          </a:p>
          <a:p>
            <a:r>
              <a:rPr lang="en-US" dirty="0"/>
              <a:t>Equal variance:</a:t>
            </a:r>
          </a:p>
          <a:p>
            <a:pPr lvl="1"/>
            <a:r>
              <a:rPr lang="en-US" dirty="0"/>
              <a:t>Argument in </a:t>
            </a:r>
            <a:r>
              <a:rPr lang="en-US" dirty="0" err="1"/>
              <a:t>scipy</a:t>
            </a:r>
            <a:r>
              <a:rPr lang="en-US" dirty="0"/>
              <a:t> t-test. </a:t>
            </a:r>
          </a:p>
          <a:p>
            <a:pPr lvl="1"/>
            <a:r>
              <a:rPr lang="en-US" dirty="0"/>
              <a:t>Normal t-test assumes true, Welch’s does not. </a:t>
            </a:r>
          </a:p>
          <a:p>
            <a:r>
              <a:rPr lang="en-US" dirty="0"/>
              <a:t>Observations are independent. </a:t>
            </a:r>
          </a:p>
          <a:p>
            <a:r>
              <a:rPr lang="en-US" dirty="0"/>
              <a:t>No/minimal outliers. </a:t>
            </a:r>
          </a:p>
          <a:p>
            <a:pPr lvl="1"/>
            <a:r>
              <a:rPr lang="en-US" dirty="0"/>
              <a:t>There’s a “trim” option to take out outliers in the </a:t>
            </a:r>
            <a:r>
              <a:rPr lang="en-US" dirty="0" err="1"/>
              <a:t>scipy</a:t>
            </a:r>
            <a:r>
              <a:rPr lang="en-US" dirty="0"/>
              <a:t> stuff. </a:t>
            </a:r>
          </a:p>
        </p:txBody>
      </p:sp>
    </p:spTree>
    <p:extLst>
      <p:ext uri="{BB962C8B-B14F-4D97-AF65-F5344CB8AC3E}">
        <p14:creationId xmlns:p14="http://schemas.microsoft.com/office/powerpoint/2010/main" val="333644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E78B-CAB7-B840-A8D2-2FF5E952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3A866-680A-0A46-BAC5-898B2DB87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other statistical tests that can be useful in other scenarios. </a:t>
            </a:r>
          </a:p>
          <a:p>
            <a:r>
              <a:rPr lang="en-US" dirty="0"/>
              <a:t>We can look one up based on our scenario, if needed. Some common ones:</a:t>
            </a:r>
          </a:p>
          <a:p>
            <a:pPr lvl="1"/>
            <a:r>
              <a:rPr lang="en-US" dirty="0"/>
              <a:t>ANOVA (analysis of variance) – Test means of 3+ groups. </a:t>
            </a:r>
          </a:p>
          <a:p>
            <a:pPr lvl="1"/>
            <a:r>
              <a:rPr lang="en-US" dirty="0"/>
              <a:t>Mann-Whitney – T-test equivalent with no assumption of distributions. </a:t>
            </a:r>
          </a:p>
          <a:p>
            <a:pPr lvl="1"/>
            <a:endParaRPr lang="en-US" dirty="0"/>
          </a:p>
          <a:p>
            <a:r>
              <a:rPr lang="en-US" dirty="0"/>
              <a:t>Application to ML – can test if an individual variable/feature matters to a model.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74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34D5-E952-294B-AC81-5584708DA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Demise of Hypothesis Testing</a:t>
            </a:r>
          </a:p>
        </p:txBody>
      </p:sp>
      <p:pic>
        <p:nvPicPr>
          <p:cNvPr id="8194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43CC31A-A8D8-D94B-BE98-048586839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739" y="2111065"/>
            <a:ext cx="6038708" cy="297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53707-A64A-6E40-9F66-E23093385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21" y="2015733"/>
            <a:ext cx="5212080" cy="40377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P-values are (somewhat) on their way out. 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Banned from some medical journals as too easy to pass. 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NHST = null </a:t>
            </a:r>
            <a:r>
              <a:rPr lang="en-US" sz="1500" dirty="0" err="1"/>
              <a:t>hyp</a:t>
            </a:r>
            <a:r>
              <a:rPr lang="en-US" sz="1500" dirty="0"/>
              <a:t>. significance testing. 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Unfortunately, and surprisingly, there’s no perfect alternative. 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What do we do???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Effect size. 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Estimate mean with standard error and confidence intervals. 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Bayesian estimation (we </a:t>
            </a:r>
            <a:r>
              <a:rPr lang="en-US" sz="1500" i="1" dirty="0"/>
              <a:t>might</a:t>
            </a:r>
            <a:r>
              <a:rPr lang="en-US" sz="1500" dirty="0"/>
              <a:t> touch on this later)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Real statisticians are actively debating this – we don’t have a firm answer. </a:t>
            </a:r>
          </a:p>
        </p:txBody>
      </p:sp>
    </p:spTree>
    <p:extLst>
      <p:ext uri="{BB962C8B-B14F-4D97-AF65-F5344CB8AC3E}">
        <p14:creationId xmlns:p14="http://schemas.microsoft.com/office/powerpoint/2010/main" val="2551124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1DA4-0DF2-D249-9DDF-0D62D36A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 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14BC6-77F4-534E-A32E-70385FECA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2050" name="Picture 2" descr="A Useful Urinal Etiquette Guide For All Men, Everywhere - Mandatory">
            <a:extLst>
              <a:ext uri="{FF2B5EF4-FFF2-40B4-BE49-F238E27FC236}">
                <a16:creationId xmlns:a16="http://schemas.microsoft.com/office/drawing/2014/main" id="{28D2CAA2-1578-214A-8E05-B0048999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637" y="2015734"/>
            <a:ext cx="6422388" cy="361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Look into Computer Hacking - WORT 89.9 FM">
            <a:extLst>
              <a:ext uri="{FF2B5EF4-FFF2-40B4-BE49-F238E27FC236}">
                <a16:creationId xmlns:a16="http://schemas.microsoft.com/office/drawing/2014/main" id="{15F358B1-FC4A-244D-AA90-5BBAAA1F7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656" y="2107248"/>
            <a:ext cx="5241707" cy="457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594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E8B3-406C-794A-B1EF-BCB80397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P-Hacking?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6F98D-1784-EC4E-A263-DBC24CE4E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7273"/>
          </a:xfrm>
        </p:spPr>
        <p:txBody>
          <a:bodyPr>
            <a:normAutofit/>
          </a:bodyPr>
          <a:lstStyle/>
          <a:p>
            <a:r>
              <a:rPr lang="en-US" dirty="0"/>
              <a:t>Generally, we (the royal one) are looking to demonstrate significance:</a:t>
            </a:r>
          </a:p>
          <a:p>
            <a:pPr lvl="1"/>
            <a:r>
              <a:rPr lang="en-US" dirty="0"/>
              <a:t>This drug works – the people who took it live longer.</a:t>
            </a:r>
          </a:p>
          <a:p>
            <a:pPr lvl="1"/>
            <a:r>
              <a:rPr lang="en-US" dirty="0"/>
              <a:t>This thing I noticed in my thesis is real – some effect is due to a real thing, not randomness.</a:t>
            </a:r>
          </a:p>
          <a:p>
            <a:pPr lvl="1"/>
            <a:r>
              <a:rPr lang="en-US" dirty="0"/>
              <a:t>This difference matters – group A really is different from group B. </a:t>
            </a:r>
          </a:p>
          <a:p>
            <a:r>
              <a:rPr lang="en-US" dirty="0"/>
              <a:t>95% confidence is only 19 times out of 20. </a:t>
            </a:r>
          </a:p>
          <a:p>
            <a:r>
              <a:rPr lang="en-US" dirty="0"/>
              <a:t>If we just want to show something is significant:</a:t>
            </a:r>
          </a:p>
          <a:p>
            <a:pPr lvl="1"/>
            <a:r>
              <a:rPr lang="en-US" dirty="0"/>
              <a:t>Manipulate variables</a:t>
            </a:r>
          </a:p>
          <a:p>
            <a:pPr lvl="1"/>
            <a:r>
              <a:rPr lang="en-US" dirty="0"/>
              <a:t>Repeat testing with different details</a:t>
            </a:r>
          </a:p>
          <a:p>
            <a:pPr lvl="1"/>
            <a:r>
              <a:rPr lang="en-US" dirty="0"/>
              <a:t>Find a small p</a:t>
            </a:r>
          </a:p>
          <a:p>
            <a:pPr lvl="1"/>
            <a:r>
              <a:rPr lang="en-US" dirty="0"/>
              <a:t>Publish!!!!!!!</a:t>
            </a:r>
          </a:p>
        </p:txBody>
      </p:sp>
    </p:spTree>
    <p:extLst>
      <p:ext uri="{BB962C8B-B14F-4D97-AF65-F5344CB8AC3E}">
        <p14:creationId xmlns:p14="http://schemas.microsoft.com/office/powerpoint/2010/main" val="2930291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0982-DE8D-644B-8D71-39925332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Data Dredging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AD69F-CDE9-8746-8218-37FB9AD70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482" y="2015734"/>
            <a:ext cx="6024381" cy="4037747"/>
          </a:xfrm>
        </p:spPr>
        <p:txBody>
          <a:bodyPr>
            <a:normAutofit/>
          </a:bodyPr>
          <a:lstStyle/>
          <a:p>
            <a:r>
              <a:rPr lang="en-US" dirty="0"/>
              <a:t>P Hacking is one example of Data Dredging:</a:t>
            </a:r>
          </a:p>
          <a:p>
            <a:pPr lvl="1"/>
            <a:r>
              <a:rPr lang="en-US" dirty="0"/>
              <a:t>Manipulating analysis to find justification for a predetermined result. </a:t>
            </a:r>
          </a:p>
          <a:p>
            <a:r>
              <a:rPr lang="en-US" dirty="0"/>
              <a:t>E.g. if I want to show correlation, predictive value, or similar for an example, I can:</a:t>
            </a:r>
          </a:p>
          <a:p>
            <a:pPr lvl="1"/>
            <a:r>
              <a:rPr lang="en-US" dirty="0"/>
              <a:t>Remove (or add) data arbitrarily to change results. </a:t>
            </a:r>
          </a:p>
          <a:p>
            <a:pPr lvl="1"/>
            <a:r>
              <a:rPr lang="en-US" dirty="0"/>
              <a:t>Transform data in some way.</a:t>
            </a:r>
          </a:p>
          <a:p>
            <a:pPr lvl="1"/>
            <a:r>
              <a:rPr lang="en-US" dirty="0"/>
              <a:t>Run a test, then change things to get what I want. </a:t>
            </a:r>
          </a:p>
        </p:txBody>
      </p:sp>
      <p:pic>
        <p:nvPicPr>
          <p:cNvPr id="3074" name="Picture 2" descr="Lies, Damn Lies, and Statistics: How the COVID-19 Crisis Highlights Our  Misuse of Data | Foley Hoag LLP - Environmental Law - JDSupra">
            <a:extLst>
              <a:ext uri="{FF2B5EF4-FFF2-40B4-BE49-F238E27FC236}">
                <a16:creationId xmlns:a16="http://schemas.microsoft.com/office/drawing/2014/main" id="{22FBCF00-8A1B-034C-BF4C-A4471315B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0572" y="2015735"/>
            <a:ext cx="4600816" cy="345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789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156D-A56A-0842-B741-09E6D744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be a P Hacker (Unless Maybe if grant Funding Depends on 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E57C-E69A-784E-B887-A6B8D10B9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Share process, not just results. </a:t>
            </a:r>
          </a:p>
          <a:p>
            <a:r>
              <a:rPr lang="en-US" dirty="0"/>
              <a:t>Look for multiple metrics of significance that agree with each other. </a:t>
            </a:r>
          </a:p>
          <a:p>
            <a:r>
              <a:rPr lang="en-US" dirty="0"/>
              <a:t>Just “don’t” – avoid searching for ways to force data to show what you want. </a:t>
            </a:r>
          </a:p>
        </p:txBody>
      </p:sp>
    </p:spTree>
    <p:extLst>
      <p:ext uri="{BB962C8B-B14F-4D97-AF65-F5344CB8AC3E}">
        <p14:creationId xmlns:p14="http://schemas.microsoft.com/office/powerpoint/2010/main" val="117925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B92D-D5B7-5C46-859A-480D5C878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CDFCE-A045-3745-9428-AAC736748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Does it Matter?</a:t>
            </a:r>
          </a:p>
        </p:txBody>
      </p:sp>
    </p:spTree>
    <p:extLst>
      <p:ext uri="{BB962C8B-B14F-4D97-AF65-F5344CB8AC3E}">
        <p14:creationId xmlns:p14="http://schemas.microsoft.com/office/powerpoint/2010/main" val="299721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4EAE-8C60-0F48-8E09-4DBF9EFA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It’s Science!!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C479D-1CC5-7947-B7C5-85D2EE5E1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95" y="2015734"/>
            <a:ext cx="4934365" cy="3958346"/>
          </a:xfrm>
        </p:spPr>
        <p:txBody>
          <a:bodyPr>
            <a:normAutofit/>
          </a:bodyPr>
          <a:lstStyle/>
          <a:p>
            <a:r>
              <a:rPr lang="en-US" dirty="0"/>
              <a:t>At least it is commonly used in science.</a:t>
            </a:r>
          </a:p>
          <a:p>
            <a:r>
              <a:rPr lang="en-US" dirty="0"/>
              <a:t>E.g. Give some people a vaccine</a:t>
            </a:r>
          </a:p>
          <a:p>
            <a:pPr lvl="1"/>
            <a:r>
              <a:rPr lang="en-US" dirty="0"/>
              <a:t>How many got sick?</a:t>
            </a:r>
          </a:p>
          <a:p>
            <a:pPr lvl="1"/>
            <a:r>
              <a:rPr lang="en-US" dirty="0"/>
              <a:t>How many didn’t?</a:t>
            </a:r>
          </a:p>
          <a:p>
            <a:pPr lvl="1"/>
            <a:r>
              <a:rPr lang="en-US" dirty="0"/>
              <a:t>Is the difference significant?</a:t>
            </a:r>
          </a:p>
          <a:p>
            <a:r>
              <a:rPr lang="en-US" dirty="0"/>
              <a:t>Can we state that there’s a difference between two groups? And that difference is due to something real, not chance?</a:t>
            </a:r>
          </a:p>
        </p:txBody>
      </p:sp>
      <p:pic>
        <p:nvPicPr>
          <p:cNvPr id="1026" name="Picture 2" descr="Hypothesis vs. Theory: The Difference Explained | Merriam-Webster">
            <a:extLst>
              <a:ext uri="{FF2B5EF4-FFF2-40B4-BE49-F238E27FC236}">
                <a16:creationId xmlns:a16="http://schemas.microsoft.com/office/drawing/2014/main" id="{CD8C1DE2-BD67-164B-B905-9C98DA89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4560" y="1887421"/>
            <a:ext cx="6627440" cy="497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80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3542-1AAB-334C-906A-F8224315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972D4-87BF-8740-8AD4-96E77B0C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1853754"/>
            <a:ext cx="10455413" cy="4303206"/>
          </a:xfrm>
        </p:spPr>
        <p:txBody>
          <a:bodyPr>
            <a:normAutofit/>
          </a:bodyPr>
          <a:lstStyle/>
          <a:p>
            <a:r>
              <a:rPr lang="en-US" dirty="0"/>
              <a:t>Notice a difference (effect) in data, test to see if is “real”, or due to variation. </a:t>
            </a:r>
          </a:p>
          <a:p>
            <a:r>
              <a:rPr lang="en-US" dirty="0"/>
              <a:t>Real can be highly situation dependent:</a:t>
            </a:r>
          </a:p>
          <a:p>
            <a:pPr lvl="1"/>
            <a:r>
              <a:rPr lang="en-US" dirty="0"/>
              <a:t>Different situations yield different criteria. </a:t>
            </a:r>
          </a:p>
          <a:p>
            <a:endParaRPr lang="en-US" dirty="0"/>
          </a:p>
          <a:p>
            <a:r>
              <a:rPr lang="en-US" dirty="0"/>
              <a:t>Problem – there’s no definitive way to go from probabilities and results of samples to definitive declarations for an entire population. We are always making an inference, not showing a law. </a:t>
            </a:r>
          </a:p>
          <a:p>
            <a:r>
              <a:rPr lang="en-US" dirty="0"/>
              <a:t>Reliable conclusions will require domain knowledge, and likely more than one calc. </a:t>
            </a:r>
          </a:p>
          <a:p>
            <a:r>
              <a:rPr lang="en-US" dirty="0"/>
              <a:t>All of these things are “ways to demonstrate a difference”, not absolute rules. </a:t>
            </a:r>
          </a:p>
          <a:p>
            <a:r>
              <a:rPr lang="en-US" dirty="0"/>
              <a:t>Similar to predictions later – we are stating a conclusion, and offering evidence of its truth. </a:t>
            </a:r>
          </a:p>
        </p:txBody>
      </p:sp>
    </p:spTree>
    <p:extLst>
      <p:ext uri="{BB962C8B-B14F-4D97-AF65-F5344CB8AC3E}">
        <p14:creationId xmlns:p14="http://schemas.microsoft.com/office/powerpoint/2010/main" val="264184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841F-69FE-3249-BD4A-C67CCDF9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Flashback – Cohen’s Effect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6E8C-6885-E34E-9D72-60BD727D4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4037747"/>
          </a:xfrm>
        </p:spPr>
        <p:txBody>
          <a:bodyPr>
            <a:normAutofit/>
          </a:bodyPr>
          <a:lstStyle/>
          <a:p>
            <a:r>
              <a:rPr lang="en-US" dirty="0"/>
              <a:t>Effect size is very good for showing how big of a difference there is between groups.</a:t>
            </a:r>
          </a:p>
          <a:p>
            <a:pPr lvl="1"/>
            <a:r>
              <a:rPr lang="en-US" dirty="0"/>
              <a:t>How ”big” is the difference between A and B</a:t>
            </a:r>
          </a:p>
          <a:p>
            <a:r>
              <a:rPr lang="en-US" dirty="0"/>
              <a:t>Easy to calculate, symmetrical, comparable across studies. </a:t>
            </a:r>
          </a:p>
          <a:p>
            <a:r>
              <a:rPr lang="en-US" dirty="0"/>
              <a:t>Downside – the value doesn’t have obvious meaning. </a:t>
            </a:r>
          </a:p>
          <a:p>
            <a:r>
              <a:rPr lang="en-US" dirty="0"/>
              <a:t>Table is a list of approximate significance, by Cohen himself. </a:t>
            </a:r>
          </a:p>
          <a:p>
            <a:r>
              <a:rPr lang="en-US" dirty="0"/>
              <a:t>Book’s author a huge proponent of effect size!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DD00A-365A-7D43-BA89-E174F4977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247" y="2015734"/>
            <a:ext cx="2727388" cy="447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3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A8A0-5341-A341-9EA8-5EB58536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6893-51F3-9D49-90F1-1D589AEC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577" y="1853754"/>
            <a:ext cx="10058400" cy="4336839"/>
          </a:xfrm>
        </p:spPr>
        <p:txBody>
          <a:bodyPr>
            <a:normAutofit/>
          </a:bodyPr>
          <a:lstStyle/>
          <a:p>
            <a:r>
              <a:rPr lang="en-US" dirty="0"/>
              <a:t>A hypothesis test will seek to answer if two samples that show a difference have that difference due to real effects, or random variation. </a:t>
            </a:r>
          </a:p>
          <a:p>
            <a:pPr lvl="1"/>
            <a:r>
              <a:rPr lang="en-US" dirty="0"/>
              <a:t>A.K.A. did these two samples come from the same population. </a:t>
            </a:r>
          </a:p>
          <a:p>
            <a:r>
              <a:rPr lang="en-US" dirty="0"/>
              <a:t>Define the test statistic – normally the mean.</a:t>
            </a:r>
          </a:p>
          <a:p>
            <a:r>
              <a:rPr lang="en-US" dirty="0"/>
              <a:t>Define a null hypothesis – “there is actually no difference in the means of the two groups.”</a:t>
            </a:r>
          </a:p>
          <a:p>
            <a:r>
              <a:rPr lang="en-US" dirty="0"/>
              <a:t>Compute the p-value – this is what the test does. The probability the NH is true.</a:t>
            </a:r>
          </a:p>
          <a:p>
            <a:r>
              <a:rPr lang="en-US" dirty="0"/>
              <a:t>Compare to the cutoff (alpha) – if the p-value is smaller, we can reject the NH, therefore the difference is statistically significant. </a:t>
            </a:r>
          </a:p>
          <a:p>
            <a:pPr lvl="1"/>
            <a:r>
              <a:rPr lang="en-US" dirty="0"/>
              <a:t>A.K.A. how likely is that that the two samples are from the same pop, and the difference in their means is just random variation.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3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C4F1-B4FA-D249-95A6-C649BBD4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FCAE8-3D2D-2244-81A3-B63518158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5A565D6-6651-0444-BB8A-EA1D38731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7800"/>
            <a:ext cx="97536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6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611A-CF86-8746-97A4-33E74E2BF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7805-BE5D-D14C-BD46-5F20F369C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A6DAAD8-638A-8643-B668-3E40462E1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3" y="389965"/>
            <a:ext cx="12201726" cy="607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8ED4-C6ED-754F-9599-EBCA2583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09283-AF97-CC4E-8FA2-931D43BA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/>
              <a:t>T-tests allow us to make an estimate of, “is this difference likely real, or could it be due to chance?”</a:t>
            </a:r>
          </a:p>
          <a:p>
            <a:r>
              <a:rPr lang="en-US" dirty="0"/>
              <a:t>Extremely common in basic stats and scientific papers/reports. </a:t>
            </a:r>
          </a:p>
          <a:p>
            <a:r>
              <a:rPr lang="en-US" dirty="0"/>
              <a:t>Weakness – subject to manipulation, becoming less relied on over time. </a:t>
            </a:r>
          </a:p>
          <a:p>
            <a:r>
              <a:rPr lang="en-US" dirty="0"/>
              <a:t>One sample – tests mean against some value.</a:t>
            </a:r>
          </a:p>
          <a:p>
            <a:r>
              <a:rPr lang="en-US" dirty="0"/>
              <a:t>Two sample – tests two means against each other. </a:t>
            </a:r>
          </a:p>
          <a:p>
            <a:r>
              <a:rPr lang="en-US" dirty="0"/>
              <a:t>Sidedness:</a:t>
            </a:r>
          </a:p>
          <a:p>
            <a:pPr lvl="1"/>
            <a:r>
              <a:rPr lang="en-US" dirty="0"/>
              <a:t>One side tests if lesser/greater.</a:t>
            </a:r>
          </a:p>
          <a:p>
            <a:pPr lvl="1"/>
            <a:r>
              <a:rPr lang="en-US" dirty="0"/>
              <a:t>Two-sided tests if different at all. </a:t>
            </a:r>
          </a:p>
        </p:txBody>
      </p:sp>
    </p:spTree>
    <p:extLst>
      <p:ext uri="{BB962C8B-B14F-4D97-AF65-F5344CB8AC3E}">
        <p14:creationId xmlns:p14="http://schemas.microsoft.com/office/powerpoint/2010/main" val="2010047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7775</TotalTime>
  <Words>1089</Words>
  <Application>Microsoft Macintosh PowerPoint</Application>
  <PresentationFormat>Widescreen</PresentationFormat>
  <Paragraphs>107</Paragraphs>
  <Slides>19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Gallery</vt:lpstr>
      <vt:lpstr>Housekeeping:</vt:lpstr>
      <vt:lpstr>Hypothesis Testing</vt:lpstr>
      <vt:lpstr>It’s Science!!</vt:lpstr>
      <vt:lpstr>Hypothesis Tests </vt:lpstr>
      <vt:lpstr>Flashback – Cohen’s Effect Size</vt:lpstr>
      <vt:lpstr>Hypothesis Test process</vt:lpstr>
      <vt:lpstr>PowerPoint Presentation</vt:lpstr>
      <vt:lpstr>PowerPoint Presentation</vt:lpstr>
      <vt:lpstr>T-Tests</vt:lpstr>
      <vt:lpstr>PowerPoint Presentation</vt:lpstr>
      <vt:lpstr>Z-tests</vt:lpstr>
      <vt:lpstr>PowerPoint Presentation</vt:lpstr>
      <vt:lpstr>Test Assumptions – Parametric TEst</vt:lpstr>
      <vt:lpstr>Other Tests</vt:lpstr>
      <vt:lpstr>Demise of Hypothesis Testing</vt:lpstr>
      <vt:lpstr>P Hacking</vt:lpstr>
      <vt:lpstr>What is P-Hacking?</vt:lpstr>
      <vt:lpstr>Data Dredging</vt:lpstr>
      <vt:lpstr>Don’t be a P Hacker (Unless Maybe if grant Funding Depends on it)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</dc:title>
  <dc:creator>Akeem Semper</dc:creator>
  <cp:lastModifiedBy>Akeem Semper</cp:lastModifiedBy>
  <cp:revision>22</cp:revision>
  <dcterms:created xsi:type="dcterms:W3CDTF">2021-10-29T15:13:27Z</dcterms:created>
  <dcterms:modified xsi:type="dcterms:W3CDTF">2022-10-28T20:30:44Z</dcterms:modified>
</cp:coreProperties>
</file>