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p:restoredTop sz="95897"/>
  </p:normalViewPr>
  <p:slideViewPr>
    <p:cSldViewPr snapToGrid="0">
      <p:cViewPr varScale="1">
        <p:scale>
          <a:sx n="103" d="100"/>
          <a:sy n="103"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445BEF-4026-1644-AE80-187C224A6D1A}" type="datetimeFigureOut">
              <a:rPr lang="en-US" smtClean="0"/>
              <a:t>11/2/22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2417A9D-DF61-C846-834C-CBDD6A5B36D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51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5BEF-4026-1644-AE80-187C224A6D1A}"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17A9D-DF61-C846-834C-CBDD6A5B36D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29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5BEF-4026-1644-AE80-187C224A6D1A}"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17A9D-DF61-C846-834C-CBDD6A5B36D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47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5BEF-4026-1644-AE80-187C224A6D1A}"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17A9D-DF61-C846-834C-CBDD6A5B36D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39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45BEF-4026-1644-AE80-187C224A6D1A}"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17A9D-DF61-C846-834C-CBDD6A5B36D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42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45BEF-4026-1644-AE80-187C224A6D1A}"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17A9D-DF61-C846-834C-CBDD6A5B36D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368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45BEF-4026-1644-AE80-187C224A6D1A}"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17A9D-DF61-C846-834C-CBDD6A5B36D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3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45BEF-4026-1644-AE80-187C224A6D1A}"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17A9D-DF61-C846-834C-CBDD6A5B36D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41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45BEF-4026-1644-AE80-187C224A6D1A}"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17A9D-DF61-C846-834C-CBDD6A5B36D3}" type="slidenum">
              <a:rPr lang="en-US" smtClean="0"/>
              <a:t>‹#›</a:t>
            </a:fld>
            <a:endParaRPr lang="en-US"/>
          </a:p>
        </p:txBody>
      </p:sp>
    </p:spTree>
    <p:extLst>
      <p:ext uri="{BB962C8B-B14F-4D97-AF65-F5344CB8AC3E}">
        <p14:creationId xmlns:p14="http://schemas.microsoft.com/office/powerpoint/2010/main" val="278627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45BEF-4026-1644-AE80-187C224A6D1A}"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17A9D-DF61-C846-834C-CBDD6A5B36D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583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C445BEF-4026-1644-AE80-187C224A6D1A}" type="datetimeFigureOut">
              <a:rPr lang="en-US" smtClean="0"/>
              <a:t>11/2/22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2417A9D-DF61-C846-834C-CBDD6A5B36D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467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C445BEF-4026-1644-AE80-187C224A6D1A}" type="datetimeFigureOut">
              <a:rPr lang="en-US" smtClean="0"/>
              <a:t>11/2/22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417A9D-DF61-C846-834C-CBDD6A5B36D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52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6BC1-9605-9EA0-3AA0-C838CB9098DE}"/>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62C30D12-39CB-E0FA-09CE-1EB9CB4F3BC2}"/>
              </a:ext>
            </a:extLst>
          </p:cNvPr>
          <p:cNvSpPr>
            <a:spLocks noGrp="1"/>
          </p:cNvSpPr>
          <p:nvPr>
            <p:ph idx="1"/>
          </p:nvPr>
        </p:nvSpPr>
        <p:spPr>
          <a:xfrm>
            <a:off x="677334" y="1853754"/>
            <a:ext cx="11133666" cy="4293046"/>
          </a:xfrm>
        </p:spPr>
        <p:txBody>
          <a:bodyPr>
            <a:normAutofit lnSpcReduction="10000"/>
          </a:bodyPr>
          <a:lstStyle/>
          <a:p>
            <a:r>
              <a:rPr lang="en-US" dirty="0"/>
              <a:t>Today:</a:t>
            </a:r>
          </a:p>
          <a:p>
            <a:pPr lvl="1"/>
            <a:r>
              <a:rPr lang="en-US" dirty="0"/>
              <a:t>Hypothesis testing #2 – power and alternate </a:t>
            </a:r>
            <a:r>
              <a:rPr lang="en-US" dirty="0" err="1"/>
              <a:t>hyp</a:t>
            </a:r>
            <a:r>
              <a:rPr lang="en-US" dirty="0"/>
              <a:t> tests. (017)</a:t>
            </a:r>
          </a:p>
          <a:p>
            <a:pPr lvl="1"/>
            <a:r>
              <a:rPr lang="en-US" dirty="0"/>
              <a:t>Open ended exercise on </a:t>
            </a:r>
            <a:r>
              <a:rPr lang="en-US" dirty="0" err="1"/>
              <a:t>hyp</a:t>
            </a:r>
            <a:r>
              <a:rPr lang="en-US" dirty="0"/>
              <a:t> test. </a:t>
            </a:r>
            <a:r>
              <a:rPr lang="en-US"/>
              <a:t>(018)</a:t>
            </a:r>
            <a:endParaRPr lang="en-US" dirty="0"/>
          </a:p>
          <a:p>
            <a:pPr lvl="1"/>
            <a:r>
              <a:rPr lang="en-US" dirty="0"/>
              <a:t>Linear least squares – foundation of regression (Maybe – if there happens to be time) – Actual ML!!!</a:t>
            </a:r>
          </a:p>
          <a:p>
            <a:r>
              <a:rPr lang="en-US" dirty="0"/>
              <a:t>Note:</a:t>
            </a:r>
          </a:p>
          <a:p>
            <a:pPr lvl="1"/>
            <a:r>
              <a:rPr lang="en-US" dirty="0"/>
              <a:t>Due to (likely) impending layoffs I looked at LinkedIn – a bunch of last year’s students have data-</a:t>
            </a:r>
            <a:r>
              <a:rPr lang="en-US" dirty="0" err="1"/>
              <a:t>ish</a:t>
            </a:r>
            <a:r>
              <a:rPr lang="en-US" dirty="0"/>
              <a:t> job titles!</a:t>
            </a:r>
          </a:p>
          <a:p>
            <a:r>
              <a:rPr lang="en-US" dirty="0"/>
              <a:t>Quiz:</a:t>
            </a:r>
          </a:p>
          <a:p>
            <a:pPr lvl="1"/>
            <a:r>
              <a:rPr lang="en-US" dirty="0"/>
              <a:t>Due to holidays pushing back initial quiz, we’ll do the next on the 11</a:t>
            </a:r>
            <a:r>
              <a:rPr lang="en-US" baseline="30000" dirty="0"/>
              <a:t>th</a:t>
            </a:r>
            <a:r>
              <a:rPr lang="en-US" dirty="0"/>
              <a:t>. Unless there’s objection. </a:t>
            </a:r>
          </a:p>
          <a:p>
            <a:pPr lvl="1"/>
            <a:r>
              <a:rPr lang="en-US" dirty="0"/>
              <a:t>Analytical distributions, hypothesis testing, correlation, errors. </a:t>
            </a:r>
          </a:p>
          <a:p>
            <a:pPr lvl="1"/>
            <a:r>
              <a:rPr lang="en-US" dirty="0"/>
              <a:t>(Honestly, I don’t care much when these things happen, and would prefer to just place them as we go. You’re entitled to an advance schedule though, so if the ambiguity is an issue, let me know and I can set fixed dates.)</a:t>
            </a:r>
          </a:p>
        </p:txBody>
      </p:sp>
    </p:spTree>
    <p:extLst>
      <p:ext uri="{BB962C8B-B14F-4D97-AF65-F5344CB8AC3E}">
        <p14:creationId xmlns:p14="http://schemas.microsoft.com/office/powerpoint/2010/main" val="268066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FB89-A311-82DB-FB5A-B96D0D254120}"/>
              </a:ext>
            </a:extLst>
          </p:cNvPr>
          <p:cNvSpPr>
            <a:spLocks noGrp="1"/>
          </p:cNvSpPr>
          <p:nvPr>
            <p:ph type="ctrTitle"/>
          </p:nvPr>
        </p:nvSpPr>
        <p:spPr/>
        <p:txBody>
          <a:bodyPr/>
          <a:lstStyle/>
          <a:p>
            <a:r>
              <a:rPr lang="en-US" dirty="0"/>
              <a:t>Hypothesis Testing #2</a:t>
            </a:r>
          </a:p>
        </p:txBody>
      </p:sp>
      <p:sp>
        <p:nvSpPr>
          <p:cNvPr id="3" name="Subtitle 2">
            <a:extLst>
              <a:ext uri="{FF2B5EF4-FFF2-40B4-BE49-F238E27FC236}">
                <a16:creationId xmlns:a16="http://schemas.microsoft.com/office/drawing/2014/main" id="{B51ED9AC-8B74-DB72-1220-7894C40CA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771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E19F-57DF-5CCB-3787-DC0780A8792D}"/>
              </a:ext>
            </a:extLst>
          </p:cNvPr>
          <p:cNvSpPr>
            <a:spLocks noGrp="1"/>
          </p:cNvSpPr>
          <p:nvPr>
            <p:ph type="title"/>
          </p:nvPr>
        </p:nvSpPr>
        <p:spPr/>
        <p:txBody>
          <a:bodyPr/>
          <a:lstStyle/>
          <a:p>
            <a:r>
              <a:rPr lang="en-US" dirty="0"/>
              <a:t>Hypothesis Test Errors</a:t>
            </a:r>
          </a:p>
        </p:txBody>
      </p:sp>
      <p:sp>
        <p:nvSpPr>
          <p:cNvPr id="3" name="Content Placeholder 2">
            <a:extLst>
              <a:ext uri="{FF2B5EF4-FFF2-40B4-BE49-F238E27FC236}">
                <a16:creationId xmlns:a16="http://schemas.microsoft.com/office/drawing/2014/main" id="{2437DE22-180B-3EC1-A623-00A404470C95}"/>
              </a:ext>
            </a:extLst>
          </p:cNvPr>
          <p:cNvSpPr>
            <a:spLocks noGrp="1"/>
          </p:cNvSpPr>
          <p:nvPr>
            <p:ph idx="1"/>
          </p:nvPr>
        </p:nvSpPr>
        <p:spPr>
          <a:xfrm>
            <a:off x="1451579" y="2015732"/>
            <a:ext cx="9603275" cy="4037749"/>
          </a:xfrm>
        </p:spPr>
        <p:txBody>
          <a:bodyPr/>
          <a:lstStyle/>
          <a:p>
            <a:r>
              <a:rPr lang="en-US" dirty="0"/>
              <a:t>When doing a hypothesis test, we are testing for one specific error:</a:t>
            </a:r>
          </a:p>
          <a:p>
            <a:pPr lvl="1"/>
            <a:r>
              <a:rPr lang="en-US" dirty="0"/>
              <a:t>False positives, aka…</a:t>
            </a:r>
          </a:p>
          <a:p>
            <a:pPr lvl="1"/>
            <a:r>
              <a:rPr lang="en-US" dirty="0"/>
              <a:t>There is no real difference in the samples, but we think there is. </a:t>
            </a:r>
          </a:p>
          <a:p>
            <a:pPr lvl="1"/>
            <a:r>
              <a:rPr lang="en-US" dirty="0"/>
              <a:t>This is ”capped” by the p-value – you can’t have over p-value likelihood of a FP. </a:t>
            </a:r>
          </a:p>
          <a:p>
            <a:pPr lvl="1"/>
            <a:r>
              <a:rPr lang="en-US" dirty="0"/>
              <a:t>For many cases this is sensible – we are looking for evidence that there is a difference.</a:t>
            </a:r>
          </a:p>
          <a:p>
            <a:r>
              <a:rPr lang="en-US" dirty="0"/>
              <a:t>What about other errors?</a:t>
            </a:r>
          </a:p>
          <a:p>
            <a:pPr lvl="1"/>
            <a:r>
              <a:rPr lang="en-US" dirty="0"/>
              <a:t>What about a false negative – there is no difference, but we think there is. </a:t>
            </a:r>
          </a:p>
          <a:p>
            <a:r>
              <a:rPr lang="en-US" dirty="0"/>
              <a:t>Power tells us – if there is a real effect, how likely are we to detect it? </a:t>
            </a:r>
          </a:p>
        </p:txBody>
      </p:sp>
    </p:spTree>
    <p:extLst>
      <p:ext uri="{BB962C8B-B14F-4D97-AF65-F5344CB8AC3E}">
        <p14:creationId xmlns:p14="http://schemas.microsoft.com/office/powerpoint/2010/main" val="86711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9970-0EAC-9F49-CCCD-752C9E6C0021}"/>
              </a:ext>
            </a:extLst>
          </p:cNvPr>
          <p:cNvSpPr>
            <a:spLocks noGrp="1"/>
          </p:cNvSpPr>
          <p:nvPr>
            <p:ph type="title"/>
          </p:nvPr>
        </p:nvSpPr>
        <p:spPr>
          <a:xfrm>
            <a:off x="1451579" y="804519"/>
            <a:ext cx="9603275" cy="1049235"/>
          </a:xfrm>
        </p:spPr>
        <p:txBody>
          <a:bodyPr>
            <a:normAutofit/>
          </a:bodyPr>
          <a:lstStyle/>
          <a:p>
            <a:r>
              <a:rPr lang="en-US" dirty="0"/>
              <a:t>Error Types</a:t>
            </a:r>
          </a:p>
        </p:txBody>
      </p:sp>
      <p:sp>
        <p:nvSpPr>
          <p:cNvPr id="3" name="Content Placeholder 2">
            <a:extLst>
              <a:ext uri="{FF2B5EF4-FFF2-40B4-BE49-F238E27FC236}">
                <a16:creationId xmlns:a16="http://schemas.microsoft.com/office/drawing/2014/main" id="{F0003943-FD2B-3180-A005-3CB0D8E08C6E}"/>
              </a:ext>
            </a:extLst>
          </p:cNvPr>
          <p:cNvSpPr>
            <a:spLocks noGrp="1"/>
          </p:cNvSpPr>
          <p:nvPr>
            <p:ph idx="1"/>
          </p:nvPr>
        </p:nvSpPr>
        <p:spPr>
          <a:xfrm>
            <a:off x="333487" y="2015734"/>
            <a:ext cx="5280647" cy="4037747"/>
          </a:xfrm>
        </p:spPr>
        <p:txBody>
          <a:bodyPr>
            <a:normAutofit/>
          </a:bodyPr>
          <a:lstStyle/>
          <a:p>
            <a:r>
              <a:rPr lang="en-US" dirty="0"/>
              <a:t>We can split errors into two types:</a:t>
            </a:r>
          </a:p>
          <a:p>
            <a:r>
              <a:rPr lang="en-US" dirty="0"/>
              <a:t>Type 1 – False Positives. </a:t>
            </a:r>
          </a:p>
          <a:p>
            <a:pPr lvl="1"/>
            <a:r>
              <a:rPr lang="en-US" dirty="0"/>
              <a:t># of actual negatives we predict as positive. </a:t>
            </a:r>
          </a:p>
          <a:p>
            <a:r>
              <a:rPr lang="en-US" dirty="0"/>
              <a:t>Type 2 – False Negatives. </a:t>
            </a:r>
          </a:p>
          <a:p>
            <a:pPr lvl="1"/>
            <a:r>
              <a:rPr lang="en-US" dirty="0"/>
              <a:t># of actual positives we predict as negative. </a:t>
            </a:r>
          </a:p>
          <a:p>
            <a:r>
              <a:rPr lang="en-US" dirty="0"/>
              <a:t>We can examine this via a confusion matrix. </a:t>
            </a:r>
          </a:p>
          <a:p>
            <a:pPr lvl="1"/>
            <a:r>
              <a:rPr lang="en-US" dirty="0"/>
              <a:t>This will be our friend in classifications. </a:t>
            </a:r>
          </a:p>
          <a:p>
            <a:endParaRPr lang="en-US" dirty="0"/>
          </a:p>
        </p:txBody>
      </p:sp>
      <p:pic>
        <p:nvPicPr>
          <p:cNvPr id="4" name="Picture 3">
            <a:extLst>
              <a:ext uri="{FF2B5EF4-FFF2-40B4-BE49-F238E27FC236}">
                <a16:creationId xmlns:a16="http://schemas.microsoft.com/office/drawing/2014/main" id="{64BB455C-D756-022A-72A6-4E533353ECAC}"/>
              </a:ext>
            </a:extLst>
          </p:cNvPr>
          <p:cNvPicPr>
            <a:picLocks noChangeAspect="1"/>
          </p:cNvPicPr>
          <p:nvPr/>
        </p:nvPicPr>
        <p:blipFill>
          <a:blip r:embed="rId2"/>
          <a:stretch>
            <a:fillRect/>
          </a:stretch>
        </p:blipFill>
        <p:spPr>
          <a:xfrm>
            <a:off x="6094411" y="2395768"/>
            <a:ext cx="6014164" cy="3262082"/>
          </a:xfrm>
          <a:prstGeom prst="rect">
            <a:avLst/>
          </a:prstGeom>
        </p:spPr>
      </p:pic>
    </p:spTree>
    <p:extLst>
      <p:ext uri="{BB962C8B-B14F-4D97-AF65-F5344CB8AC3E}">
        <p14:creationId xmlns:p14="http://schemas.microsoft.com/office/powerpoint/2010/main" val="187839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21FC-C2B8-27CE-1E43-578A15D0ED09}"/>
              </a:ext>
            </a:extLst>
          </p:cNvPr>
          <p:cNvSpPr>
            <a:spLocks noGrp="1"/>
          </p:cNvSpPr>
          <p:nvPr>
            <p:ph type="title"/>
          </p:nvPr>
        </p:nvSpPr>
        <p:spPr/>
        <p:txBody>
          <a:bodyPr/>
          <a:lstStyle/>
          <a:p>
            <a:r>
              <a:rPr lang="en-US" dirty="0"/>
              <a:t>Power</a:t>
            </a:r>
          </a:p>
        </p:txBody>
      </p:sp>
      <p:sp>
        <p:nvSpPr>
          <p:cNvPr id="3" name="Content Placeholder 2">
            <a:extLst>
              <a:ext uri="{FF2B5EF4-FFF2-40B4-BE49-F238E27FC236}">
                <a16:creationId xmlns:a16="http://schemas.microsoft.com/office/drawing/2014/main" id="{E37C3657-C29B-779C-1567-C596681A974A}"/>
              </a:ext>
            </a:extLst>
          </p:cNvPr>
          <p:cNvSpPr>
            <a:spLocks noGrp="1"/>
          </p:cNvSpPr>
          <p:nvPr>
            <p:ph sz="half" idx="1"/>
          </p:nvPr>
        </p:nvSpPr>
        <p:spPr/>
        <p:txBody>
          <a:bodyPr>
            <a:normAutofit fontScale="92500" lnSpcReduction="10000"/>
          </a:bodyPr>
          <a:lstStyle/>
          <a:p>
            <a:r>
              <a:rPr lang="en-US" dirty="0"/>
              <a:t>In a hypothesis test, we can calculate something to measure the false negative errors – power. </a:t>
            </a:r>
          </a:p>
          <a:p>
            <a:pPr lvl="1"/>
            <a:r>
              <a:rPr lang="en-US" dirty="0"/>
              <a:t>Power is the probability of wrongly classifying an actually true result. </a:t>
            </a:r>
          </a:p>
          <a:p>
            <a:pPr lvl="1"/>
            <a:r>
              <a:rPr lang="en-US" dirty="0"/>
              <a:t>Hypothesis tests give us the probability of wrongly classifying an actually false result. </a:t>
            </a:r>
          </a:p>
          <a:p>
            <a:r>
              <a:rPr lang="en-US" dirty="0"/>
              <a:t>Power can be calculated by (1 – False Negative Rate). </a:t>
            </a:r>
          </a:p>
        </p:txBody>
      </p:sp>
      <p:sp>
        <p:nvSpPr>
          <p:cNvPr id="4" name="Content Placeholder 3">
            <a:extLst>
              <a:ext uri="{FF2B5EF4-FFF2-40B4-BE49-F238E27FC236}">
                <a16:creationId xmlns:a16="http://schemas.microsoft.com/office/drawing/2014/main" id="{39E91A60-B833-AC88-5324-106281D717CF}"/>
              </a:ext>
            </a:extLst>
          </p:cNvPr>
          <p:cNvSpPr>
            <a:spLocks noGrp="1"/>
          </p:cNvSpPr>
          <p:nvPr>
            <p:ph sz="half" idx="2"/>
          </p:nvPr>
        </p:nvSpPr>
        <p:spPr>
          <a:xfrm>
            <a:off x="6413770" y="2017343"/>
            <a:ext cx="5778229" cy="4035768"/>
          </a:xfrm>
        </p:spPr>
        <p:txBody>
          <a:bodyPr>
            <a:normAutofit fontScale="92500" lnSpcReduction="10000"/>
          </a:bodyPr>
          <a:lstStyle/>
          <a:p>
            <a:r>
              <a:rPr lang="en-US" dirty="0"/>
              <a:t>Power descriptions:</a:t>
            </a:r>
          </a:p>
          <a:p>
            <a:pPr lvl="1"/>
            <a:r>
              <a:rPr lang="en-US" dirty="0"/>
              <a:t>Power is the probability of rejecting the null hypothesis when, in fact, it is false.</a:t>
            </a:r>
          </a:p>
          <a:p>
            <a:pPr lvl="1"/>
            <a:r>
              <a:rPr lang="en-US" dirty="0"/>
              <a:t>Power is the probability of making a correct decision (to reject the null hypothesis) when the null hypothesis is false.</a:t>
            </a:r>
          </a:p>
          <a:p>
            <a:pPr lvl="1"/>
            <a:r>
              <a:rPr lang="en-US" dirty="0"/>
              <a:t>Power is the probability that a test of significance will pick up on an effect that is present.</a:t>
            </a:r>
          </a:p>
          <a:p>
            <a:pPr lvl="1"/>
            <a:r>
              <a:rPr lang="en-US" dirty="0"/>
              <a:t>Power is the probability that a test of significance will detect a deviation from the null hypothesis, should such a deviation exist.</a:t>
            </a:r>
          </a:p>
          <a:p>
            <a:pPr lvl="1"/>
            <a:r>
              <a:rPr lang="en-US" dirty="0"/>
              <a:t>Power is the probability of avoiding a Type II error.</a:t>
            </a:r>
          </a:p>
          <a:p>
            <a:endParaRPr lang="en-US" dirty="0"/>
          </a:p>
        </p:txBody>
      </p:sp>
    </p:spTree>
    <p:extLst>
      <p:ext uri="{BB962C8B-B14F-4D97-AF65-F5344CB8AC3E}">
        <p14:creationId xmlns:p14="http://schemas.microsoft.com/office/powerpoint/2010/main" val="1701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9AE21-A41A-F766-12B9-C5DCC5EA9B40}"/>
              </a:ext>
            </a:extLst>
          </p:cNvPr>
          <p:cNvSpPr>
            <a:spLocks noGrp="1"/>
          </p:cNvSpPr>
          <p:nvPr>
            <p:ph type="title"/>
          </p:nvPr>
        </p:nvSpPr>
        <p:spPr/>
        <p:txBody>
          <a:bodyPr/>
          <a:lstStyle/>
          <a:p>
            <a:r>
              <a:rPr lang="en-US" dirty="0"/>
              <a:t>Using Power</a:t>
            </a:r>
          </a:p>
        </p:txBody>
      </p:sp>
      <p:sp>
        <p:nvSpPr>
          <p:cNvPr id="6" name="Content Placeholder 5">
            <a:extLst>
              <a:ext uri="{FF2B5EF4-FFF2-40B4-BE49-F238E27FC236}">
                <a16:creationId xmlns:a16="http://schemas.microsoft.com/office/drawing/2014/main" id="{F4261A5A-B20A-17C9-F460-4B88199B249F}"/>
              </a:ext>
            </a:extLst>
          </p:cNvPr>
          <p:cNvSpPr>
            <a:spLocks noGrp="1"/>
          </p:cNvSpPr>
          <p:nvPr>
            <p:ph idx="1"/>
          </p:nvPr>
        </p:nvSpPr>
        <p:spPr>
          <a:xfrm>
            <a:off x="1451579" y="2015732"/>
            <a:ext cx="9603275" cy="4037749"/>
          </a:xfrm>
        </p:spPr>
        <p:txBody>
          <a:bodyPr/>
          <a:lstStyle/>
          <a:p>
            <a:r>
              <a:rPr lang="en-US" dirty="0"/>
              <a:t>Power is a percentage, on a 0 to 1 scale. </a:t>
            </a:r>
          </a:p>
          <a:p>
            <a:r>
              <a:rPr lang="en-US" dirty="0"/>
              <a:t>Powers over .8 (80%) are generally considered “good enough”. </a:t>
            </a:r>
          </a:p>
          <a:p>
            <a:pPr lvl="1"/>
            <a:r>
              <a:rPr lang="en-US" dirty="0"/>
              <a:t>Similar to how p-values of .05 are a default cutoff for type 1 errors. </a:t>
            </a:r>
          </a:p>
          <a:p>
            <a:r>
              <a:rPr lang="en-US" dirty="0"/>
              <a:t>Power is dependent on:</a:t>
            </a:r>
          </a:p>
          <a:p>
            <a:pPr lvl="1"/>
            <a:r>
              <a:rPr lang="en-US" dirty="0"/>
              <a:t>Alpha (type 1 errors). </a:t>
            </a:r>
          </a:p>
          <a:p>
            <a:pPr lvl="1"/>
            <a:r>
              <a:rPr lang="en-US" dirty="0"/>
              <a:t>Effect size.</a:t>
            </a:r>
          </a:p>
          <a:p>
            <a:pPr lvl="1"/>
            <a:r>
              <a:rPr lang="en-US" dirty="0"/>
              <a:t>Sample size. </a:t>
            </a:r>
          </a:p>
          <a:p>
            <a:r>
              <a:rPr lang="en-US" dirty="0"/>
              <a:t>The alpha and power together tell us how reliable our hypothesis test is overall. </a:t>
            </a:r>
          </a:p>
          <a:p>
            <a:r>
              <a:rPr lang="en-US" dirty="0"/>
              <a:t>The power function can also back calculate other inputs – such as sample size required.</a:t>
            </a:r>
          </a:p>
        </p:txBody>
      </p:sp>
    </p:spTree>
    <p:extLst>
      <p:ext uri="{BB962C8B-B14F-4D97-AF65-F5344CB8AC3E}">
        <p14:creationId xmlns:p14="http://schemas.microsoft.com/office/powerpoint/2010/main" val="39651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6252-08DA-607F-15AE-15E336791B67}"/>
              </a:ext>
            </a:extLst>
          </p:cNvPr>
          <p:cNvSpPr>
            <a:spLocks noGrp="1"/>
          </p:cNvSpPr>
          <p:nvPr>
            <p:ph type="title"/>
          </p:nvPr>
        </p:nvSpPr>
        <p:spPr/>
        <p:txBody>
          <a:bodyPr/>
          <a:lstStyle/>
          <a:p>
            <a:r>
              <a:rPr lang="en-US" dirty="0"/>
              <a:t>Weird Hypothesis Tests</a:t>
            </a:r>
          </a:p>
        </p:txBody>
      </p:sp>
      <p:sp>
        <p:nvSpPr>
          <p:cNvPr id="3" name="Content Placeholder 2">
            <a:extLst>
              <a:ext uri="{FF2B5EF4-FFF2-40B4-BE49-F238E27FC236}">
                <a16:creationId xmlns:a16="http://schemas.microsoft.com/office/drawing/2014/main" id="{AF2579FC-E9DC-4CE7-B8BD-C2028E1984D4}"/>
              </a:ext>
            </a:extLst>
          </p:cNvPr>
          <p:cNvSpPr>
            <a:spLocks noGrp="1"/>
          </p:cNvSpPr>
          <p:nvPr>
            <p:ph idx="1"/>
          </p:nvPr>
        </p:nvSpPr>
        <p:spPr>
          <a:xfrm>
            <a:off x="1451579" y="2015732"/>
            <a:ext cx="9603275" cy="4097201"/>
          </a:xfrm>
        </p:spPr>
        <p:txBody>
          <a:bodyPr>
            <a:normAutofit lnSpcReduction="10000"/>
          </a:bodyPr>
          <a:lstStyle/>
          <a:p>
            <a:r>
              <a:rPr lang="en-US" dirty="0"/>
              <a:t>The idea of a hypothesis test here is transferable to other scenarios. </a:t>
            </a:r>
          </a:p>
          <a:p>
            <a:r>
              <a:rPr lang="en-US" dirty="0"/>
              <a:t>Non-normal data – Mann Whitney.</a:t>
            </a:r>
          </a:p>
          <a:p>
            <a:pPr lvl="1"/>
            <a:r>
              <a:rPr lang="en-US" dirty="0"/>
              <a:t>Basically a t-test for non-parametric data. </a:t>
            </a:r>
          </a:p>
          <a:p>
            <a:r>
              <a:rPr lang="en-US" dirty="0"/>
              <a:t>Categorical data - Chi2.</a:t>
            </a:r>
          </a:p>
          <a:p>
            <a:pPr lvl="1"/>
            <a:r>
              <a:rPr lang="en-US" dirty="0"/>
              <a:t>Basically a t-test for categorical data. </a:t>
            </a:r>
          </a:p>
          <a:p>
            <a:pPr lvl="1"/>
            <a:r>
              <a:rPr lang="en-US" dirty="0"/>
              <a:t>Do counts of different categories meet our expected distributions?</a:t>
            </a:r>
          </a:p>
          <a:p>
            <a:r>
              <a:rPr lang="en-US" dirty="0"/>
              <a:t>Multiple sets – ANOVA. </a:t>
            </a:r>
          </a:p>
          <a:p>
            <a:pPr lvl="1"/>
            <a:r>
              <a:rPr lang="en-US" dirty="0"/>
              <a:t>Basically a t-test to detect if any of a group are different. </a:t>
            </a:r>
          </a:p>
          <a:p>
            <a:r>
              <a:rPr lang="en-US" dirty="0"/>
              <a:t>The basic idea is the same – is there a statistically significant difference between 2+ sets. </a:t>
            </a:r>
          </a:p>
          <a:p>
            <a:pPr lvl="1"/>
            <a:r>
              <a:rPr lang="en-US" dirty="0"/>
              <a:t>The mechanics of doing that comparison differs with the data, the concepts are the same. </a:t>
            </a:r>
          </a:p>
        </p:txBody>
      </p:sp>
    </p:spTree>
    <p:extLst>
      <p:ext uri="{BB962C8B-B14F-4D97-AF65-F5344CB8AC3E}">
        <p14:creationId xmlns:p14="http://schemas.microsoft.com/office/powerpoint/2010/main" val="23584081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105</TotalTime>
  <Words>681</Words>
  <Application>Microsoft Macintosh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housekeeping</vt:lpstr>
      <vt:lpstr>Hypothesis Testing #2</vt:lpstr>
      <vt:lpstr>Hypothesis Test Errors</vt:lpstr>
      <vt:lpstr>Error Types</vt:lpstr>
      <vt:lpstr>Power</vt:lpstr>
      <vt:lpstr>Using Power</vt:lpstr>
      <vt:lpstr>Weird Hypothesis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7</cp:revision>
  <dcterms:created xsi:type="dcterms:W3CDTF">2022-11-02T17:13:45Z</dcterms:created>
  <dcterms:modified xsi:type="dcterms:W3CDTF">2022-11-02T18:58:45Z</dcterms:modified>
</cp:coreProperties>
</file>