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5"/>
    <p:restoredTop sz="94749"/>
  </p:normalViewPr>
  <p:slideViewPr>
    <p:cSldViewPr snapToGrid="0">
      <p:cViewPr varScale="1">
        <p:scale>
          <a:sx n="144" d="100"/>
          <a:sy n="144" d="100"/>
        </p:scale>
        <p:origin x="216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1A97C-50C8-D844-94C8-3502688B03F0}" type="datetimeFigureOut">
              <a:rPr lang="en-US" smtClean="0"/>
              <a:t>8/21/25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449B01C-1DBF-4342-B523-E67D3C640BE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013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1A97C-50C8-D844-94C8-3502688B03F0}" type="datetimeFigureOut">
              <a:rPr lang="en-US" smtClean="0"/>
              <a:t>8/21/25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9B01C-1DBF-4342-B523-E67D3C640BEF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5710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1A97C-50C8-D844-94C8-3502688B03F0}" type="datetimeFigureOut">
              <a:rPr lang="en-US" smtClean="0"/>
              <a:t>8/21/25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9B01C-1DBF-4342-B523-E67D3C640BE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3757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1A97C-50C8-D844-94C8-3502688B03F0}" type="datetimeFigureOut">
              <a:rPr lang="en-US" smtClean="0"/>
              <a:t>8/21/25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9B01C-1DBF-4342-B523-E67D3C640BE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2071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1A97C-50C8-D844-94C8-3502688B03F0}" type="datetimeFigureOut">
              <a:rPr lang="en-US" smtClean="0"/>
              <a:t>8/21/25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9B01C-1DBF-4342-B523-E67D3C640BE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1971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1A97C-50C8-D844-94C8-3502688B03F0}" type="datetimeFigureOut">
              <a:rPr lang="en-US" smtClean="0"/>
              <a:t>8/21/25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9B01C-1DBF-4342-B523-E67D3C640BEF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8191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1A97C-50C8-D844-94C8-3502688B03F0}" type="datetimeFigureOut">
              <a:rPr lang="en-US" smtClean="0"/>
              <a:t>8/21/25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9B01C-1DBF-4342-B523-E67D3C640BEF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2815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1A97C-50C8-D844-94C8-3502688B03F0}" type="datetimeFigureOut">
              <a:rPr lang="en-US" smtClean="0"/>
              <a:t>8/21/25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9B01C-1DBF-4342-B523-E67D3C640BEF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6284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1A97C-50C8-D844-94C8-3502688B03F0}" type="datetimeFigureOut">
              <a:rPr lang="en-US" smtClean="0"/>
              <a:t>8/21/25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9B01C-1DBF-4342-B523-E67D3C640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003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1A97C-50C8-D844-94C8-3502688B03F0}" type="datetimeFigureOut">
              <a:rPr lang="en-US" smtClean="0"/>
              <a:t>8/21/25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9B01C-1DBF-4342-B523-E67D3C640BE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2637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B41A97C-50C8-D844-94C8-3502688B03F0}" type="datetimeFigureOut">
              <a:rPr lang="en-US" smtClean="0"/>
              <a:t>8/21/25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9B01C-1DBF-4342-B523-E67D3C640BE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4218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1A97C-50C8-D844-94C8-3502688B03F0}" type="datetimeFigureOut">
              <a:rPr lang="en-US" smtClean="0"/>
              <a:t>8/21/25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449B01C-1DBF-4342-B523-E67D3C640BE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7894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8C3E1-1EDA-27BB-062D-4BFD559FC8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Cumulative Distributions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64B1B1-BBBA-5A07-E294-718FFA7E2C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64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A0B89-2C12-2DDE-4861-1D9C254F2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Charting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BA8D8-43A1-8291-FAEF-5C14A1F28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1049236"/>
          </a:xfrm>
        </p:spPr>
        <p:txBody>
          <a:bodyPr/>
          <a:lstStyle/>
          <a:p>
            <a:r>
              <a:rPr lang="en-US" dirty="0"/>
              <a:t>We normally plot distributions using a histogram or some histogram-</a:t>
            </a:r>
            <a:r>
              <a:rPr lang="en-US" dirty="0" err="1"/>
              <a:t>esqe</a:t>
            </a:r>
            <a:r>
              <a:rPr lang="en-US" dirty="0"/>
              <a:t> plot. </a:t>
            </a:r>
          </a:p>
          <a:p>
            <a:r>
              <a:rPr lang="en-US" dirty="0"/>
              <a:t>This shows how many results occur ‘here’.</a:t>
            </a:r>
          </a:p>
          <a:p>
            <a:endParaRPr lang="en-US" dirty="0"/>
          </a:p>
        </p:txBody>
      </p:sp>
      <p:pic>
        <p:nvPicPr>
          <p:cNvPr id="1026" name="Picture 2" descr="plot - Plotting Probability Density / Mass Function of Dataset in R - Stack  Overflow">
            <a:extLst>
              <a:ext uri="{FF2B5EF4-FFF2-40B4-BE49-F238E27FC236}">
                <a16:creationId xmlns:a16="http://schemas.microsoft.com/office/drawing/2014/main" id="{BDAA8516-73A9-A9A2-04F1-D518B3751C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102" y="3064969"/>
            <a:ext cx="6599796" cy="3750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2348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1FF23-290D-4120-4D83-6F82EBD04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Cumulative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7E457-0A17-7738-CE47-717A97892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also look at distributions cumulatively. </a:t>
            </a:r>
          </a:p>
          <a:p>
            <a:pPr lvl="1"/>
            <a:r>
              <a:rPr lang="en-US" dirty="0"/>
              <a:t>How many occurrences happened ‘below’ this point. </a:t>
            </a:r>
          </a:p>
          <a:p>
            <a:r>
              <a:rPr lang="en-US" dirty="0"/>
              <a:t>Foundational for several concepts:</a:t>
            </a:r>
          </a:p>
          <a:p>
            <a:pPr lvl="1"/>
            <a:r>
              <a:rPr lang="en-US" dirty="0"/>
              <a:t>Hypothesis testing. </a:t>
            </a:r>
          </a:p>
          <a:p>
            <a:pPr lvl="1"/>
            <a:r>
              <a:rPr lang="en-US" dirty="0"/>
              <a:t>Percentiles. </a:t>
            </a:r>
          </a:p>
        </p:txBody>
      </p:sp>
    </p:spTree>
    <p:extLst>
      <p:ext uri="{BB962C8B-B14F-4D97-AF65-F5344CB8AC3E}">
        <p14:creationId xmlns:p14="http://schemas.microsoft.com/office/powerpoint/2010/main" val="3104206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82CF4-1CE0-898A-7B45-1599EF1D4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66079-C31A-B27E-CC6E-F530BE644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onfluence Mobile - ECMWF Confluence Wiki">
            <a:extLst>
              <a:ext uri="{FF2B5EF4-FFF2-40B4-BE49-F238E27FC236}">
                <a16:creationId xmlns:a16="http://schemas.microsoft.com/office/drawing/2014/main" id="{66A7F45B-29F6-35C5-02D7-8C6A46E40B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0"/>
            <a:ext cx="1193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8328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39913-F71F-1B12-F24D-E38CD9713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me, Bro!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6DA71-A75B-59CF-8AB8-4A883DBD7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5587396" cy="4037749"/>
          </a:xfrm>
        </p:spPr>
        <p:txBody>
          <a:bodyPr/>
          <a:lstStyle/>
          <a:p>
            <a:r>
              <a:rPr lang="en-US" dirty="0"/>
              <a:t>If you’ve done some calculus, the relationships here should show. </a:t>
            </a:r>
          </a:p>
          <a:p>
            <a:pPr lvl="1"/>
            <a:r>
              <a:rPr lang="en-US" dirty="0"/>
              <a:t>The cumulative chart shows the total of the PDF ‘up to this point’ – the integral. </a:t>
            </a:r>
          </a:p>
          <a:p>
            <a:pPr lvl="1"/>
            <a:r>
              <a:rPr lang="en-US" dirty="0"/>
              <a:t>The PDF shows the slope, or rate of increase in total, at this point – the derivative. </a:t>
            </a:r>
          </a:p>
          <a:p>
            <a:r>
              <a:rPr lang="en-US" dirty="0"/>
              <a:t>This means there’s a calculus calculation that translates between the two. </a:t>
            </a:r>
          </a:p>
        </p:txBody>
      </p:sp>
      <p:pic>
        <p:nvPicPr>
          <p:cNvPr id="3074" name="Picture 2" descr="Cumulative Distribution Functions | Data Science Statistics Class Notes |  Fiveable | Fiveable">
            <a:extLst>
              <a:ext uri="{FF2B5EF4-FFF2-40B4-BE49-F238E27FC236}">
                <a16:creationId xmlns:a16="http://schemas.microsoft.com/office/drawing/2014/main" id="{0644BF1A-E6E8-613A-A09E-9B98AD7420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0"/>
            <a:ext cx="51530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3757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5954A-4EF4-2B35-1E54-756F221C2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 – Arrays!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1506C-407C-0D11-DBFC-199CBDF46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8"/>
          </a:xfrm>
        </p:spPr>
        <p:txBody>
          <a:bodyPr/>
          <a:lstStyle/>
          <a:p>
            <a:r>
              <a:rPr lang="en-US" dirty="0"/>
              <a:t>For this workbook we’ll look at arrays. </a:t>
            </a:r>
          </a:p>
          <a:p>
            <a:pPr lvl="1"/>
            <a:r>
              <a:rPr lang="en-US" dirty="0"/>
              <a:t>You’ll do this in more detail in the programming class, but these are common. </a:t>
            </a:r>
          </a:p>
          <a:p>
            <a:r>
              <a:rPr lang="en-US" dirty="0"/>
              <a:t>An array is roughly a fixed length/type list – one type, set length. </a:t>
            </a:r>
          </a:p>
          <a:p>
            <a:pPr lvl="1"/>
            <a:r>
              <a:rPr lang="en-US" dirty="0"/>
              <a:t>We can refer to a position via an index in square bracket – e.g. </a:t>
            </a:r>
            <a:r>
              <a:rPr lang="en-US" dirty="0" err="1"/>
              <a:t>my_list</a:t>
            </a:r>
            <a:r>
              <a:rPr lang="en-US" dirty="0"/>
              <a:t>[7]</a:t>
            </a:r>
          </a:p>
          <a:p>
            <a:pPr lvl="1"/>
            <a:r>
              <a:rPr lang="en-US" dirty="0"/>
              <a:t>No ‘appending’, every item goes to a preexisting spot. </a:t>
            </a:r>
          </a:p>
          <a:p>
            <a:pPr lvl="1"/>
            <a:r>
              <a:rPr lang="en-US" dirty="0"/>
              <a:t>Pandas specific functions don’t apply - .info(), .mean(), </a:t>
            </a:r>
            <a:r>
              <a:rPr lang="en-US" dirty="0" err="1"/>
              <a:t>etc</a:t>
            </a:r>
            <a:r>
              <a:rPr lang="en-US" dirty="0"/>
              <a:t>… are ‘part of’ pandas. </a:t>
            </a:r>
          </a:p>
          <a:p>
            <a:r>
              <a:rPr lang="en-US" dirty="0"/>
              <a:t>Otherwise, they are mostly interchangeable. </a:t>
            </a:r>
          </a:p>
          <a:p>
            <a:pPr lvl="1"/>
            <a:r>
              <a:rPr lang="en-US" dirty="0"/>
              <a:t>We’ll use arrays here to get some exposure – we commonly </a:t>
            </a:r>
            <a:r>
              <a:rPr lang="en-US"/>
              <a:t>mix container </a:t>
            </a:r>
            <a:r>
              <a:rPr lang="en-US" dirty="0"/>
              <a:t>types. </a:t>
            </a:r>
          </a:p>
          <a:p>
            <a:pPr lvl="1"/>
            <a:r>
              <a:rPr lang="en-US" dirty="0"/>
              <a:t>Many/most functions we use implement ‘duck typing’ and can be used interchangeably. </a:t>
            </a:r>
          </a:p>
          <a:p>
            <a:pPr lvl="1"/>
            <a:r>
              <a:rPr lang="en-US" dirty="0"/>
              <a:t>You can always convert if confused – make it work, then make it elegant. </a:t>
            </a:r>
          </a:p>
        </p:txBody>
      </p:sp>
    </p:spTree>
    <p:extLst>
      <p:ext uri="{BB962C8B-B14F-4D97-AF65-F5344CB8AC3E}">
        <p14:creationId xmlns:p14="http://schemas.microsoft.com/office/powerpoint/2010/main" val="3861978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4ED9E-5FC3-8890-F309-CD0987CE5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an Array?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27A49-C4AD-919F-6FA0-08ECBC64F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An array is one of the OG data structures of modern computing. </a:t>
            </a:r>
          </a:p>
          <a:p>
            <a:r>
              <a:rPr lang="en-US" dirty="0"/>
              <a:t>The array represents a physical slice of memory that size. </a:t>
            </a:r>
          </a:p>
          <a:p>
            <a:pPr lvl="1"/>
            <a:r>
              <a:rPr lang="en-US" dirty="0"/>
              <a:t>This is why the size can’t change; it also makes it fast to access and go through. </a:t>
            </a:r>
          </a:p>
          <a:p>
            <a:pPr lvl="1"/>
            <a:r>
              <a:rPr lang="en-US" dirty="0"/>
              <a:t>Resizable containers are relatively new – they are an abstraction of the physical memory. </a:t>
            </a:r>
          </a:p>
          <a:p>
            <a:r>
              <a:rPr lang="en-US" dirty="0"/>
              <a:t>Arrays are commonly used now when we need speed, not flexibility. </a:t>
            </a:r>
          </a:p>
          <a:p>
            <a:pPr lvl="1"/>
            <a:r>
              <a:rPr lang="en-US" dirty="0"/>
              <a:t>If we have a fixed size set of data, doing stuff to it as an array will be faster and mem efficient.</a:t>
            </a:r>
          </a:p>
          <a:p>
            <a:pPr lvl="1"/>
            <a:r>
              <a:rPr lang="en-US" dirty="0"/>
              <a:t>Algorithms commonly require or convert data to an array before processing. (NN)</a:t>
            </a:r>
          </a:p>
          <a:p>
            <a:pPr lvl="1"/>
            <a:r>
              <a:rPr lang="en-US" dirty="0"/>
              <a:t>We typically need to convert data to an array, and commonly interact with arrays. </a:t>
            </a:r>
          </a:p>
          <a:p>
            <a:r>
              <a:rPr lang="en-US" dirty="0"/>
              <a:t>Python makes this a minor concern to us – thank someone for that. </a:t>
            </a:r>
          </a:p>
        </p:txBody>
      </p:sp>
    </p:spTree>
    <p:extLst>
      <p:ext uri="{BB962C8B-B14F-4D97-AF65-F5344CB8AC3E}">
        <p14:creationId xmlns:p14="http://schemas.microsoft.com/office/powerpoint/2010/main" val="122977028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28</TotalTime>
  <Words>423</Words>
  <Application>Microsoft Macintosh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Gallery</vt:lpstr>
      <vt:lpstr>Cumulative Distributions</vt:lpstr>
      <vt:lpstr>Distribution Charting</vt:lpstr>
      <vt:lpstr>Cumulative Plots</vt:lpstr>
      <vt:lpstr>PowerPoint Presentation</vt:lpstr>
      <vt:lpstr>Math me, Bro!</vt:lpstr>
      <vt:lpstr>Bonus – Arrays!</vt:lpstr>
      <vt:lpstr>What’s an Array?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Akeem Semper</dc:creator>
  <cp:lastModifiedBy>Akeem Semper</cp:lastModifiedBy>
  <cp:revision>5</cp:revision>
  <dcterms:created xsi:type="dcterms:W3CDTF">2025-08-21T17:03:10Z</dcterms:created>
  <dcterms:modified xsi:type="dcterms:W3CDTF">2025-08-21T17:32:12Z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0877899-02b0-462c-b2a9-b7d15c4f96fe_Enabled">
    <vt:lpwstr>true</vt:lpwstr>
  </property>
  <property fmtid="{D5CDD505-2E9C-101B-9397-08002B2CF9AE}" pid="3" name="MSIP_Label_10877899-02b0-462c-b2a9-b7d15c4f96fe_SetDate">
    <vt:lpwstr>2025-08-21T17:03:52Z</vt:lpwstr>
  </property>
  <property fmtid="{D5CDD505-2E9C-101B-9397-08002B2CF9AE}" pid="4" name="MSIP_Label_10877899-02b0-462c-b2a9-b7d15c4f96fe_Method">
    <vt:lpwstr>Standard</vt:lpwstr>
  </property>
  <property fmtid="{D5CDD505-2E9C-101B-9397-08002B2CF9AE}" pid="5" name="MSIP_Label_10877899-02b0-462c-b2a9-b7d15c4f96fe_Name">
    <vt:lpwstr>Protected [Protected A]</vt:lpwstr>
  </property>
  <property fmtid="{D5CDD505-2E9C-101B-9397-08002B2CF9AE}" pid="6" name="MSIP_Label_10877899-02b0-462c-b2a9-b7d15c4f96fe_SiteId">
    <vt:lpwstr>5c98fb47-d3b9-4649-9d94-f88cbdd9729c</vt:lpwstr>
  </property>
  <property fmtid="{D5CDD505-2E9C-101B-9397-08002B2CF9AE}" pid="7" name="MSIP_Label_10877899-02b0-462c-b2a9-b7d15c4f96fe_ActionId">
    <vt:lpwstr>c6a61a97-494f-485f-89f3-b6cc734c9a76</vt:lpwstr>
  </property>
  <property fmtid="{D5CDD505-2E9C-101B-9397-08002B2CF9AE}" pid="8" name="MSIP_Label_10877899-02b0-462c-b2a9-b7d15c4f96fe_ContentBits">
    <vt:lpwstr>0</vt:lpwstr>
  </property>
  <property fmtid="{D5CDD505-2E9C-101B-9397-08002B2CF9AE}" pid="9" name="MSIP_Label_10877899-02b0-462c-b2a9-b7d15c4f96fe_Tag">
    <vt:lpwstr>50, 3, 0, 1</vt:lpwstr>
  </property>
</Properties>
</file>