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75" r:id="rId3"/>
    <p:sldId id="278" r:id="rId4"/>
    <p:sldId id="279" r:id="rId5"/>
    <p:sldId id="280" r:id="rId6"/>
    <p:sldId id="281" r:id="rId7"/>
    <p:sldId id="256" r:id="rId8"/>
    <p:sldId id="259" r:id="rId9"/>
    <p:sldId id="265" r:id="rId10"/>
    <p:sldId id="260" r:id="rId11"/>
    <p:sldId id="261" r:id="rId12"/>
    <p:sldId id="267" r:id="rId13"/>
    <p:sldId id="268" r:id="rId14"/>
    <p:sldId id="272" r:id="rId15"/>
    <p:sldId id="266" r:id="rId16"/>
    <p:sldId id="257" r:id="rId17"/>
    <p:sldId id="276" r:id="rId18"/>
    <p:sldId id="258" r:id="rId19"/>
    <p:sldId id="263" r:id="rId20"/>
    <p:sldId id="262" r:id="rId21"/>
    <p:sldId id="264" r:id="rId22"/>
    <p:sldId id="27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0"/>
    <p:restoredTop sz="95897"/>
  </p:normalViewPr>
  <p:slideViewPr>
    <p:cSldViewPr snapToGrid="0" snapToObjects="1">
      <p:cViewPr varScale="1">
        <p:scale>
          <a:sx n="235" d="100"/>
          <a:sy n="235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16:07:39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1051 1 24575,'-9'4'0,"0"-3"0,4 7 0,-3-7 0,2 7 0,-3-3 0,0 4 0,0-3 0,4 2 0,-12 1 0,10-3 0,-27 15 0,21-14 0,-25 14 0,26-11 0,-26 12 0,25-15 0,-21 18 0,23-22-6784,-11 17 6784,12-18-4537,-12 15 4537,11-15-1014,-14 14 1014,13-14-57,-17 15 57,16-15 4006,-25 14-4006,29-10 0,-36 7 0,35-7 0,-36 10 0,33-13 0,-38 17 0,36-18 0,-35 19 0,37-18 5990,-21 18-5990,27-15 2251,-14 3-2251,19-1 145,-14 1-145,10-3 0,-12 15 0,12-14 0,-6 10 0,3 1 0,-2-11 0,2 9 0,1-10 0,-1 7 0,-10 18 0,4-5 0,-7 18 0,12-19 0,-3 5 0,8-14 0,-8 13 0,11-16 0,-14 29 0,14-28 0,-10 36 0,11-35 0,-12 39 0,11-39 0,-10 56 0,11-53 0,-3 61 0,4-62 0,0 46 0,0-49 0,0 36 0,0-35-6784,4 35 6784,-3-36-2260,12 53 2260,-7-49-3788,11 69 3788,-11-67-2534,7 75 2534,-12-75 1318,11 71-1318,-10-72 0,15 56 0,-11-59 198,20 63-198,-18-60 2591,21 52-2591,-26-57 0,18 40 0,-19-34 0,15 47 0,-15-45 0,18 65 0,-12-67-1889,21 72 1889,-20-74-1016,24 57 1016,-25-59-150,22 42 150,-23-43 0,22 31 0,-25-33 0,46 70 0,-42-59 0,38 59 1765,-39-70-1765,11 21 2765,-9-23-2765,33 72 1085,-28-54-1085,25 42 0,0 0 5835,-29-42-5835,26 31 0,-1-4 2864,-28-36-2864,18 25 0,0 1 0,-20-27 0,36 64 0,-36-66 0,28 50 0,-30-52 0,18 40 0,-19-41 0,19 57 0,-18-52-452,9 31 452,-12-41 0,13 46 0,-10-35 0,17 71 0,-17-72 0,13 55 0,-14-57 0,15 45 0,-15-46 0,14 50 0,-14-48-6634,19 60 6634,-14-59-1232,10 30 0,0 1 1232,-7-27-1811,12 29 1,1-1 1810,-13-36-2310,41 71 2310,-41-71 0,28 51 0,-31-56-903,23 44 903,-18-43 0,22 51 0,-21-45 0,25 49 0,-29-49 0,41 57 0,-43-55 61,33 31 0,3 3-61,-26-25 0,37 33 0,1-1 0,-33-34 0,39 40 0,3 0 0,-39-39 0,23 19 0,14 14 0,-14-14 0,-18-18-41,21 17 1,14 13-1,-15-12 41,-22-17 0,22 14 0,15 10 0,-14-12 0,-17-12 0,23 15 0,17 13 0,-16-14 0,-20-15 0,20 14 0,16 11 0,-18-12 0,-26-19 0,22 12 0,16 10 0,-18-10 0,-25-13 44,40 24 1,-2-3-45,-48-29 2073,40 28-2073,-49-35 3100,7 11-3100,-8-11 4635,0 11-4635,3-15 6487,-7 14-6487,8-10 0,-4 20 0,4-18 0,9 29 0,-7-32 0,19 28 0,-17-30 0,16 17 0,-17-14 0,18 12 0,-18-12 0,26 10 0,-28-10-6784,39 20 6784,-37-18-4537,59 37 4537,-52-38-1517,24 18 0,1 0 1517,-24-20-1397,64 27 1397,-63-29 2341,39 18-2341,-42-19 0,4 6 0,-18-8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16:07:43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24575,'9'0'0,"1"0"0,-1 0 0,0 0 0,21 0 0,-15 0 0,15 0 0,-5 0 0,-11 0 0,53-5 0,-47 4 0,59-3 0,-62 4 0,54 0 0,-53 0 0,49 0 0,-52 4 0,44 1 0,-43 1 0,51 2 0,-50-7 0,71 11 0,-67-10-6784,71 10 6784,-74-11-4537,78 8 4537,-74-4 0,66 0 0,-72-1-1134,43 0 1134,-44-3 0,27 7 0,-29-7-2658,21 16 2658,-22-14 2033,39 25-2033,-35-19 0,56 20 0,-55-22-876,32 12 0,2-1 876,-27-12 0,32 14 0,-3 1 0,-38-12-1552,76 28 1552,-75-27 0,67 35 0,-65-39 0,61 47 0,-64-42 0,26 20 0,1 1 0,-28-16 938,22 17 1,3 1-939,-10-10 2959,13 16-2959,8 2 4424,-37-27-4424,27 23 0,2-1 6615,-25-21-6615,31 29 0,0 0 509,-32-30-509,27 24 0,4 5-6784,-6-6 6784,11 9-4015,-10-5 4015,-35-34-1502,19 25 1502,-19-25 0,22 30 0,-25-25 0,17 9 0,-20-14 0,7-7 4051,-7 7-4051,3-3 5071,0 0-5071,-3 4 3179,4-4-3179,3 8 0,-6-3 0,10 3-6784,14 29 6784,-16-24 0,21 21 0,0 1 0,-17-22-47,53 49 47,-39-49-4521,26 29 4521,-28-34-2474,20 33 2474,-36-36 2898,40 40-2898,-40-36 0,37 36 0,-34-35 0,26 39 0,-27-39 0,30 52 0,-27-50 0,31 54 0,-32-55-1356,16 26 1356,-20-36 0,-1 7 3988,-4-8-3988,-1 0 4530,1 3-4530,8 1 0,-7 2 695,7-2-695,4 19 2950,4-9-2950,24 37 121,-23-36-121,29 41 0,-37-49 0,33 51 0,-38-48 0,24 39 0,-30-39 0,18 39 0,-15-43 0,12 55 0,-12-53 0,11 54 0,-15-52 0,14 39 0,-14-39 0,6 14 0,-8-20 0,5 13 0,0-14 0,8 37 0,-7-34 0,15 44 0,-18-41 0,14 40 0,-12-38 0,4 46 0,-4-46-6784,4 59 6784,-8-56-4537,7 64 4537,-7-65-3034,3 65 3034,-4-65-2029,0 57 2029,4-59 990,1 67-990,5-62 0,-1 70 0,0-77 1487,5 56-1487,-8-59 3255,10 35-3255,-13-34 2007,13 18-2007,-14-19 5863,11 11-5863,-12-12 2782,7 8-2782,-7-8 0,15 15 0,-8-12 0,18 20 0,-19-20 0,18 12 0,-22-14 0,13 6 0,-11-11 0,1 10 0,-2-9 0,0 18 0,-3-12 0,7 24 0,-7-23 0,3 28 0,-4-29 0,4 29 0,-3-25 0,4 22 0,-5-22 0,0 8 0,0-15 0,0 20 0,-5-21 0,4 24 0,-3-26 0,4 11 0,-4-13 0,-1 11 0,0-9 0,-3 15 0,7-12 0,-7 3 0,7-3 0,-4-1 0,5 0 0,5 0 0,-4 0 0,7 1 0,-3-5 0,13 11 0,-7-13 0,15 22 0,-15-22 0,19 26 0,-17-25 0,8 24 0,-16-21 0,4 23 0,-8-18 0,7 22 0,-7-22 0,3 22 0,-4-21 0,0 12 0,0-15 0,4 24 0,-3-20 0,4 37 0,-5-37-993,4 16 993,-3-21-372,3 0 372,-4 0 0,0 1 0,0-1 0,4 4 0,-3-3 0,7 0 0,-3 6 974,1-9-974,2 15 391,-7-12-391,3 3 0,-4-4 0,0 1 0,4-1 0,1 0 0,5 0 0,-1-4 0,-4 3 0,3-2 0,-2-1 0,3 3 0,0-7 0,-4 7 0,4-7 0,0 7 0,1-7 0,8 8 0,-12-4 0,15 4 0,-14-4 0,15 3 0,-16-3 0,23 4 0,-24 1 0,49-1 0,-42 0 0,47 0 0,-45-4 0,16 0 0,-20-5 0,-1 0 0,0 0 0,1 0 0,11 0 0,-8 0 0,33 0 0,-30 0 0,63 0 0,-58 0 0,63 0 0,-64 0 0,40 0 0,-41 0 0,27 0 0,-32 0 0,20 4 0,-23-3 0,11 3 0,-12-4 0,29-4 0,-24 3 0,48-8 0,-46 8 0,37-3 0,-36 4 0,25-4 0,-25 3 0,16-3 0,-22 4 0,9 0 0,-10 0 0,2 0 0,-4 0 0,1 0 0,-1 0 0,25 4 0,-19-3 0,57 7 0,-54-7 0,70 3 0,-64-4-6784,44 0 6784,-50-4-121,12-1 121,-20 0 0,4 1 0,-5 4 0,4 0 0,-2 0 6724,27-4-6724,-23 3 0,40-4 0,-40 5 181,27 0-181,-30 0 0,10 0 0,-13 0 0,1 0 0,-1 0 0,0 0 0,1 0 0,-1 0 0,0 0 0,1 0 0,-5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1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63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1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9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8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73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1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0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68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E28B-99E5-4108-3240-4C2FB10C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E9DA-837E-2A49-D322-B5CC03BF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93728"/>
            <a:ext cx="9603275" cy="4231129"/>
          </a:xfrm>
        </p:spPr>
        <p:txBody>
          <a:bodyPr>
            <a:normAutofit/>
          </a:bodyPr>
          <a:lstStyle/>
          <a:p>
            <a:r>
              <a:rPr lang="en-US" dirty="0" err="1"/>
              <a:t>Gridsearch</a:t>
            </a:r>
            <a:r>
              <a:rPr lang="en-US" dirty="0"/>
              <a:t> and model tuning (Intro to ML.. In chapter 5):</a:t>
            </a:r>
          </a:p>
          <a:p>
            <a:pPr lvl="1"/>
            <a:r>
              <a:rPr lang="en-US" dirty="0"/>
              <a:t>Grid search for hp tuning. </a:t>
            </a:r>
          </a:p>
          <a:p>
            <a:pPr lvl="1"/>
            <a:r>
              <a:rPr lang="en-US" dirty="0"/>
              <a:t>Cross validation. </a:t>
            </a:r>
          </a:p>
          <a:p>
            <a:r>
              <a:rPr lang="en-US" dirty="0"/>
              <a:t>If we have time, forest and ensemble models (we should be able to):</a:t>
            </a:r>
          </a:p>
          <a:p>
            <a:pPr lvl="1"/>
            <a:r>
              <a:rPr lang="en-US" dirty="0"/>
              <a:t>“Ensembles of Decision Trees” in chapter 2, but just bagging – we’ll do boosting later. </a:t>
            </a:r>
          </a:p>
          <a:p>
            <a:pPr lvl="1"/>
            <a:r>
              <a:rPr lang="en-US" dirty="0"/>
              <a:t>Pretty easy idea – let me know honestly how you guys feel with pace of concepts. </a:t>
            </a:r>
          </a:p>
          <a:p>
            <a:r>
              <a:rPr lang="en-US" dirty="0"/>
              <a:t>Assignment 1 and making a tree-based model. </a:t>
            </a:r>
          </a:p>
          <a:p>
            <a:pPr lvl="1"/>
            <a:r>
              <a:rPr lang="en-US" dirty="0"/>
              <a:t>You can do it now. </a:t>
            </a:r>
          </a:p>
          <a:p>
            <a:pPr lvl="1"/>
            <a:r>
              <a:rPr lang="en-US" dirty="0"/>
              <a:t>You may want to use a forest (maybe next time), but that switch is easy in your pipeline. </a:t>
            </a:r>
          </a:p>
        </p:txBody>
      </p:sp>
    </p:spTree>
    <p:extLst>
      <p:ext uri="{BB962C8B-B14F-4D97-AF65-F5344CB8AC3E}">
        <p14:creationId xmlns:p14="http://schemas.microsoft.com/office/powerpoint/2010/main" val="9179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13F9-9798-1342-9890-739B07B6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4EB6-4FB4-0A49-84EF-245ACB6E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could loop through different combinations of HPs and collect scores. </a:t>
            </a:r>
          </a:p>
          <a:p>
            <a:pPr lvl="1"/>
            <a:r>
              <a:rPr lang="en-US" dirty="0"/>
              <a:t>Complex and clumsy – multiple nested loops. </a:t>
            </a:r>
          </a:p>
          <a:p>
            <a:r>
              <a:rPr lang="en-US" dirty="0" err="1"/>
              <a:t>Sklearn</a:t>
            </a:r>
            <a:r>
              <a:rPr lang="en-US" dirty="0"/>
              <a:t> provides a simplification – </a:t>
            </a:r>
            <a:r>
              <a:rPr lang="en-US" dirty="0" err="1"/>
              <a:t>GridSearchCV</a:t>
            </a:r>
            <a:r>
              <a:rPr lang="en-US" dirty="0"/>
              <a:t>. </a:t>
            </a:r>
          </a:p>
          <a:p>
            <a:r>
              <a:rPr lang="en-US" dirty="0"/>
              <a:t>Grid search takes a list of HP values we want to try, checks every combination, and returns the best model. </a:t>
            </a:r>
          </a:p>
          <a:p>
            <a:r>
              <a:rPr lang="en-US" dirty="0"/>
              <a:t>Same result of looping through each value. </a:t>
            </a:r>
          </a:p>
          <a:p>
            <a:r>
              <a:rPr lang="en-US" dirty="0"/>
              <a:t>Also a randomized version – for when we have no idea what HP values may work. </a:t>
            </a:r>
          </a:p>
          <a:p>
            <a:r>
              <a:rPr lang="en-US" dirty="0"/>
              <a:t>CV = cross validation….</a:t>
            </a:r>
          </a:p>
        </p:txBody>
      </p:sp>
    </p:spTree>
    <p:extLst>
      <p:ext uri="{BB962C8B-B14F-4D97-AF65-F5344CB8AC3E}">
        <p14:creationId xmlns:p14="http://schemas.microsoft.com/office/powerpoint/2010/main" val="180196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48F2-81D0-8245-B30B-AACA1A45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FB1E-D96B-9841-8081-947CC14E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yperparameter tuning using Grid Search and Random Search: A Conceptual  Guide | by Jack Stalfort | Medium">
            <a:extLst>
              <a:ext uri="{FF2B5EF4-FFF2-40B4-BE49-F238E27FC236}">
                <a16:creationId xmlns:a16="http://schemas.microsoft.com/office/drawing/2014/main" id="{4B079130-CD8E-1749-8C90-2A8B5BA1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525"/>
            <a:ext cx="1219200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C333-55C6-BD8D-749C-E3BCB3E4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Hyperparameters</a:t>
            </a:r>
          </a:p>
        </p:txBody>
      </p:sp>
      <p:pic>
        <p:nvPicPr>
          <p:cNvPr id="1026" name="Picture 2" descr="python 3.x - Optimizing SVR() parameters using GridSearchCv - Stack Overflow">
            <a:extLst>
              <a:ext uri="{FF2B5EF4-FFF2-40B4-BE49-F238E27FC236}">
                <a16:creationId xmlns:a16="http://schemas.microsoft.com/office/drawing/2014/main" id="{5ECF7045-1B99-9B77-FDC6-282963948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0"/>
          <a:stretch/>
        </p:blipFill>
        <p:spPr bwMode="auto">
          <a:xfrm>
            <a:off x="0" y="2360931"/>
            <a:ext cx="6096000" cy="29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95DB-6427-C72C-838E-DCF99483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15734"/>
            <a:ext cx="6096001" cy="4037747"/>
          </a:xfrm>
        </p:spPr>
        <p:txBody>
          <a:bodyPr>
            <a:normAutofit/>
          </a:bodyPr>
          <a:lstStyle/>
          <a:p>
            <a:r>
              <a:rPr lang="en-US" dirty="0"/>
              <a:t>The grid search takes in a list of values to try for each parameter you want to change.</a:t>
            </a:r>
          </a:p>
          <a:p>
            <a:r>
              <a:rPr lang="en-US" dirty="0"/>
              <a:t>A model is made for each combination of parameters that you provide. </a:t>
            </a:r>
          </a:p>
          <a:p>
            <a:pPr lvl="1"/>
            <a:r>
              <a:rPr lang="en-US" dirty="0"/>
              <a:t>Can become a time issue with large sets. </a:t>
            </a:r>
          </a:p>
          <a:p>
            <a:pPr lvl="1"/>
            <a:r>
              <a:rPr lang="en-US" dirty="0"/>
              <a:t>Every model has different possible HP choices. </a:t>
            </a:r>
          </a:p>
          <a:p>
            <a:r>
              <a:rPr lang="en-US" dirty="0"/>
              <a:t>The GSCV object works just like a pipe in code.</a:t>
            </a:r>
          </a:p>
          <a:p>
            <a:r>
              <a:rPr lang="en-US" dirty="0"/>
              <a:t>Results in the best performing model of those tried. </a:t>
            </a:r>
          </a:p>
          <a:p>
            <a:pPr lvl="1"/>
            <a:r>
              <a:rPr lang="en-US" dirty="0"/>
              <a:t>We can specify a scoring metric, or take default. </a:t>
            </a:r>
          </a:p>
        </p:txBody>
      </p:sp>
    </p:spTree>
    <p:extLst>
      <p:ext uri="{BB962C8B-B14F-4D97-AF65-F5344CB8AC3E}">
        <p14:creationId xmlns:p14="http://schemas.microsoft.com/office/powerpoint/2010/main" val="96675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BE41-E786-902C-7AB8-79C1DE80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BF58-40EA-90BF-CC12-A75E4245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18446"/>
          </a:xfrm>
        </p:spPr>
        <p:txBody>
          <a:bodyPr/>
          <a:lstStyle/>
          <a:p>
            <a:r>
              <a:rPr lang="en-US" dirty="0"/>
              <a:t>The grid search will automate the trials that we’d have to do manually. </a:t>
            </a:r>
          </a:p>
          <a:p>
            <a:r>
              <a:rPr lang="en-US" dirty="0"/>
              <a:t>We get the best model of all possibilities. </a:t>
            </a:r>
          </a:p>
          <a:p>
            <a:pPr lvl="1"/>
            <a:r>
              <a:rPr lang="en-US" dirty="0"/>
              <a:t>We are still limited by providing a non-massive good set of options, which isn’t always clear. </a:t>
            </a:r>
          </a:p>
          <a:p>
            <a:r>
              <a:rPr lang="en-US" dirty="0"/>
              <a:t>There are other approaches to this automated testing process that can be smarter. </a:t>
            </a:r>
          </a:p>
          <a:p>
            <a:pPr lvl="1"/>
            <a:r>
              <a:rPr lang="en-US" dirty="0"/>
              <a:t>Some things have large numbers of possible options, or wide ranges for numerical HPs. </a:t>
            </a:r>
          </a:p>
          <a:p>
            <a:pPr lvl="1"/>
            <a:r>
              <a:rPr lang="en-US" dirty="0"/>
              <a:t>We generally don’t know exactly what a good set of things to try is. </a:t>
            </a:r>
          </a:p>
          <a:p>
            <a:pPr lvl="1"/>
            <a:r>
              <a:rPr lang="en-US" dirty="0"/>
              <a:t>For numerical values, dialing into an exact value is even more challenging. </a:t>
            </a:r>
          </a:p>
          <a:p>
            <a:pPr lvl="1"/>
            <a:r>
              <a:rPr lang="en-US" dirty="0"/>
              <a:t>Randomized search will try random values – good if we have no real idea. </a:t>
            </a:r>
          </a:p>
          <a:p>
            <a:pPr lvl="1"/>
            <a:r>
              <a:rPr lang="en-US" dirty="0"/>
              <a:t>Halving grid search in </a:t>
            </a:r>
            <a:r>
              <a:rPr lang="en-US" dirty="0" err="1"/>
              <a:t>sklearn</a:t>
            </a:r>
            <a:r>
              <a:rPr lang="en-US" dirty="0"/>
              <a:t> uses a smarter approach to find good combinations. </a:t>
            </a:r>
          </a:p>
          <a:p>
            <a:r>
              <a:rPr lang="en-US" dirty="0"/>
              <a:t>We can get information out of the GSCV after training by grabbing its attributes. </a:t>
            </a:r>
          </a:p>
        </p:txBody>
      </p:sp>
    </p:spTree>
    <p:extLst>
      <p:ext uri="{BB962C8B-B14F-4D97-AF65-F5344CB8AC3E}">
        <p14:creationId xmlns:p14="http://schemas.microsoft.com/office/powerpoint/2010/main" val="146630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81C9-241D-CD8C-8ED2-83B4ADCA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 and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4CAC-A722-6F8F-37B1-7FE90B9B9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4992688" cy="4199727"/>
          </a:xfrm>
        </p:spPr>
        <p:txBody>
          <a:bodyPr/>
          <a:lstStyle/>
          <a:p>
            <a:r>
              <a:rPr lang="en-US" dirty="0"/>
              <a:t>This example is a (too) complex one. </a:t>
            </a:r>
          </a:p>
          <a:p>
            <a:r>
              <a:rPr lang="en-US" dirty="0"/>
              <a:t>Important:</a:t>
            </a:r>
          </a:p>
          <a:p>
            <a:pPr lvl="1"/>
            <a:r>
              <a:rPr lang="en-US" dirty="0"/>
              <a:t>We can refer to items by name. </a:t>
            </a:r>
          </a:p>
          <a:p>
            <a:pPr lvl="1"/>
            <a:r>
              <a:rPr lang="en-US" dirty="0"/>
              <a:t>Each ‘layer’ is separated by a double underscore. </a:t>
            </a:r>
          </a:p>
          <a:p>
            <a:pPr lvl="1"/>
            <a:r>
              <a:rPr lang="en-US" dirty="0"/>
              <a:t>We can access any hyperparameter this way. </a:t>
            </a:r>
          </a:p>
          <a:p>
            <a:pPr lvl="1"/>
            <a:r>
              <a:rPr lang="en-US" dirty="0"/>
              <a:t>This can be any # of layers deep, each layer just adds a double underscore. </a:t>
            </a:r>
          </a:p>
          <a:p>
            <a:r>
              <a:rPr lang="en-US" dirty="0"/>
              <a:t>We can also tell the grid search to use different error metrics – f1, recall,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3074" name="Picture 2" descr="Kevin Markham on X: &quot;🤖⚡ scikit-learn tip #49: You can tune 2+ models using  the same grid search! Here's how: 1. Create multiple parameter dictionaries  2. Specify the model within each dictionary">
            <a:extLst>
              <a:ext uri="{FF2B5EF4-FFF2-40B4-BE49-F238E27FC236}">
                <a16:creationId xmlns:a16="http://schemas.microsoft.com/office/drawing/2014/main" id="{92671C52-E636-2FE2-E601-4DE723EF1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7" y="0"/>
            <a:ext cx="7199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32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75F3-3F2C-8D8A-51B4-AFA274DE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4B8C-03BD-AD68-A540-78B12F33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grid search will build each model that you specify and capture the results. </a:t>
            </a:r>
          </a:p>
          <a:p>
            <a:r>
              <a:rPr lang="en-US" dirty="0"/>
              <a:t>The results are tabulated from the test data. </a:t>
            </a:r>
          </a:p>
          <a:p>
            <a:pPr lvl="1"/>
            <a:r>
              <a:rPr lang="en-US" dirty="0"/>
              <a:t>We have several trials of each model, to ensure accuracy…</a:t>
            </a:r>
          </a:p>
        </p:txBody>
      </p:sp>
    </p:spTree>
    <p:extLst>
      <p:ext uri="{BB962C8B-B14F-4D97-AF65-F5344CB8AC3E}">
        <p14:creationId xmlns:p14="http://schemas.microsoft.com/office/powerpoint/2010/main" val="16291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8F73-ECBC-A742-A24C-FC86683D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B73C-2EF1-8D40-9C71-E0862252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/>
          <a:lstStyle/>
          <a:p>
            <a:r>
              <a:rPr lang="en-US" dirty="0"/>
              <a:t>We are used to splitting data when building models:</a:t>
            </a:r>
          </a:p>
          <a:p>
            <a:pPr lvl="1"/>
            <a:r>
              <a:rPr lang="en-US" dirty="0"/>
              <a:t>Training data (~70%) used to create the predictive model. </a:t>
            </a:r>
          </a:p>
          <a:p>
            <a:pPr lvl="1"/>
            <a:r>
              <a:rPr lang="en-US" dirty="0"/>
              <a:t>Testing data (~30%) used to evaluate the accuracy of the model. </a:t>
            </a:r>
          </a:p>
          <a:p>
            <a:r>
              <a:rPr lang="en-US" dirty="0"/>
              <a:t>This split allows us to accurately assess the accuracy on “new” data. </a:t>
            </a:r>
          </a:p>
          <a:p>
            <a:r>
              <a:rPr lang="en-US" dirty="0"/>
              <a:t>The split amounts can change, generally bigger data = smaller test data split. </a:t>
            </a:r>
          </a:p>
          <a:p>
            <a:r>
              <a:rPr lang="en-US" dirty="0"/>
              <a:t>Problem – random splits in the data can lead to variance in results:</a:t>
            </a:r>
          </a:p>
          <a:p>
            <a:pPr lvl="1"/>
            <a:r>
              <a:rPr lang="en-US" dirty="0"/>
              <a:t>Think of drastically different trees we get when data is split differently.</a:t>
            </a:r>
          </a:p>
        </p:txBody>
      </p:sp>
    </p:spTree>
    <p:extLst>
      <p:ext uri="{BB962C8B-B14F-4D97-AF65-F5344CB8AC3E}">
        <p14:creationId xmlns:p14="http://schemas.microsoft.com/office/powerpoint/2010/main" val="168954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7717-D4C2-7820-246C-C813712C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6543-9768-4FC6-5E05-6F4C5D2F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-fold Cross-validation - Shiksha Online">
            <a:extLst>
              <a:ext uri="{FF2B5EF4-FFF2-40B4-BE49-F238E27FC236}">
                <a16:creationId xmlns:a16="http://schemas.microsoft.com/office/drawing/2014/main" id="{D1F1C324-45E3-9B80-E87C-9723B1DC1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14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BC97-342B-364B-A65F-4714E9B9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7509-85C1-4F4F-9E79-062EB68C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Cross validation addresses this problem by repeating the split concept repeatedly. </a:t>
            </a:r>
          </a:p>
          <a:p>
            <a:r>
              <a:rPr lang="en-US" dirty="0"/>
              <a:t>K-fold Cross Validation:</a:t>
            </a:r>
          </a:p>
          <a:p>
            <a:pPr lvl="1"/>
            <a:r>
              <a:rPr lang="en-US" dirty="0"/>
              <a:t>Randomly split the data into K subsets. </a:t>
            </a:r>
          </a:p>
          <a:p>
            <a:pPr lvl="1"/>
            <a:r>
              <a:rPr lang="en-US" dirty="0"/>
              <a:t>Use k-1 set for training data. </a:t>
            </a:r>
          </a:p>
          <a:p>
            <a:pPr lvl="1"/>
            <a:r>
              <a:rPr lang="en-US" dirty="0"/>
              <a:t>Use the other set for testing data. </a:t>
            </a:r>
          </a:p>
          <a:p>
            <a:pPr lvl="1"/>
            <a:r>
              <a:rPr lang="en-US" dirty="0"/>
              <a:t>Repeat for all K subsets. </a:t>
            </a:r>
          </a:p>
          <a:p>
            <a:pPr lvl="1"/>
            <a:r>
              <a:rPr lang="en-US" dirty="0"/>
              <a:t>Average results together. </a:t>
            </a:r>
          </a:p>
          <a:p>
            <a:r>
              <a:rPr lang="en-US" dirty="0"/>
              <a:t>Mitigates variation from data randomly in one set or the other. </a:t>
            </a:r>
          </a:p>
          <a:p>
            <a:r>
              <a:rPr lang="en-US" dirty="0"/>
              <a:t>K of 5 to 10 is typical (for smaller sets – as data grows, this can be limited by time). </a:t>
            </a:r>
          </a:p>
        </p:txBody>
      </p:sp>
    </p:spTree>
    <p:extLst>
      <p:ext uri="{BB962C8B-B14F-4D97-AF65-F5344CB8AC3E}">
        <p14:creationId xmlns:p14="http://schemas.microsoft.com/office/powerpoint/2010/main" val="22577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3B9F-9172-A64F-BB0D-FBBC4C33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FDB6-8835-0543-9EFF-E3DCBCB0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ross-Validation ó GridSearchCV? - Stack Overflow en español">
            <a:extLst>
              <a:ext uri="{FF2B5EF4-FFF2-40B4-BE49-F238E27FC236}">
                <a16:creationId xmlns:a16="http://schemas.microsoft.com/office/drawing/2014/main" id="{E280AF27-99E9-0147-A6EB-99D1C9ED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0"/>
            <a:ext cx="12050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1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D3B6-CA6B-A7AB-ECF6-863B4CAE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35DE-0B38-3BF4-8FBB-68B9AF485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3782044" cy="4199727"/>
          </a:xfrm>
        </p:spPr>
        <p:txBody>
          <a:bodyPr>
            <a:normAutofit/>
          </a:bodyPr>
          <a:lstStyle/>
          <a:p>
            <a:r>
              <a:rPr lang="en-US" dirty="0"/>
              <a:t>Remember trees - created by playing </a:t>
            </a:r>
            <a:r>
              <a:rPr lang="en-US" dirty="0" err="1"/>
              <a:t>plinko</a:t>
            </a:r>
            <a:r>
              <a:rPr lang="en-US" dirty="0"/>
              <a:t> with the data:</a:t>
            </a:r>
          </a:p>
          <a:p>
            <a:pPr lvl="1"/>
            <a:r>
              <a:rPr lang="en-US" dirty="0"/>
              <a:t>At each node, choose whichever feature can split data the best. </a:t>
            </a:r>
          </a:p>
          <a:p>
            <a:pPr lvl="1"/>
            <a:r>
              <a:rPr lang="en-US" dirty="0"/>
              <a:t>Gini/entropy measure of purity.</a:t>
            </a:r>
          </a:p>
          <a:p>
            <a:pPr lvl="1"/>
            <a:r>
              <a:rPr lang="en-US" dirty="0"/>
              <a:t>Repeat splitting whatever data is in that node until perfect or a limit is hit.  </a:t>
            </a:r>
          </a:p>
        </p:txBody>
      </p:sp>
      <p:pic>
        <p:nvPicPr>
          <p:cNvPr id="1026" name="Picture 2" descr="Decision Tree">
            <a:extLst>
              <a:ext uri="{FF2B5EF4-FFF2-40B4-BE49-F238E27FC236}">
                <a16:creationId xmlns:a16="http://schemas.microsoft.com/office/drawing/2014/main" id="{75530184-4381-F67D-095A-A5CEC94E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5211" y="2367280"/>
            <a:ext cx="8500935" cy="318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84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F2DC-F780-9744-9CD0-A96E1EF4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EFAD-BD91-1D48-B3EE-0944C4A7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-fold cross-validation explained in plain English | by Rukshan Pramoditha  | Towards Data Science">
            <a:extLst>
              <a:ext uri="{FF2B5EF4-FFF2-40B4-BE49-F238E27FC236}">
                <a16:creationId xmlns:a16="http://schemas.microsoft.com/office/drawing/2014/main" id="{649B83FE-D053-8D4A-A67F-30F70B36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0"/>
            <a:ext cx="8178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54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0E9B-9C17-9045-8B4F-604ECD41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1C53-141F-A147-9728-E590A47A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Grid Search CV combines these two into one simple call. </a:t>
            </a:r>
          </a:p>
          <a:p>
            <a:pPr lvl="1"/>
            <a:r>
              <a:rPr lang="en-US" dirty="0"/>
              <a:t>Test every HP combination.</a:t>
            </a:r>
          </a:p>
          <a:p>
            <a:pPr lvl="1"/>
            <a:r>
              <a:rPr lang="en-US" dirty="0"/>
              <a:t>Use cross validation to calculate scores. </a:t>
            </a:r>
          </a:p>
          <a:p>
            <a:pPr lvl="1"/>
            <a:r>
              <a:rPr lang="en-US" dirty="0"/>
              <a:t>Identify best model. </a:t>
            </a:r>
          </a:p>
          <a:p>
            <a:r>
              <a:rPr lang="en-US" dirty="0"/>
              <a:t>In place of one “normal” score we get the cross-validated score, and best HP combo. </a:t>
            </a:r>
          </a:p>
          <a:p>
            <a:r>
              <a:rPr lang="en-US" dirty="0"/>
              <a:t>Need to specify choices for HP in the grid. </a:t>
            </a:r>
          </a:p>
          <a:p>
            <a:pPr lvl="1"/>
            <a:r>
              <a:rPr lang="en-US" dirty="0"/>
              <a:t>Also a random version, that randomly chooses HP. </a:t>
            </a:r>
          </a:p>
          <a:p>
            <a:r>
              <a:rPr lang="en-US" dirty="0"/>
              <a:t>This will give us an easy way to get the best model, within the range we define. </a:t>
            </a:r>
          </a:p>
          <a:p>
            <a:pPr lvl="1"/>
            <a:r>
              <a:rPr lang="en-US" dirty="0"/>
              <a:t>This may take a long time, so we still need to be kind </a:t>
            </a:r>
            <a:r>
              <a:rPr lang="en-US"/>
              <a:t>of selective.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32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7F7E-1C79-29A9-1558-5C7E572F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E7CB-5CE3-6CBE-BC27-5A122BDEF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6772"/>
            <a:ext cx="9603275" cy="4126710"/>
          </a:xfrm>
        </p:spPr>
        <p:txBody>
          <a:bodyPr/>
          <a:lstStyle/>
          <a:p>
            <a:r>
              <a:rPr lang="en-US" dirty="0"/>
              <a:t>Grid search can be used to easily choose a good set of HP for your model. </a:t>
            </a:r>
          </a:p>
          <a:p>
            <a:r>
              <a:rPr lang="en-US" dirty="0"/>
              <a:t>Setup a grid of potential choices for HP:</a:t>
            </a:r>
          </a:p>
          <a:p>
            <a:pPr lvl="1"/>
            <a:r>
              <a:rPr lang="en-US" dirty="0"/>
              <a:t>This isn’t generally something we can know ahead of time, need to guess and test. </a:t>
            </a:r>
          </a:p>
          <a:p>
            <a:r>
              <a:rPr lang="en-US" dirty="0"/>
              <a:t>If we have the data and/or this is important, use explicit test set. </a:t>
            </a:r>
          </a:p>
          <a:p>
            <a:r>
              <a:rPr lang="en-US" dirty="0"/>
              <a:t>Allow grid search to test and generate the best model. </a:t>
            </a:r>
          </a:p>
          <a:p>
            <a:r>
              <a:rPr lang="en-US" dirty="0"/>
              <a:t>Use this model for actual predictions. </a:t>
            </a:r>
          </a:p>
          <a:p>
            <a:r>
              <a:rPr lang="en-US" dirty="0"/>
              <a:t>Concerns:</a:t>
            </a:r>
          </a:p>
          <a:p>
            <a:pPr lvl="1"/>
            <a:r>
              <a:rPr lang="en-US" dirty="0"/>
              <a:t>Time - larger data, more CV rounds lead to better results, but can be slow. </a:t>
            </a:r>
          </a:p>
          <a:p>
            <a:pPr lvl="1"/>
            <a:r>
              <a:rPr lang="en-US" dirty="0"/>
              <a:t>Bad choices for the grid can lead to poor results. (“Smart” grid algorithms can help this). </a:t>
            </a:r>
          </a:p>
        </p:txBody>
      </p:sp>
    </p:spTree>
    <p:extLst>
      <p:ext uri="{BB962C8B-B14F-4D97-AF65-F5344CB8AC3E}">
        <p14:creationId xmlns:p14="http://schemas.microsoft.com/office/powerpoint/2010/main" val="127580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8169-49E1-4B46-C408-5B705300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5835-DD3C-32CA-96A6-AF80D29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k-Fold Cross-Validation">
            <a:extLst>
              <a:ext uri="{FF2B5EF4-FFF2-40B4-BE49-F238E27FC236}">
                <a16:creationId xmlns:a16="http://schemas.microsoft.com/office/drawing/2014/main" id="{EFF951C4-231A-93C2-A0BF-3CEFE0BA9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A3BF48-251A-01C6-C74E-4874B734AFDD}"/>
                  </a:ext>
                </a:extLst>
              </p14:cNvPr>
              <p14:cNvContentPartPr/>
              <p14:nvPr/>
            </p14:nvContentPartPr>
            <p14:xfrm>
              <a:off x="1772653" y="3467893"/>
              <a:ext cx="1437120" cy="255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A3BF48-251A-01C6-C74E-4874B734AF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4013" y="3459253"/>
                <a:ext cx="1454760" cy="25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F07EE3-79B8-62A5-6F9F-72C13BDF3143}"/>
                  </a:ext>
                </a:extLst>
              </p14:cNvPr>
              <p14:cNvContentPartPr/>
              <p14:nvPr/>
            </p14:nvContentPartPr>
            <p14:xfrm>
              <a:off x="2169733" y="3425413"/>
              <a:ext cx="2354400" cy="1954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F07EE3-79B8-62A5-6F9F-72C13BDF31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61093" y="3416413"/>
                <a:ext cx="2372040" cy="1971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E50A4DC-87D1-D747-3FF8-76C805FB4436}"/>
              </a:ext>
            </a:extLst>
          </p:cNvPr>
          <p:cNvSpPr txBox="1"/>
          <p:nvPr/>
        </p:nvSpPr>
        <p:spPr>
          <a:xfrm>
            <a:off x="314433" y="4493162"/>
            <a:ext cx="1796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 test set is ‘correct’ way to do things, but we can skip it for less critical things (especially with small data). </a:t>
            </a:r>
          </a:p>
        </p:txBody>
      </p:sp>
    </p:spTree>
    <p:extLst>
      <p:ext uri="{BB962C8B-B14F-4D97-AF65-F5344CB8AC3E}">
        <p14:creationId xmlns:p14="http://schemas.microsoft.com/office/powerpoint/2010/main" val="26889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418F-4EBB-2966-1C7F-72FCC49F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9CE91-EE5A-9953-7163-878F97B3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" y="1853753"/>
            <a:ext cx="7228265" cy="4271473"/>
          </a:xfrm>
        </p:spPr>
        <p:txBody>
          <a:bodyPr>
            <a:normAutofit/>
          </a:bodyPr>
          <a:lstStyle/>
          <a:p>
            <a:r>
              <a:rPr lang="en-US" dirty="0"/>
              <a:t>Not inherently linear, like regression models.</a:t>
            </a:r>
          </a:p>
          <a:p>
            <a:pPr lvl="1"/>
            <a:r>
              <a:rPr lang="en-US" dirty="0"/>
              <a:t>Can better capture non-linear relationships. </a:t>
            </a:r>
          </a:p>
          <a:p>
            <a:r>
              <a:rPr lang="en-US" dirty="0"/>
              <a:t>Simple and comprehensible by a human, able to be displayed visually. </a:t>
            </a:r>
          </a:p>
          <a:p>
            <a:r>
              <a:rPr lang="en-US" dirty="0"/>
              <a:t>Quick to predict (can be slow to train). </a:t>
            </a:r>
          </a:p>
          <a:p>
            <a:r>
              <a:rPr lang="en-US" dirty="0"/>
              <a:t>Very strong tendency to be </a:t>
            </a:r>
            <a:r>
              <a:rPr lang="en-US" i="1" dirty="0"/>
              <a:t>high variance </a:t>
            </a:r>
            <a:r>
              <a:rPr lang="en-US" dirty="0"/>
              <a:t>in error:</a:t>
            </a:r>
          </a:p>
          <a:p>
            <a:pPr lvl="1"/>
            <a:r>
              <a:rPr lang="en-US" dirty="0"/>
              <a:t>Will always overfit, to perfection if possible, if we don’t limit growth. </a:t>
            </a:r>
          </a:p>
          <a:p>
            <a:pPr lvl="1"/>
            <a:r>
              <a:rPr lang="en-US" dirty="0"/>
              <a:t>We need to use HPs or regularization to prevent the model from learning too much. </a:t>
            </a:r>
          </a:p>
          <a:p>
            <a:pPr lvl="1"/>
            <a:r>
              <a:rPr lang="en-US" dirty="0"/>
              <a:t>E.g. both trees here have the same purity (</a:t>
            </a:r>
            <a:r>
              <a:rPr lang="en-US" dirty="0" err="1"/>
              <a:t>gini</a:t>
            </a:r>
            <a:r>
              <a:rPr lang="en-US" dirty="0"/>
              <a:t>/</a:t>
            </a:r>
            <a:r>
              <a:rPr lang="en-US" dirty="0" err="1"/>
              <a:t>ent</a:t>
            </a:r>
            <a:r>
              <a:rPr lang="en-US" dirty="0"/>
              <a:t>.) score. </a:t>
            </a:r>
          </a:p>
        </p:txBody>
      </p:sp>
      <p:pic>
        <p:nvPicPr>
          <p:cNvPr id="4098" name="Picture 2" descr="Lecture 1: Binary Classification with Linear Predictors 1 Linear Predictors  2 Binary Classification with Linear Predictors">
            <a:extLst>
              <a:ext uri="{FF2B5EF4-FFF2-40B4-BE49-F238E27FC236}">
                <a16:creationId xmlns:a16="http://schemas.microsoft.com/office/drawing/2014/main" id="{B74FF517-6A55-EABA-0590-06144B1C1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770" y="0"/>
            <a:ext cx="4489230" cy="370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ow to prove it in math: why deeper decision trees will never have higher  expected cross entropy? - DataScienceCentral.com">
            <a:extLst>
              <a:ext uri="{FF2B5EF4-FFF2-40B4-BE49-F238E27FC236}">
                <a16:creationId xmlns:a16="http://schemas.microsoft.com/office/drawing/2014/main" id="{E23B13EE-8B2C-EC5C-454F-9C3A0D63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31" y="4051300"/>
            <a:ext cx="4907369" cy="275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53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1A20-1F5F-06F5-805A-0E978D75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DB21-D897-3D92-743E-3E1C6A48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2424"/>
            <a:ext cx="9603275" cy="4111057"/>
          </a:xfrm>
        </p:spPr>
        <p:txBody>
          <a:bodyPr/>
          <a:lstStyle/>
          <a:p>
            <a:r>
              <a:rPr lang="en-US" dirty="0"/>
              <a:t>To make a tree model that work well (not overfitted) we need to tune it. </a:t>
            </a:r>
          </a:p>
          <a:p>
            <a:r>
              <a:rPr lang="en-US" dirty="0"/>
              <a:t>Hyperparameters:</a:t>
            </a:r>
          </a:p>
          <a:p>
            <a:pPr lvl="1"/>
            <a:r>
              <a:rPr lang="en-US" dirty="0"/>
              <a:t>Settings for the model training process, such as max depth, min items in a leaf, criterion,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can set limits to (mainly) constrain growth, then the tree must optimize within that. </a:t>
            </a:r>
          </a:p>
          <a:p>
            <a:r>
              <a:rPr lang="en-US" dirty="0"/>
              <a:t>Regularization (Cost Complexity Pruning):</a:t>
            </a:r>
          </a:p>
          <a:p>
            <a:pPr lvl="1"/>
            <a:r>
              <a:rPr lang="en-US" dirty="0"/>
              <a:t>Regularization is the concept of adding a penalty to the </a:t>
            </a:r>
            <a:r>
              <a:rPr lang="en-US" i="1" dirty="0"/>
              <a:t>growth</a:t>
            </a:r>
            <a:r>
              <a:rPr lang="en-US" dirty="0"/>
              <a:t> of a model. </a:t>
            </a:r>
          </a:p>
          <a:p>
            <a:pPr lvl="1"/>
            <a:r>
              <a:rPr lang="en-US" dirty="0"/>
              <a:t>In order to overfit the data, the model must grow, so this combats that. </a:t>
            </a:r>
          </a:p>
          <a:p>
            <a:pPr lvl="1"/>
            <a:r>
              <a:rPr lang="en-US" dirty="0"/>
              <a:t>Requires each split to improve overall purity by at least some (adjustable by hp) amount. </a:t>
            </a:r>
          </a:p>
          <a:p>
            <a:pPr lvl="1"/>
            <a:r>
              <a:rPr lang="en-US" dirty="0"/>
              <a:t>Done after the tree is made, but is seamless to us. </a:t>
            </a:r>
          </a:p>
        </p:txBody>
      </p:sp>
    </p:spTree>
    <p:extLst>
      <p:ext uri="{BB962C8B-B14F-4D97-AF65-F5344CB8AC3E}">
        <p14:creationId xmlns:p14="http://schemas.microsoft.com/office/powerpoint/2010/main" val="42529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AD35-A0BA-5D33-4E68-01BA5616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Shove a Column Transformer up Your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AD5A-7176-B6A2-2362-82549C3E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482" y="1853754"/>
            <a:ext cx="5703518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Column transformers are another pipeline item. </a:t>
            </a:r>
          </a:p>
          <a:p>
            <a:r>
              <a:rPr lang="en-US" dirty="0"/>
              <a:t>CTs are basically a pipeline with branching:</a:t>
            </a:r>
          </a:p>
          <a:p>
            <a:pPr lvl="1"/>
            <a:r>
              <a:rPr lang="en-US" dirty="0"/>
              <a:t>We can treat a CT like any other transformer object in connecting them. </a:t>
            </a:r>
          </a:p>
          <a:p>
            <a:pPr lvl="1"/>
            <a:r>
              <a:rPr lang="en-US" dirty="0"/>
              <a:t>Inside a CT we can specify different paths (pipelines), and which features go down them. </a:t>
            </a:r>
          </a:p>
          <a:p>
            <a:pPr lvl="1"/>
            <a:r>
              <a:rPr lang="en-US" dirty="0"/>
              <a:t>The output of the CT is just like a pipeline, it’ll recombine the data for us. </a:t>
            </a:r>
          </a:p>
          <a:p>
            <a:r>
              <a:rPr lang="en-US" dirty="0"/>
              <a:t>Mainly needed for mixed data types (cat/num). </a:t>
            </a:r>
          </a:p>
          <a:p>
            <a:r>
              <a:rPr lang="en-US" dirty="0"/>
              <a:t>All pipe-</a:t>
            </a:r>
            <a:r>
              <a:rPr lang="en-US" dirty="0" err="1"/>
              <a:t>ish</a:t>
            </a:r>
            <a:r>
              <a:rPr lang="en-US" dirty="0"/>
              <a:t> things can be combined in any way. </a:t>
            </a:r>
          </a:p>
          <a:p>
            <a:pPr lvl="1"/>
            <a:r>
              <a:rPr lang="en-US" dirty="0"/>
              <a:t>They accept/output an array(-like) dataset. </a:t>
            </a:r>
          </a:p>
        </p:txBody>
      </p:sp>
      <p:pic>
        <p:nvPicPr>
          <p:cNvPr id="5122" name="Picture 2" descr="Building Machine Learning Pipeline using Scikit-Learn - YouTube">
            <a:extLst>
              <a:ext uri="{FF2B5EF4-FFF2-40B4-BE49-F238E27FC236}">
                <a16:creationId xmlns:a16="http://schemas.microsoft.com/office/drawing/2014/main" id="{9D5CC952-32EA-166F-C453-7699724DE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32" r="27523"/>
          <a:stretch/>
        </p:blipFill>
        <p:spPr bwMode="auto">
          <a:xfrm>
            <a:off x="174146" y="2366741"/>
            <a:ext cx="6314336" cy="274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3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04EC-8076-DBE6-370D-E720DE1C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should be able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FA37-BBAE-D12D-FB17-34C8BED5D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99138"/>
            <a:ext cx="9603275" cy="4095863"/>
          </a:xfrm>
        </p:spPr>
        <p:txBody>
          <a:bodyPr/>
          <a:lstStyle/>
          <a:p>
            <a:r>
              <a:rPr lang="en-US" dirty="0"/>
              <a:t>At this point, with some refreshment of last year, you should feel ok to:</a:t>
            </a:r>
          </a:p>
          <a:p>
            <a:pPr lvl="1"/>
            <a:r>
              <a:rPr lang="en-US" dirty="0"/>
              <a:t>Load, explore, and clean data prior to use. </a:t>
            </a:r>
          </a:p>
          <a:p>
            <a:pPr lvl="1"/>
            <a:r>
              <a:rPr lang="en-US" dirty="0"/>
              <a:t>Do train-test split and format data for training. </a:t>
            </a:r>
          </a:p>
          <a:p>
            <a:pPr lvl="1"/>
            <a:r>
              <a:rPr lang="en-US" dirty="0"/>
              <a:t>Decide on classification/regression model, set target and features. </a:t>
            </a:r>
          </a:p>
          <a:p>
            <a:pPr lvl="1"/>
            <a:r>
              <a:rPr lang="en-US" dirty="0"/>
              <a:t>Create a pipeline to process the data (now with CT branching and mixed data). </a:t>
            </a:r>
          </a:p>
          <a:p>
            <a:pPr lvl="2"/>
            <a:r>
              <a:rPr lang="en-US" dirty="0"/>
              <a:t>Impute, scale, encode should be usable and make sense. </a:t>
            </a:r>
          </a:p>
          <a:p>
            <a:pPr lvl="1"/>
            <a:r>
              <a:rPr lang="en-US" dirty="0"/>
              <a:t>Make models with different hyperparameters and evaluate accuracy metrics.</a:t>
            </a:r>
          </a:p>
          <a:p>
            <a:pPr lvl="1"/>
            <a:r>
              <a:rPr lang="en-US" dirty="0"/>
              <a:t>Tune a model to get better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79249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EF34-9FA4-884D-9E8D-C13B94F3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Grids and Pipes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9FF99-AD19-DE49-A6EA-36CB10813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0B66-1F2C-334C-861A-AB1A1DF6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A68BA-23B2-4041-8B7C-7F3DDE24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looked at using hyperparameters to make accurate models. </a:t>
            </a:r>
          </a:p>
          <a:p>
            <a:r>
              <a:rPr lang="en-US" dirty="0"/>
              <a:t>Each algorithm has different hyperparameters. </a:t>
            </a:r>
          </a:p>
          <a:p>
            <a:r>
              <a:rPr lang="en-US" dirty="0"/>
              <a:t>Hyperparameters are variables set ahead of time that control the training process. </a:t>
            </a:r>
          </a:p>
          <a:p>
            <a:r>
              <a:rPr lang="en-US" dirty="0"/>
              <a:t>We can’t evaluate optimal HP ahead of time, we need to set them and see the results. </a:t>
            </a:r>
          </a:p>
          <a:p>
            <a:pPr lvl="1"/>
            <a:r>
              <a:rPr lang="en-US" dirty="0"/>
              <a:t>Trial and error!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0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97F6-817D-1427-2123-476684C4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749A-D830-A266-DF1F-67DC6517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we make a model, we need to make it to see how good it is. </a:t>
            </a:r>
          </a:p>
          <a:p>
            <a:pPr lvl="1"/>
            <a:r>
              <a:rPr lang="en-US" dirty="0"/>
              <a:t>With hyperparameters we often don’t really have a good idea what to pick. </a:t>
            </a:r>
          </a:p>
          <a:p>
            <a:r>
              <a:rPr lang="en-US" dirty="0"/>
              <a:t>However, making a bunch of trials and comparing the results is boring. </a:t>
            </a:r>
          </a:p>
          <a:p>
            <a:pPr lvl="1"/>
            <a:r>
              <a:rPr lang="en-US" dirty="0"/>
              <a:t>Programmers are lazy!</a:t>
            </a:r>
          </a:p>
          <a:p>
            <a:pPr lvl="1"/>
            <a:r>
              <a:rPr lang="en-US" dirty="0"/>
              <a:t>Loops work, but they are repetitive and annoying to do. </a:t>
            </a:r>
          </a:p>
          <a:p>
            <a:r>
              <a:rPr lang="en-US" dirty="0"/>
              <a:t>We can automate this, test several trials, and just pick the best result. </a:t>
            </a:r>
          </a:p>
          <a:p>
            <a:pPr lvl="1"/>
            <a:r>
              <a:rPr lang="en-US" dirty="0"/>
              <a:t>Repeat the exact same training and evaluation process. </a:t>
            </a:r>
          </a:p>
          <a:p>
            <a:pPr lvl="1"/>
            <a:r>
              <a:rPr lang="en-US" dirty="0"/>
              <a:t>On each repetition, try a different selection of hyperparameters. </a:t>
            </a:r>
          </a:p>
        </p:txBody>
      </p:sp>
    </p:spTree>
    <p:extLst>
      <p:ext uri="{BB962C8B-B14F-4D97-AF65-F5344CB8AC3E}">
        <p14:creationId xmlns:p14="http://schemas.microsoft.com/office/powerpoint/2010/main" val="4863463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5991</TotalTime>
  <Words>1612</Words>
  <Application>Microsoft Macintosh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Gallery</vt:lpstr>
      <vt:lpstr>Housekeeping</vt:lpstr>
      <vt:lpstr>Tree Review</vt:lpstr>
      <vt:lpstr>Trees</vt:lpstr>
      <vt:lpstr>Tuning the Tree</vt:lpstr>
      <vt:lpstr>Shove a Column Transformer up Your Pipe</vt:lpstr>
      <vt:lpstr>So we should be able to…</vt:lpstr>
      <vt:lpstr>Grids and Pipes</vt:lpstr>
      <vt:lpstr>Hyperparameters</vt:lpstr>
      <vt:lpstr>Tuning a model</vt:lpstr>
      <vt:lpstr>Grid Search</vt:lpstr>
      <vt:lpstr>PowerPoint Presentation</vt:lpstr>
      <vt:lpstr>Hyperparameters</vt:lpstr>
      <vt:lpstr>Grid Usage</vt:lpstr>
      <vt:lpstr>Grids and Pipes</vt:lpstr>
      <vt:lpstr>Measuring Results</vt:lpstr>
      <vt:lpstr>Train-Test Split</vt:lpstr>
      <vt:lpstr>PowerPoint Presentation</vt:lpstr>
      <vt:lpstr>Cross Validation</vt:lpstr>
      <vt:lpstr>PowerPoint Presentation</vt:lpstr>
      <vt:lpstr>PowerPoint Presentation</vt:lpstr>
      <vt:lpstr>Grid Search CV</vt:lpstr>
      <vt:lpstr>In Practice…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27</cp:revision>
  <dcterms:created xsi:type="dcterms:W3CDTF">2022-01-09T14:29:39Z</dcterms:created>
  <dcterms:modified xsi:type="dcterms:W3CDTF">2025-01-16T20:59:27Z</dcterms:modified>
</cp:coreProperties>
</file>