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79" r:id="rId2"/>
    <p:sldId id="256" r:id="rId3"/>
    <p:sldId id="260" r:id="rId4"/>
    <p:sldId id="280" r:id="rId5"/>
    <p:sldId id="265" r:id="rId6"/>
    <p:sldId id="261" r:id="rId7"/>
    <p:sldId id="262" r:id="rId8"/>
    <p:sldId id="257" r:id="rId9"/>
    <p:sldId id="258" r:id="rId10"/>
    <p:sldId id="259" r:id="rId11"/>
    <p:sldId id="264" r:id="rId12"/>
    <p:sldId id="266" r:id="rId13"/>
    <p:sldId id="267" r:id="rId14"/>
    <p:sldId id="281" r:id="rId15"/>
    <p:sldId id="274" r:id="rId16"/>
    <p:sldId id="285" r:id="rId17"/>
    <p:sldId id="275" r:id="rId18"/>
    <p:sldId id="278" r:id="rId19"/>
    <p:sldId id="282" r:id="rId20"/>
    <p:sldId id="276" r:id="rId21"/>
    <p:sldId id="277" r:id="rId22"/>
    <p:sldId id="283" r:id="rId23"/>
    <p:sldId id="284" r:id="rId24"/>
    <p:sldId id="268" r:id="rId25"/>
    <p:sldId id="269" r:id="rId26"/>
    <p:sldId id="270" r:id="rId27"/>
    <p:sldId id="272" r:id="rId28"/>
    <p:sldId id="27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2"/>
    <p:restoredTop sz="94746"/>
  </p:normalViewPr>
  <p:slideViewPr>
    <p:cSldViewPr snapToGrid="0" snapToObjects="1">
      <p:cViewPr varScale="1">
        <p:scale>
          <a:sx n="145" d="100"/>
          <a:sy n="145" d="100"/>
        </p:scale>
        <p:origin x="19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33884-94CD-0F4E-BA84-5C402B1D76E4}" type="datetimeFigureOut">
              <a:rPr lang="en-US" smtClean="0"/>
              <a:t>1/9/25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1A861-F0D7-D84E-A25F-3A724E46A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75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1A861-F0D7-D84E-A25F-3A724E46AE0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8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36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9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2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27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73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38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62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13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7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11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08AC5D4-C579-7A4E-B275-F588D71CC3B5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AC5D4-C579-7A4E-B275-F588D71CC3B5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15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FCAF1-2C8E-A5CB-9191-341F94D1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7E090-5662-7FC9-0DD0-C5B7885D1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55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3A67-B4E8-0540-8FF0-60889B16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CDE5A-927B-D742-8DDC-8D84EDD06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2015733"/>
            <a:ext cx="5610225" cy="1856180"/>
          </a:xfrm>
        </p:spPr>
        <p:txBody>
          <a:bodyPr>
            <a:normAutofit/>
          </a:bodyPr>
          <a:lstStyle/>
          <a:p>
            <a:r>
              <a:rPr lang="en-US" dirty="0"/>
              <a:t>Entropy is similar to Gini – a measure of impurity. </a:t>
            </a:r>
          </a:p>
          <a:p>
            <a:r>
              <a:rPr lang="en-US" dirty="0"/>
              <a:t>Created to convey the idea of information – the lower the entropy the more “information” it conveys. </a:t>
            </a:r>
          </a:p>
        </p:txBody>
      </p:sp>
      <p:pic>
        <p:nvPicPr>
          <p:cNvPr id="2052" name="Picture 4" descr="The image highlights the variation of entropy over data points, Entropy is the lowest at end and maximum in middle of graph.">
            <a:extLst>
              <a:ext uri="{FF2B5EF4-FFF2-40B4-BE49-F238E27FC236}">
                <a16:creationId xmlns:a16="http://schemas.microsoft.com/office/drawing/2014/main" id="{74E08735-059A-8642-B840-778AF37396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8" r="19004"/>
          <a:stretch/>
        </p:blipFill>
        <p:spPr bwMode="auto">
          <a:xfrm>
            <a:off x="6451186" y="2015733"/>
            <a:ext cx="5091630" cy="399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09AE712-1D3F-034B-88C6-9DC63BB6B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434" y="3994851"/>
            <a:ext cx="5559145" cy="129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245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8BBE-CA3C-2244-A997-B6F6BC24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02F17-797C-6440-A30C-B7581EB00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2624901"/>
          </a:xfrm>
        </p:spPr>
        <p:txBody>
          <a:bodyPr/>
          <a:lstStyle/>
          <a:p>
            <a:r>
              <a:rPr lang="en-US" dirty="0"/>
              <a:t>The algorithm looks for the decision that maximizes information gain or purity. </a:t>
            </a:r>
          </a:p>
          <a:p>
            <a:pPr lvl="1"/>
            <a:r>
              <a:rPr lang="en-US" dirty="0"/>
              <a:t>Gain = Gini/ENT before the split – Gini/ENT after the split</a:t>
            </a:r>
          </a:p>
          <a:p>
            <a:pPr lvl="1"/>
            <a:r>
              <a:rPr lang="en-US" dirty="0"/>
              <a:t>The split is the one that makes the tree more pure after. </a:t>
            </a:r>
          </a:p>
          <a:p>
            <a:pPr lvl="1"/>
            <a:r>
              <a:rPr lang="en-US" dirty="0"/>
              <a:t>Maximize discrimination with the division. </a:t>
            </a:r>
          </a:p>
          <a:p>
            <a:r>
              <a:rPr lang="en-US" dirty="0"/>
              <a:t>The series of the decisions makes the tree sequence of decisions. </a:t>
            </a:r>
          </a:p>
          <a:p>
            <a:r>
              <a:rPr lang="en-US" dirty="0"/>
              <a:t>In practice Gini and Entropy will usually give close to the same results</a:t>
            </a:r>
          </a:p>
        </p:txBody>
      </p:sp>
      <p:pic>
        <p:nvPicPr>
          <p:cNvPr id="5122" name="Picture 2" descr="Representation of Gini Index and Entropy">
            <a:extLst>
              <a:ext uri="{FF2B5EF4-FFF2-40B4-BE49-F238E27FC236}">
                <a16:creationId xmlns:a16="http://schemas.microsoft.com/office/drawing/2014/main" id="{0B4F503F-65DF-594A-A2CB-6F3BE11128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2" t="11718" r="9548" b="6250"/>
          <a:stretch/>
        </p:blipFill>
        <p:spPr bwMode="auto">
          <a:xfrm>
            <a:off x="2679844" y="4478655"/>
            <a:ext cx="6832311" cy="229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77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FFD6-22ED-F546-B798-68AAFE8D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Woody Goodness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1374C-BD2A-1F48-A02F-FDEBA81F9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11691"/>
          </a:xfrm>
        </p:spPr>
        <p:txBody>
          <a:bodyPr/>
          <a:lstStyle/>
          <a:p>
            <a:r>
              <a:rPr lang="en-US" dirty="0"/>
              <a:t>Tree benefits:</a:t>
            </a:r>
          </a:p>
          <a:p>
            <a:pPr lvl="1"/>
            <a:r>
              <a:rPr lang="en-US" dirty="0"/>
              <a:t>Simple, understandable, and mirrors human decision making. </a:t>
            </a:r>
          </a:p>
          <a:p>
            <a:pPr lvl="1"/>
            <a:r>
              <a:rPr lang="en-US" dirty="0"/>
              <a:t>Handles non-linear relationships. </a:t>
            </a:r>
          </a:p>
          <a:p>
            <a:pPr lvl="1"/>
            <a:r>
              <a:rPr lang="en-US" dirty="0"/>
              <a:t>Non-parametric – there is no assumption of what the data is, such as normal. </a:t>
            </a:r>
          </a:p>
          <a:p>
            <a:pPr lvl="1"/>
            <a:r>
              <a:rPr lang="en-US" dirty="0"/>
              <a:t>Explainable – we can follow the exact logic of the decisions. </a:t>
            </a:r>
          </a:p>
          <a:p>
            <a:pPr lvl="1"/>
            <a:r>
              <a:rPr lang="en-US" dirty="0"/>
              <a:t>Data prep is minimal – no need to encode or scale data. </a:t>
            </a:r>
          </a:p>
          <a:p>
            <a:pPr lvl="1"/>
            <a:r>
              <a:rPr lang="en-US" dirty="0"/>
              <a:t>Generally computationally efficient with large datasets when making decisions. </a:t>
            </a:r>
          </a:p>
          <a:p>
            <a:r>
              <a:rPr lang="en-US" dirty="0"/>
              <a:t>Can be acceptable in scenarios (finance, insurance, </a:t>
            </a:r>
            <a:r>
              <a:rPr lang="en-US" dirty="0" err="1"/>
              <a:t>etc</a:t>
            </a:r>
            <a:r>
              <a:rPr lang="en-US" dirty="0"/>
              <a:t>…) where a black box model isn’t. </a:t>
            </a:r>
          </a:p>
          <a:p>
            <a:pPr lvl="1"/>
            <a:r>
              <a:rPr lang="en-US" dirty="0"/>
              <a:t>You can show how a decision is made in human language.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45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3360-6454-764B-82F2-EEA9E2CA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Barky Badness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FD4D7-B3CA-C14B-8695-4991E10C0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1348"/>
            <a:ext cx="9603275" cy="3932216"/>
          </a:xfrm>
        </p:spPr>
        <p:txBody>
          <a:bodyPr/>
          <a:lstStyle/>
          <a:p>
            <a:r>
              <a:rPr lang="en-US" dirty="0"/>
              <a:t>Trees have some disadvantages:</a:t>
            </a:r>
          </a:p>
          <a:p>
            <a:pPr lvl="1"/>
            <a:r>
              <a:rPr lang="en-US" dirty="0"/>
              <a:t>Non-robust – small changes in training data can generate wildly different trees. </a:t>
            </a:r>
          </a:p>
          <a:p>
            <a:pPr lvl="2"/>
            <a:r>
              <a:rPr lang="en-US" dirty="0"/>
              <a:t>I.e. a small difference in train-test split can yield different split points, which can then lead to a very different tree. Even if the end results perform almost identically. </a:t>
            </a:r>
          </a:p>
          <a:p>
            <a:pPr lvl="2"/>
            <a:r>
              <a:rPr lang="en-US" dirty="0"/>
              <a:t>What might we try that could mitigate this?</a:t>
            </a:r>
          </a:p>
          <a:p>
            <a:pPr lvl="1"/>
            <a:r>
              <a:rPr lang="en-US" dirty="0"/>
              <a:t>Prone to overfitting (though we can combat that when we code them).</a:t>
            </a:r>
          </a:p>
          <a:p>
            <a:pPr lvl="1"/>
            <a:r>
              <a:rPr lang="en-US" dirty="0"/>
              <a:t>Training with large datasets can be time consuming, especially when attempting to limit overfitting.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45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6E8E3-4B26-DA14-5FCC-B8AA35BB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52D9B-2129-A676-E067-DC7A3CB96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74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703A-BE2E-F57D-6138-D70CF3DE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Better Trees -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28C54-8CFA-C92F-608B-FB27F99CE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4287"/>
          </a:xfrm>
        </p:spPr>
        <p:txBody>
          <a:bodyPr/>
          <a:lstStyle/>
          <a:p>
            <a:r>
              <a:rPr lang="en-US" dirty="0"/>
              <a:t>Hyperparameters are basically the settings that the algorithm uses while making a model.</a:t>
            </a:r>
          </a:p>
          <a:p>
            <a:pPr lvl="1"/>
            <a:r>
              <a:rPr lang="en-US" dirty="0"/>
              <a:t>Each algorithm has a different family of hyperparameters. </a:t>
            </a:r>
          </a:p>
          <a:p>
            <a:r>
              <a:rPr lang="en-US" dirty="0"/>
              <a:t>We can create different models with different HPs. </a:t>
            </a:r>
          </a:p>
          <a:p>
            <a:pPr lvl="1"/>
            <a:r>
              <a:rPr lang="en-US" dirty="0"/>
              <a:t>These models may perform very differently.</a:t>
            </a:r>
          </a:p>
          <a:p>
            <a:r>
              <a:rPr lang="en-US" dirty="0"/>
              <a:t>Tree hyperparameters can help us tailor our tree models:</a:t>
            </a:r>
          </a:p>
          <a:p>
            <a:pPr lvl="1"/>
            <a:r>
              <a:rPr lang="en-US" dirty="0"/>
              <a:t>Maximum number of levels in the tree. </a:t>
            </a:r>
          </a:p>
          <a:p>
            <a:pPr lvl="1"/>
            <a:r>
              <a:rPr lang="en-US" dirty="0"/>
              <a:t>Gini vs entropy for splits. </a:t>
            </a:r>
          </a:p>
          <a:p>
            <a:pPr lvl="1"/>
            <a:r>
              <a:rPr lang="en-US" dirty="0"/>
              <a:t>Minimum number of samples in a node to allow it to split. </a:t>
            </a:r>
          </a:p>
          <a:p>
            <a:pPr lvl="1"/>
            <a:r>
              <a:rPr lang="en-US" dirty="0"/>
              <a:t>Maximum total number of leaves. </a:t>
            </a:r>
          </a:p>
        </p:txBody>
      </p:sp>
    </p:spTree>
    <p:extLst>
      <p:ext uri="{BB962C8B-B14F-4D97-AF65-F5344CB8AC3E}">
        <p14:creationId xmlns:p14="http://schemas.microsoft.com/office/powerpoint/2010/main" val="65463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7117-A532-3A19-B44E-2B1A8264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3B4E1-8DD4-1E12-2DC2-2E84F7818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468200" cy="3954245"/>
          </a:xfrm>
        </p:spPr>
        <p:txBody>
          <a:bodyPr/>
          <a:lstStyle/>
          <a:p>
            <a:r>
              <a:rPr lang="en-US" dirty="0"/>
              <a:t>Every model has different hyperparameters. </a:t>
            </a:r>
          </a:p>
          <a:p>
            <a:r>
              <a:rPr lang="en-US" dirty="0"/>
              <a:t>For a tree, they mainly relate to limits on growth:</a:t>
            </a:r>
          </a:p>
          <a:p>
            <a:pPr lvl="1"/>
            <a:r>
              <a:rPr lang="en-US" dirty="0"/>
              <a:t>Max number of levels. </a:t>
            </a:r>
          </a:p>
          <a:p>
            <a:pPr lvl="1"/>
            <a:r>
              <a:rPr lang="en-US" dirty="0"/>
              <a:t>Minimum items in a leaf to allow a split. </a:t>
            </a:r>
          </a:p>
          <a:p>
            <a:pPr lvl="1"/>
            <a:r>
              <a:rPr lang="en-US" dirty="0"/>
              <a:t>Maximum number of features to use.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72497F-4420-6DA9-5F73-37D17F91A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779" y="0"/>
            <a:ext cx="47193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24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FB88-6CDD-12AE-73E0-9CEC1B34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Many Parameters!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6AA7C-5A86-FB19-8C90-806DD6BA0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67646"/>
          </a:xfrm>
        </p:spPr>
        <p:txBody>
          <a:bodyPr/>
          <a:lstStyle/>
          <a:p>
            <a:r>
              <a:rPr lang="en-US" dirty="0"/>
              <a:t>Parameters are the things that the model learns internally while training. </a:t>
            </a:r>
          </a:p>
          <a:p>
            <a:pPr lvl="1"/>
            <a:r>
              <a:rPr lang="en-US" dirty="0"/>
              <a:t>In a tree – split criteria. </a:t>
            </a:r>
          </a:p>
          <a:p>
            <a:pPr lvl="1"/>
            <a:r>
              <a:rPr lang="en-US" dirty="0"/>
              <a:t>In other models – weights, values, centers, </a:t>
            </a:r>
            <a:r>
              <a:rPr lang="en-US" dirty="0" err="1"/>
              <a:t>etc</a:t>
            </a:r>
            <a:r>
              <a:rPr lang="en-US" dirty="0"/>
              <a:t>… (This will make more sense later) </a:t>
            </a:r>
          </a:p>
          <a:p>
            <a:r>
              <a:rPr lang="en-US" dirty="0"/>
              <a:t>Hyperparameters are the things the model is told from the developer. </a:t>
            </a:r>
          </a:p>
          <a:p>
            <a:pPr lvl="1"/>
            <a:r>
              <a:rPr lang="en-US" dirty="0"/>
              <a:t>The rules on how the training process can run. </a:t>
            </a:r>
          </a:p>
          <a:p>
            <a:pPr lvl="1"/>
            <a:r>
              <a:rPr lang="en-US" dirty="0"/>
              <a:t>Settings for how it does its job. </a:t>
            </a:r>
          </a:p>
          <a:p>
            <a:r>
              <a:rPr lang="en-US" dirty="0"/>
              <a:t>Creating a model will require [model type + HP choices]. </a:t>
            </a:r>
          </a:p>
          <a:p>
            <a:pPr lvl="1"/>
            <a:r>
              <a:rPr lang="en-US" dirty="0"/>
              <a:t>We often want to compare different HP sets against each other. </a:t>
            </a:r>
          </a:p>
          <a:p>
            <a:pPr lvl="1"/>
            <a:r>
              <a:rPr lang="en-US" dirty="0"/>
              <a:t>Soon we’ll look at tools to automate testing and comparing HP settings. </a:t>
            </a:r>
          </a:p>
          <a:p>
            <a:pPr lvl="1"/>
            <a:r>
              <a:rPr lang="en-US" dirty="0"/>
              <a:t>Can use HP settings to mitigate over/under fitting in a model. </a:t>
            </a:r>
          </a:p>
        </p:txBody>
      </p:sp>
    </p:spTree>
    <p:extLst>
      <p:ext uri="{BB962C8B-B14F-4D97-AF65-F5344CB8AC3E}">
        <p14:creationId xmlns:p14="http://schemas.microsoft.com/office/powerpoint/2010/main" val="55262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A6BA-10E2-0D27-27FB-10A6B139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C41A7-4567-7ABA-D4A3-B7E570BB7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want our model to:</a:t>
            </a:r>
          </a:p>
          <a:p>
            <a:pPr lvl="1"/>
            <a:r>
              <a:rPr lang="en-US" dirty="0"/>
              <a:t>Learn the data well, so it can make accurate predictions. </a:t>
            </a:r>
          </a:p>
          <a:p>
            <a:pPr lvl="1"/>
            <a:r>
              <a:rPr lang="en-US" dirty="0"/>
              <a:t>Not become overly customized to the specifics, so it can make good predictions on new data. </a:t>
            </a:r>
          </a:p>
          <a:p>
            <a:r>
              <a:rPr lang="en-US" dirty="0"/>
              <a:t>We want to balance overfitting and underfitting. </a:t>
            </a:r>
          </a:p>
          <a:p>
            <a:r>
              <a:rPr lang="en-US" dirty="0"/>
              <a:t>Trees can tend to overfit if we don’t constrain their growth. </a:t>
            </a:r>
          </a:p>
          <a:p>
            <a:pPr lvl="1"/>
            <a:r>
              <a:rPr lang="en-US" dirty="0"/>
              <a:t>E.g. if a node has a T and F, just split so each node is perfect. </a:t>
            </a:r>
          </a:p>
          <a:p>
            <a:r>
              <a:rPr lang="en-US" dirty="0"/>
              <a:t>We want to let our tree fit to data, but limit how far it can go. </a:t>
            </a:r>
          </a:p>
          <a:p>
            <a:pPr lvl="1"/>
            <a:r>
              <a:rPr lang="en-US" dirty="0"/>
              <a:t>The model can get to near 100% in training, we want to constrain that growth. </a:t>
            </a:r>
          </a:p>
          <a:p>
            <a:pPr lvl="1"/>
            <a:r>
              <a:rPr lang="en-US" dirty="0"/>
              <a:t>The most common thing we’ll do with tuning is limiting overfitting. </a:t>
            </a:r>
          </a:p>
        </p:txBody>
      </p:sp>
    </p:spTree>
    <p:extLst>
      <p:ext uri="{BB962C8B-B14F-4D97-AF65-F5344CB8AC3E}">
        <p14:creationId xmlns:p14="http://schemas.microsoft.com/office/powerpoint/2010/main" val="161820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5BAC-F066-22A5-C78B-839F878A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E997D-1DD1-0E10-9517-476BBBF67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r>
              <a:rPr lang="en-US" dirty="0"/>
              <a:t>Another concept that can combat overfitting is regularization. </a:t>
            </a:r>
          </a:p>
          <a:p>
            <a:r>
              <a:rPr lang="en-US" dirty="0"/>
              <a:t>Regularization modifies the loss (or </a:t>
            </a:r>
            <a:r>
              <a:rPr lang="en-US" dirty="0" err="1"/>
              <a:t>equiv</a:t>
            </a:r>
            <a:r>
              <a:rPr lang="en-US" dirty="0"/>
              <a:t>) function to penalize growth of the model:</a:t>
            </a:r>
          </a:p>
          <a:p>
            <a:pPr lvl="1"/>
            <a:r>
              <a:rPr lang="en-US" dirty="0"/>
              <a:t>Normally more accuracy means less loss, so the model wants to overfit. </a:t>
            </a:r>
          </a:p>
          <a:p>
            <a:pPr lvl="1"/>
            <a:r>
              <a:rPr lang="en-US" dirty="0"/>
              <a:t>Regularization changes the loss to a combination of [loss + penalty]</a:t>
            </a:r>
          </a:p>
          <a:p>
            <a:r>
              <a:rPr lang="en-US" dirty="0"/>
              <a:t>The penalty is a value that gets bigger the mode the model ‘grows’ (or adapts). </a:t>
            </a:r>
          </a:p>
          <a:p>
            <a:pPr lvl="1"/>
            <a:r>
              <a:rPr lang="en-US" dirty="0"/>
              <a:t>Learning reduces error, but increases the penalty. </a:t>
            </a:r>
          </a:p>
          <a:p>
            <a:pPr lvl="1"/>
            <a:r>
              <a:rPr lang="en-US" dirty="0"/>
              <a:t>The model can only get more complex, or grow, if the increase in accuracy ‘outweighs’ the penalty of that growth. </a:t>
            </a:r>
          </a:p>
          <a:p>
            <a:r>
              <a:rPr lang="en-US" dirty="0"/>
              <a:t>The strength of regularization allows us to control the amount of learning. </a:t>
            </a:r>
          </a:p>
        </p:txBody>
      </p:sp>
    </p:spTree>
    <p:extLst>
      <p:ext uri="{BB962C8B-B14F-4D97-AF65-F5344CB8AC3E}">
        <p14:creationId xmlns:p14="http://schemas.microsoft.com/office/powerpoint/2010/main" val="22908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AD5A-7A83-5C4C-9676-675895A77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7E239-BEEB-794A-A95E-6522428CD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1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865D-3AC6-8773-A8DB-8D784AAE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Cost Complexity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45A1-6F0B-E82B-5DDB-82E4B9C34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273" y="1853754"/>
            <a:ext cx="9929091" cy="4199727"/>
          </a:xfrm>
        </p:spPr>
        <p:txBody>
          <a:bodyPr>
            <a:normAutofit/>
          </a:bodyPr>
          <a:lstStyle/>
          <a:p>
            <a:r>
              <a:rPr lang="en-US" dirty="0"/>
              <a:t>Cost complexity pruning is a way to reduce the complexity of a tree after it is made. </a:t>
            </a:r>
          </a:p>
          <a:p>
            <a:r>
              <a:rPr lang="en-US" dirty="0"/>
              <a:t>CCP finds the leaves that are least beneficial. </a:t>
            </a:r>
          </a:p>
          <a:p>
            <a:r>
              <a:rPr lang="en-US" dirty="0"/>
              <a:t>The complexity parameter is used to define the cost-complexity measure, R</a:t>
            </a:r>
            <a:r>
              <a:rPr lang="el-GR" dirty="0"/>
              <a:t>α(</a:t>
            </a:r>
            <a:r>
              <a:rPr lang="en-US" dirty="0"/>
              <a:t>T) of a given tree (or branch of a tree) T: </a:t>
            </a:r>
          </a:p>
          <a:p>
            <a:pPr lvl="1"/>
            <a:r>
              <a:rPr lang="en-US" dirty="0"/>
              <a:t>R</a:t>
            </a:r>
            <a:r>
              <a:rPr lang="el-GR" dirty="0"/>
              <a:t>α(</a:t>
            </a:r>
            <a:r>
              <a:rPr lang="en-US" dirty="0"/>
              <a:t>T)=R(T)+</a:t>
            </a:r>
            <a:r>
              <a:rPr lang="el-GR" dirty="0"/>
              <a:t>α|</a:t>
            </a:r>
            <a:r>
              <a:rPr lang="en-US" dirty="0"/>
              <a:t>T|</a:t>
            </a:r>
          </a:p>
          <a:p>
            <a:pPr lvl="1"/>
            <a:r>
              <a:rPr lang="en-US" dirty="0"/>
              <a:t>Where |T| is the number of terminal nodes in T and</a:t>
            </a:r>
          </a:p>
          <a:p>
            <a:pPr lvl="1"/>
            <a:r>
              <a:rPr lang="en-US" dirty="0"/>
              <a:t>R(T) is traditionally defined as the total misclassification rate of the terminal nodes.</a:t>
            </a:r>
          </a:p>
          <a:p>
            <a:r>
              <a:rPr lang="en-US" dirty="0"/>
              <a:t>Parts of the tree that were least helpful are pruned. </a:t>
            </a:r>
          </a:p>
          <a:p>
            <a:r>
              <a:rPr lang="en-US" dirty="0"/>
              <a:t>Acts to limit tree size like hyperparameter limits, but dynamically based on the tree.</a:t>
            </a:r>
          </a:p>
        </p:txBody>
      </p:sp>
    </p:spTree>
    <p:extLst>
      <p:ext uri="{BB962C8B-B14F-4D97-AF65-F5344CB8AC3E}">
        <p14:creationId xmlns:p14="http://schemas.microsoft.com/office/powerpoint/2010/main" val="3354885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72B1-1C72-7FE0-9237-0E15D46E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Be More Alpha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0268F-9F8B-ADFA-92C1-6DE2CFA8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52" y="1853753"/>
            <a:ext cx="7693572" cy="4199727"/>
          </a:xfrm>
        </p:spPr>
        <p:txBody>
          <a:bodyPr>
            <a:normAutofit/>
          </a:bodyPr>
          <a:lstStyle/>
          <a:p>
            <a:r>
              <a:rPr lang="en-US" dirty="0"/>
              <a:t>In the CCP equation R</a:t>
            </a:r>
            <a:r>
              <a:rPr lang="el-GR" dirty="0"/>
              <a:t>α(</a:t>
            </a:r>
            <a:r>
              <a:rPr lang="en-US" dirty="0"/>
              <a:t>T)=R(T)+</a:t>
            </a:r>
            <a:r>
              <a:rPr lang="el-GR" dirty="0"/>
              <a:t>α|</a:t>
            </a:r>
            <a:r>
              <a:rPr lang="en-US" dirty="0"/>
              <a:t>T| the alpha-t is a penalty. </a:t>
            </a:r>
          </a:p>
          <a:p>
            <a:pPr lvl="1"/>
            <a:r>
              <a:rPr lang="en-US" dirty="0"/>
              <a:t>The larger the number of terminal nodes gets, the larger the penalty. </a:t>
            </a:r>
          </a:p>
          <a:p>
            <a:pPr lvl="1"/>
            <a:r>
              <a:rPr lang="en-US" dirty="0"/>
              <a:t>The larger alpha gets, the larger the penalty. </a:t>
            </a:r>
          </a:p>
          <a:p>
            <a:r>
              <a:rPr lang="en-US" dirty="0"/>
              <a:t>Effectively removes things that have many terminal leaves. </a:t>
            </a:r>
          </a:p>
          <a:p>
            <a:pPr lvl="1"/>
            <a:r>
              <a:rPr lang="en-US" dirty="0"/>
              <a:t>Larger trees will generate larger penalties in branches. </a:t>
            </a:r>
          </a:p>
          <a:p>
            <a:pPr lvl="1"/>
            <a:r>
              <a:rPr lang="en-US" dirty="0"/>
              <a:t>Tends to limit overfitting, as it stops large branches from being developed. </a:t>
            </a:r>
          </a:p>
          <a:p>
            <a:r>
              <a:rPr lang="en-US" dirty="0"/>
              <a:t>Adding a penalty to “size” is a common strategy. </a:t>
            </a:r>
          </a:p>
          <a:p>
            <a:pPr lvl="1"/>
            <a:r>
              <a:rPr lang="en-US" dirty="0"/>
              <a:t>If a split is going to happen, it needs to “overcome” the penalty incurred by increasing the number of terminal nodes ( |T| increases ). </a:t>
            </a:r>
          </a:p>
          <a:p>
            <a:pPr lvl="1"/>
            <a:r>
              <a:rPr lang="en-US" dirty="0"/>
              <a:t>R(T) needs to decrease, or more accuracy, to overcome alpha-T increase.</a:t>
            </a:r>
          </a:p>
        </p:txBody>
      </p:sp>
      <p:pic>
        <p:nvPicPr>
          <p:cNvPr id="2050" name="Picture 2" descr="Stream Chad music | Listen to songs, albums, playlists for free on  SoundCloud">
            <a:extLst>
              <a:ext uri="{FF2B5EF4-FFF2-40B4-BE49-F238E27FC236}">
                <a16:creationId xmlns:a16="http://schemas.microsoft.com/office/drawing/2014/main" id="{53F075D9-6980-3E8E-1C91-D244837A2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0924" y="1952672"/>
            <a:ext cx="3966851" cy="39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985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E27A-7A16-2BB7-84CA-2A46F279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some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B18D2-4522-6750-133C-560FB6822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Trees are one of the most approachable model types to understand:</a:t>
            </a:r>
          </a:p>
          <a:p>
            <a:pPr lvl="1"/>
            <a:r>
              <a:rPr lang="en-US" dirty="0"/>
              <a:t>We can visualize the entire process and walk through decisions in English. </a:t>
            </a:r>
          </a:p>
          <a:p>
            <a:r>
              <a:rPr lang="en-US" dirty="0"/>
              <a:t>Trees tend to be greedy, so we need ways to limit the overfitting. </a:t>
            </a:r>
          </a:p>
          <a:p>
            <a:pPr lvl="1"/>
            <a:r>
              <a:rPr lang="en-US" dirty="0"/>
              <a:t>Tuning the settings of hyperparameters and regularization. </a:t>
            </a:r>
          </a:p>
          <a:p>
            <a:pPr lvl="1"/>
            <a:r>
              <a:rPr lang="en-US" dirty="0"/>
              <a:t>Tree creation algorithms seek purity – each node is uniform. </a:t>
            </a:r>
          </a:p>
          <a:p>
            <a:r>
              <a:rPr lang="en-US" dirty="0"/>
              <a:t>Trees do the same thing as regression, but in a totally different mathematical way. </a:t>
            </a:r>
          </a:p>
          <a:p>
            <a:pPr lvl="1"/>
            <a:r>
              <a:rPr lang="en-US" dirty="0"/>
              <a:t>Linear models assume a linear relationship, trees are non-parametric. </a:t>
            </a:r>
          </a:p>
          <a:p>
            <a:pPr lvl="1"/>
            <a:r>
              <a:rPr lang="en-US" dirty="0"/>
              <a:t>Different data may work better with one or the other (or some other type). </a:t>
            </a:r>
          </a:p>
          <a:p>
            <a:r>
              <a:rPr lang="en-US" dirty="0"/>
              <a:t>Many of the best non neural network models use some trees in </a:t>
            </a:r>
            <a:r>
              <a:rPr lang="en-US"/>
              <a:t>different ways…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89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7E66-E01D-4267-703B-A39F6431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DDC37-6101-BD34-4CBD-910AA65D2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3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Sklearn has gotten much better in the recent version in handling </a:t>
            </a:r>
            <a:r>
              <a:rPr lang="en-US" dirty="0" err="1"/>
              <a:t>dataframes</a:t>
            </a:r>
            <a:r>
              <a:rPr lang="en-US" dirty="0"/>
              <a:t> natively. </a:t>
            </a:r>
          </a:p>
          <a:p>
            <a:r>
              <a:rPr lang="en-US" dirty="0"/>
              <a:t>Many/most of the examples have a step to convert to array before the model part. </a:t>
            </a:r>
          </a:p>
          <a:p>
            <a:pPr lvl="1"/>
            <a:r>
              <a:rPr lang="en-US" dirty="0"/>
              <a:t>I.e. do prep stuff with data in </a:t>
            </a:r>
            <a:r>
              <a:rPr lang="en-US" dirty="0" err="1"/>
              <a:t>dataframe</a:t>
            </a:r>
            <a:r>
              <a:rPr lang="en-US" dirty="0"/>
              <a:t>, convert to array, feed to pipeline/model/</a:t>
            </a:r>
            <a:r>
              <a:rPr lang="en-US" dirty="0" err="1"/>
              <a:t>gridsearch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You can avoid this more easily now and sklearn will (more often) handle it ok. </a:t>
            </a:r>
          </a:p>
          <a:p>
            <a:r>
              <a:rPr lang="en-US" dirty="0"/>
              <a:t>I generally like the conversion step when learning, it’s a clear delineation. </a:t>
            </a:r>
          </a:p>
          <a:p>
            <a:pPr lvl="1"/>
            <a:r>
              <a:rPr lang="en-US" dirty="0"/>
              <a:t>All the prep work is done on the </a:t>
            </a:r>
            <a:r>
              <a:rPr lang="en-US" dirty="0" err="1"/>
              <a:t>dataframe</a:t>
            </a:r>
            <a:r>
              <a:rPr lang="en-US" dirty="0"/>
              <a:t>, we make the </a:t>
            </a:r>
            <a:r>
              <a:rPr lang="en-US"/>
              <a:t>conversion when done. </a:t>
            </a:r>
            <a:endParaRPr lang="en-US" dirty="0"/>
          </a:p>
          <a:p>
            <a:r>
              <a:rPr lang="en-US" dirty="0"/>
              <a:t>The array conversion doesn’t really change anything in functionality. </a:t>
            </a:r>
          </a:p>
          <a:p>
            <a:pPr lvl="1"/>
            <a:r>
              <a:rPr lang="en-US" dirty="0"/>
              <a:t>The results are the same, and the process is only different in that one or two lines. </a:t>
            </a:r>
          </a:p>
          <a:p>
            <a:pPr lvl="1"/>
            <a:r>
              <a:rPr lang="en-US" dirty="0"/>
              <a:t>The algorithm does a conversion internally and just obscures it from you. </a:t>
            </a:r>
          </a:p>
          <a:p>
            <a:pPr lvl="1"/>
            <a:r>
              <a:rPr lang="en-US" dirty="0"/>
              <a:t>When we do neural networks we’ll need to do that conversion (often) again. </a:t>
            </a:r>
          </a:p>
        </p:txBody>
      </p:sp>
    </p:spTree>
    <p:extLst>
      <p:ext uri="{BB962C8B-B14F-4D97-AF65-F5344CB8AC3E}">
        <p14:creationId xmlns:p14="http://schemas.microsoft.com/office/powerpoint/2010/main" val="3356818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490F-BC2C-044B-8523-7C6267DB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and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49EB3-B819-984C-8511-DC1ED84C2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08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3279-10DF-FC47-B9CB-3807B8F8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and Classes – </a:t>
            </a:r>
            <a:r>
              <a:rPr lang="en-US" dirty="0" err="1"/>
              <a:t>DataFrame</a:t>
            </a:r>
            <a:r>
              <a:rPr lang="en-US" dirty="0"/>
              <a:t> Class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F2DEA-975A-644C-A9B0-B0D3F217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3EEAADC4-51AD-3E40-8BF6-F0BEE67257BC}"/>
              </a:ext>
            </a:extLst>
          </p:cNvPr>
          <p:cNvSpPr/>
          <p:nvPr/>
        </p:nvSpPr>
        <p:spPr>
          <a:xfrm>
            <a:off x="1300163" y="1853754"/>
            <a:ext cx="9754691" cy="4175571"/>
          </a:xfrm>
          <a:prstGeom prst="fram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8A4C78-2AEC-8844-9254-592651E03C49}"/>
              </a:ext>
            </a:extLst>
          </p:cNvPr>
          <p:cNvSpPr/>
          <p:nvPr/>
        </p:nvSpPr>
        <p:spPr>
          <a:xfrm>
            <a:off x="5966542" y="2589131"/>
            <a:ext cx="4388741" cy="270726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Attributes:</a:t>
            </a:r>
          </a:p>
          <a:p>
            <a:pPr algn="ctr"/>
            <a:r>
              <a:rPr lang="en-US" sz="4000" dirty="0"/>
              <a:t>Data</a:t>
            </a:r>
          </a:p>
          <a:p>
            <a:pPr algn="ctr"/>
            <a:r>
              <a:rPr lang="en-US" sz="4000" dirty="0"/>
              <a:t>Columns</a:t>
            </a:r>
          </a:p>
          <a:p>
            <a:pPr algn="ctr"/>
            <a:r>
              <a:rPr lang="en-US" sz="4000" dirty="0"/>
              <a:t>Size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51F709-DDB9-1D40-9695-F53862D2CCB6}"/>
              </a:ext>
            </a:extLst>
          </p:cNvPr>
          <p:cNvSpPr/>
          <p:nvPr/>
        </p:nvSpPr>
        <p:spPr>
          <a:xfrm>
            <a:off x="2206831" y="2589132"/>
            <a:ext cx="3157649" cy="27072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Methods:</a:t>
            </a:r>
          </a:p>
          <a:p>
            <a:pPr algn="ctr"/>
            <a:r>
              <a:rPr lang="en-US" sz="4000" dirty="0"/>
              <a:t>Head</a:t>
            </a:r>
          </a:p>
          <a:p>
            <a:pPr algn="ctr"/>
            <a:r>
              <a:rPr lang="en-US" sz="4000" dirty="0"/>
              <a:t>Info</a:t>
            </a:r>
          </a:p>
        </p:txBody>
      </p:sp>
    </p:spTree>
    <p:extLst>
      <p:ext uri="{BB962C8B-B14F-4D97-AF65-F5344CB8AC3E}">
        <p14:creationId xmlns:p14="http://schemas.microsoft.com/office/powerpoint/2010/main" val="479432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F887B-D849-7C4B-833A-F5E7D898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Class -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0E1CF-607E-544A-9CBE-8753C08C1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create a DF we instantiate, or create an object of, that class. </a:t>
            </a:r>
          </a:p>
          <a:p>
            <a:pPr lvl="1"/>
            <a:r>
              <a:rPr lang="en-US" dirty="0"/>
              <a:t>Df = </a:t>
            </a:r>
            <a:r>
              <a:rPr lang="en-US" dirty="0" err="1"/>
              <a:t>pd.read_csv</a:t>
            </a:r>
            <a:r>
              <a:rPr lang="en-US" dirty="0"/>
              <a:t>(“</a:t>
            </a:r>
            <a:r>
              <a:rPr lang="en-US" dirty="0" err="1"/>
              <a:t>some_data.csv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That object, df, has all the stuff in the previous image – the data, attributes, and functions. </a:t>
            </a:r>
          </a:p>
          <a:p>
            <a:r>
              <a:rPr lang="en-US" dirty="0" err="1"/>
              <a:t>Df.columns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Give me the value of that attribute.</a:t>
            </a:r>
          </a:p>
          <a:p>
            <a:r>
              <a:rPr lang="en-US" dirty="0" err="1"/>
              <a:t>Df.head</a:t>
            </a:r>
            <a:r>
              <a:rPr lang="en-US" dirty="0"/>
              <a:t>():</a:t>
            </a:r>
          </a:p>
          <a:p>
            <a:pPr lvl="1"/>
            <a:r>
              <a:rPr lang="en-US" dirty="0"/>
              <a:t>Run this function on the object</a:t>
            </a:r>
          </a:p>
        </p:txBody>
      </p:sp>
    </p:spTree>
    <p:extLst>
      <p:ext uri="{BB962C8B-B14F-4D97-AF65-F5344CB8AC3E}">
        <p14:creationId xmlns:p14="http://schemas.microsoft.com/office/powerpoint/2010/main" val="2873554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3FB8-AFBC-7A44-9C32-48FBB5509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Make A Class – for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69456-535C-0448-A7C0-6132F8660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519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try to make our own class, to help with EDA, what should it contain?</a:t>
            </a:r>
          </a:p>
          <a:p>
            <a:r>
              <a:rPr lang="en-US" dirty="0"/>
              <a:t>Attributes: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. (An object in an object).</a:t>
            </a:r>
          </a:p>
          <a:p>
            <a:pPr lvl="1"/>
            <a:r>
              <a:rPr lang="en-US" dirty="0"/>
              <a:t>Some other helpful stuff? E.g. a list of categorical variables. </a:t>
            </a:r>
          </a:p>
          <a:p>
            <a:r>
              <a:rPr lang="en-US" dirty="0"/>
              <a:t>Functions:</a:t>
            </a:r>
          </a:p>
          <a:p>
            <a:pPr lvl="1"/>
            <a:r>
              <a:rPr lang="en-US" dirty="0"/>
              <a:t>Generate histograms.</a:t>
            </a:r>
          </a:p>
          <a:p>
            <a:pPr lvl="1"/>
            <a:r>
              <a:rPr lang="en-US" dirty="0"/>
              <a:t>Print EDA stuff. </a:t>
            </a:r>
          </a:p>
          <a:p>
            <a:r>
              <a:rPr lang="en-US" dirty="0"/>
              <a:t>Use:</a:t>
            </a:r>
          </a:p>
          <a:p>
            <a:pPr lvl="1"/>
            <a:r>
              <a:rPr lang="en-US" dirty="0"/>
              <a:t>Create an “EDA” object by loading the </a:t>
            </a:r>
            <a:r>
              <a:rPr lang="en-US" dirty="0" err="1"/>
              <a:t>dataframe</a:t>
            </a:r>
            <a:r>
              <a:rPr lang="en-US" dirty="0"/>
              <a:t> we are using. </a:t>
            </a:r>
          </a:p>
          <a:p>
            <a:pPr lvl="1"/>
            <a:r>
              <a:rPr lang="en-US" dirty="0"/>
              <a:t>Call the “give me EDA” function to get it all spit out for us. </a:t>
            </a:r>
          </a:p>
          <a:p>
            <a:pPr lvl="1"/>
            <a:r>
              <a:rPr lang="en-US" dirty="0"/>
              <a:t>We can reuse this by creating an EDA object for each df, then we can just call the EDA function.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FE7B4-D3F9-6548-84E8-43BD85314DD2}"/>
              </a:ext>
            </a:extLst>
          </p:cNvPr>
          <p:cNvSpPr txBox="1"/>
          <p:nvPr/>
        </p:nvSpPr>
        <p:spPr>
          <a:xfrm>
            <a:off x="8912352" y="2621280"/>
            <a:ext cx="2950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We can also extend classes – or basically make a “</a:t>
            </a:r>
            <a:r>
              <a:rPr lang="en-US" dirty="0" err="1"/>
              <a:t>dataframe</a:t>
            </a:r>
            <a:r>
              <a:rPr lang="en-US" dirty="0"/>
              <a:t>+” adding what we want. We’ll do this later for transformations. </a:t>
            </a:r>
          </a:p>
        </p:txBody>
      </p:sp>
    </p:spTree>
    <p:extLst>
      <p:ext uri="{BB962C8B-B14F-4D97-AF65-F5344CB8AC3E}">
        <p14:creationId xmlns:p14="http://schemas.microsoft.com/office/powerpoint/2010/main" val="887552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3279-10DF-FC47-B9CB-3807B8F8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and Classes – </a:t>
            </a:r>
            <a:r>
              <a:rPr lang="en-US" dirty="0" err="1"/>
              <a:t>DataFrame</a:t>
            </a:r>
            <a:r>
              <a:rPr lang="en-US" dirty="0"/>
              <a:t> Class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F2DEA-975A-644C-A9B0-B0D3F217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3EEAADC4-51AD-3E40-8BF6-F0BEE67257BC}"/>
              </a:ext>
            </a:extLst>
          </p:cNvPr>
          <p:cNvSpPr/>
          <p:nvPr/>
        </p:nvSpPr>
        <p:spPr>
          <a:xfrm>
            <a:off x="1300163" y="1853754"/>
            <a:ext cx="9754691" cy="4175571"/>
          </a:xfrm>
          <a:prstGeom prst="fram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8A4C78-2AEC-8844-9254-592651E03C49}"/>
              </a:ext>
            </a:extLst>
          </p:cNvPr>
          <p:cNvSpPr/>
          <p:nvPr/>
        </p:nvSpPr>
        <p:spPr>
          <a:xfrm>
            <a:off x="5966542" y="2589131"/>
            <a:ext cx="4388741" cy="270726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Attributes:</a:t>
            </a:r>
          </a:p>
          <a:p>
            <a:pPr algn="ctr"/>
            <a:r>
              <a:rPr lang="en-US" sz="4000" dirty="0" err="1"/>
              <a:t>Dataframe</a:t>
            </a:r>
            <a:endParaRPr lang="en-US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51F709-DDB9-1D40-9695-F53862D2CCB6}"/>
              </a:ext>
            </a:extLst>
          </p:cNvPr>
          <p:cNvSpPr/>
          <p:nvPr/>
        </p:nvSpPr>
        <p:spPr>
          <a:xfrm>
            <a:off x="2206831" y="2589132"/>
            <a:ext cx="3157649" cy="27072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Methods:</a:t>
            </a:r>
          </a:p>
          <a:p>
            <a:pPr algn="ctr"/>
            <a:r>
              <a:rPr lang="en-US" sz="4000" dirty="0" err="1"/>
              <a:t>Make_EDA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7300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1555-E665-D946-A295-44711B1F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3B30A-BF00-A34A-B7AB-3B3332C81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5" y="1853754"/>
            <a:ext cx="4563100" cy="41997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Trees are one of the simplest to understand models in machine learning. </a:t>
            </a:r>
          </a:p>
          <a:p>
            <a:pPr>
              <a:lnSpc>
                <a:spcPct val="110000"/>
              </a:lnSpc>
            </a:pPr>
            <a:r>
              <a:rPr lang="en-US" dirty="0"/>
              <a:t>A tree is just a series of if statements, until a decision is reached. </a:t>
            </a:r>
          </a:p>
          <a:p>
            <a:pPr>
              <a:lnSpc>
                <a:spcPct val="110000"/>
              </a:lnSpc>
            </a:pPr>
            <a:r>
              <a:rPr lang="en-US" dirty="0"/>
              <a:t>Once the tree is made, making a prediction is dead simple, just follow the tree and make decisions. </a:t>
            </a:r>
          </a:p>
          <a:p>
            <a:pPr>
              <a:lnSpc>
                <a:spcPct val="110000"/>
              </a:lnSpc>
            </a:pPr>
            <a:r>
              <a:rPr lang="en-US" dirty="0"/>
              <a:t>We’ll look at classification trees first, regression are similar once we understand classification.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30BD10B-12D6-C741-9047-F63F4B827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3339" y="2015734"/>
            <a:ext cx="6258661" cy="363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50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E3EA7-D515-FDCE-7C0E-48FBAD5E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Forest for the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2676E-3457-5371-3C96-708BE3A70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01592"/>
          </a:xfrm>
        </p:spPr>
        <p:txBody>
          <a:bodyPr/>
          <a:lstStyle/>
          <a:p>
            <a:r>
              <a:rPr lang="en-US" dirty="0"/>
              <a:t>A tree is a fundamentally different type of model from a regression based one. </a:t>
            </a:r>
          </a:p>
          <a:p>
            <a:pPr lvl="1"/>
            <a:r>
              <a:rPr lang="en-US" dirty="0"/>
              <a:t>There’s no equation like y=</a:t>
            </a:r>
            <a:r>
              <a:rPr lang="en-US" dirty="0" err="1"/>
              <a:t>mx+b</a:t>
            </a:r>
            <a:r>
              <a:rPr lang="en-US" dirty="0"/>
              <a:t> to make a prediction. </a:t>
            </a:r>
          </a:p>
          <a:p>
            <a:pPr lvl="1"/>
            <a:r>
              <a:rPr lang="en-US" dirty="0"/>
              <a:t>There’s no linear relationship, as seen in that equation. </a:t>
            </a:r>
          </a:p>
          <a:p>
            <a:pPr lvl="1"/>
            <a:r>
              <a:rPr lang="en-US" dirty="0"/>
              <a:t>The process of creating the model is quite different from gradient descent. </a:t>
            </a:r>
          </a:p>
          <a:p>
            <a:r>
              <a:rPr lang="en-US" dirty="0"/>
              <a:t>The end result is interchangeable. </a:t>
            </a:r>
          </a:p>
          <a:p>
            <a:pPr lvl="1"/>
            <a:r>
              <a:rPr lang="en-US" dirty="0"/>
              <a:t>All models predict Target given Features. </a:t>
            </a:r>
          </a:p>
          <a:p>
            <a:pPr lvl="1"/>
            <a:r>
              <a:rPr lang="en-US" dirty="0"/>
              <a:t>The only thing that changes is how it learns to do so. </a:t>
            </a:r>
          </a:p>
        </p:txBody>
      </p:sp>
    </p:spTree>
    <p:extLst>
      <p:ext uri="{BB962C8B-B14F-4D97-AF65-F5344CB8AC3E}">
        <p14:creationId xmlns:p14="http://schemas.microsoft.com/office/powerpoint/2010/main" val="33662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73CF-9BB8-D249-8490-065C3D16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Tree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E3CBF-BCE9-D945-844F-2D58B1319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767" y="2015734"/>
            <a:ext cx="5285367" cy="3791300"/>
          </a:xfrm>
        </p:spPr>
        <p:txBody>
          <a:bodyPr>
            <a:normAutofit/>
          </a:bodyPr>
          <a:lstStyle/>
          <a:p>
            <a:r>
              <a:rPr lang="en-US" dirty="0"/>
              <a:t>The parts of a tree are simple and tree like:</a:t>
            </a:r>
          </a:p>
          <a:p>
            <a:pPr lvl="1"/>
            <a:r>
              <a:rPr lang="en-US" dirty="0"/>
              <a:t>Node– each point. </a:t>
            </a:r>
          </a:p>
          <a:p>
            <a:pPr lvl="1"/>
            <a:r>
              <a:rPr lang="en-US" dirty="0"/>
              <a:t>Decision – node where a split is made.</a:t>
            </a:r>
          </a:p>
          <a:p>
            <a:pPr lvl="1"/>
            <a:r>
              <a:rPr lang="en-US" dirty="0"/>
              <a:t>Terminal/leaf – node where a value is determined.</a:t>
            </a:r>
          </a:p>
          <a:p>
            <a:pPr lvl="1"/>
            <a:r>
              <a:rPr lang="en-US" dirty="0"/>
              <a:t>Brach/Sub-Tree – a segment of a larger tree. </a:t>
            </a:r>
          </a:p>
          <a:p>
            <a:pPr lvl="1"/>
            <a:r>
              <a:rPr lang="en-US" dirty="0"/>
              <a:t>Depth – how many layers the tree has. </a:t>
            </a:r>
          </a:p>
          <a:p>
            <a:pPr lvl="1"/>
            <a:r>
              <a:rPr lang="en-US" dirty="0"/>
              <a:t>Samples – number of items in that node.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0F1B538-8674-E042-8AB4-2076A5CD0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8780" y="2015734"/>
            <a:ext cx="6388404" cy="31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62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7092-F9F5-4049-A73E-5D27532C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3930D-FFFB-E743-816D-0DF4EDA30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decisions and the cutoffs are created by looking at the features for the criteria that will do the “best job of deciding” – or that will split the group most sharply.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You are classifying people as horse jockeys or basketball players. </a:t>
            </a:r>
          </a:p>
          <a:p>
            <a:pPr lvl="1"/>
            <a:r>
              <a:rPr lang="en-US" dirty="0"/>
              <a:t>You know their height and hair color. </a:t>
            </a:r>
          </a:p>
          <a:p>
            <a:pPr lvl="1"/>
            <a:r>
              <a:rPr lang="en-US" dirty="0"/>
              <a:t>Height does a better job of splitting the records.</a:t>
            </a:r>
          </a:p>
          <a:p>
            <a:pPr lvl="2"/>
            <a:r>
              <a:rPr lang="en-US" dirty="0"/>
              <a:t>Those &gt;6ft are almost all </a:t>
            </a:r>
            <a:r>
              <a:rPr lang="en-US" dirty="0" err="1"/>
              <a:t>bball</a:t>
            </a:r>
            <a:r>
              <a:rPr lang="en-US" dirty="0"/>
              <a:t> </a:t>
            </a:r>
            <a:r>
              <a:rPr lang="en-US" dirty="0" err="1"/>
              <a:t>playters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Those &lt;6ft are almost all jockeys. </a:t>
            </a:r>
          </a:p>
          <a:p>
            <a:pPr lvl="2"/>
            <a:r>
              <a:rPr lang="en-US" dirty="0"/>
              <a:t>Your choice would be to divide the data based on height. </a:t>
            </a:r>
          </a:p>
          <a:p>
            <a:r>
              <a:rPr lang="en-US" dirty="0"/>
              <a:t>The algorithm finds the decisions that maximize this separation. </a:t>
            </a:r>
          </a:p>
        </p:txBody>
      </p:sp>
    </p:spTree>
    <p:extLst>
      <p:ext uri="{BB962C8B-B14F-4D97-AF65-F5344CB8AC3E}">
        <p14:creationId xmlns:p14="http://schemas.microsoft.com/office/powerpoint/2010/main" val="327502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D9C9-D6C7-6A4D-BACF-FD38590F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89BB-402F-C745-9433-D757D3F38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criteria for how good the separation can be defined by different metrics. </a:t>
            </a:r>
          </a:p>
          <a:p>
            <a:pPr lvl="1"/>
            <a:r>
              <a:rPr lang="en-US" dirty="0"/>
              <a:t>Gini.</a:t>
            </a:r>
          </a:p>
          <a:p>
            <a:pPr lvl="1"/>
            <a:r>
              <a:rPr lang="en-US" dirty="0"/>
              <a:t>Entropy. </a:t>
            </a:r>
          </a:p>
          <a:p>
            <a:r>
              <a:rPr lang="en-US" dirty="0"/>
              <a:t>The math behind each is different, the idea is the same. </a:t>
            </a:r>
          </a:p>
          <a:p>
            <a:pPr lvl="1"/>
            <a:r>
              <a:rPr lang="en-US" dirty="0"/>
              <a:t>There is rarely a substantial difference between the two. </a:t>
            </a:r>
          </a:p>
          <a:p>
            <a:r>
              <a:rPr lang="en-US" dirty="0"/>
              <a:t>Gini is the default. </a:t>
            </a:r>
          </a:p>
        </p:txBody>
      </p:sp>
    </p:spTree>
    <p:extLst>
      <p:ext uri="{BB962C8B-B14F-4D97-AF65-F5344CB8AC3E}">
        <p14:creationId xmlns:p14="http://schemas.microsoft.com/office/powerpoint/2010/main" val="248953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5AF4-FB22-A045-ABA0-1FBD9BB8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2AEBA-350D-6746-9554-318393C63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4 red gumballs and 0 blue gumballs, that group of 4 is 100% pure.</a:t>
            </a:r>
          </a:p>
          <a:p>
            <a:r>
              <a:rPr lang="en-US" dirty="0"/>
              <a:t>If we have 2 red and 2 blue, that group is 100% impure.</a:t>
            </a:r>
          </a:p>
          <a:p>
            <a:r>
              <a:rPr lang="en-US" dirty="0"/>
              <a:t>If we have 3 red and 1 blue, that group is either 75% or 81% pure, if we use Gini or Entropy respectively.</a:t>
            </a:r>
          </a:p>
          <a:p>
            <a:r>
              <a:rPr lang="en-US" dirty="0"/>
              <a:t>As with most post-COVID political movements, trees want to discriminate.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2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4A4A-2DC7-C74B-8813-1FA141CD6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Gini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6C57F-ADF6-5848-821A-96A7541D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622284" cy="3450613"/>
          </a:xfrm>
        </p:spPr>
        <p:txBody>
          <a:bodyPr>
            <a:normAutofit/>
          </a:bodyPr>
          <a:lstStyle/>
          <a:p>
            <a:r>
              <a:rPr lang="en-US" dirty="0"/>
              <a:t>Gini measures how often a randomly chosen element from the set would be incorrectly labeled.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FBC998-1140-444B-91D5-A45D7176F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4139" y="2119806"/>
            <a:ext cx="4305998" cy="162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92602-4F5F-4B45-BDAC-D370BA4CC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63" y="3379720"/>
            <a:ext cx="3019708" cy="32490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152B4F-6F8D-3E4A-8BAD-44C466C01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951" y="4139252"/>
            <a:ext cx="63881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332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20355</TotalTime>
  <Words>2087</Words>
  <Application>Microsoft Macintosh PowerPoint</Application>
  <PresentationFormat>Widescreen</PresentationFormat>
  <Paragraphs>196</Paragraphs>
  <Slides>28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Gill Sans MT</vt:lpstr>
      <vt:lpstr>Gallery</vt:lpstr>
      <vt:lpstr>PowerPoint Presentation</vt:lpstr>
      <vt:lpstr>Trees</vt:lpstr>
      <vt:lpstr>Trees</vt:lpstr>
      <vt:lpstr>See the Forest for the Trees</vt:lpstr>
      <vt:lpstr>Tree Parts</vt:lpstr>
      <vt:lpstr>Building the Tree</vt:lpstr>
      <vt:lpstr>Criteria</vt:lpstr>
      <vt:lpstr>Scenario</vt:lpstr>
      <vt:lpstr>Gini</vt:lpstr>
      <vt:lpstr>Entropy</vt:lpstr>
      <vt:lpstr>Splitting Decision</vt:lpstr>
      <vt:lpstr>Woody Goodness</vt:lpstr>
      <vt:lpstr>Barky Badness</vt:lpstr>
      <vt:lpstr>Improving Models</vt:lpstr>
      <vt:lpstr>Making Better Trees - Hyperparameters</vt:lpstr>
      <vt:lpstr>HP Options</vt:lpstr>
      <vt:lpstr>So Many Parameters!</vt:lpstr>
      <vt:lpstr>Tuning the Model</vt:lpstr>
      <vt:lpstr>Regularization</vt:lpstr>
      <vt:lpstr>Cost Complexity Pruning</vt:lpstr>
      <vt:lpstr>Be More Alpha</vt:lpstr>
      <vt:lpstr>Use some Trees</vt:lpstr>
      <vt:lpstr>General Notes</vt:lpstr>
      <vt:lpstr>EDA and Classes</vt:lpstr>
      <vt:lpstr>EDA and Classes – DataFrame Class Object</vt:lpstr>
      <vt:lpstr>Using a Class - Dataframe</vt:lpstr>
      <vt:lpstr>We can Make A Class – for EDA</vt:lpstr>
      <vt:lpstr>EDA and Classes – DataFrame Class Object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35</cp:revision>
  <dcterms:created xsi:type="dcterms:W3CDTF">2022-01-01T00:47:46Z</dcterms:created>
  <dcterms:modified xsi:type="dcterms:W3CDTF">2025-01-15T18:39:55Z</dcterms:modified>
</cp:coreProperties>
</file>