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8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0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96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3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4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15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6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8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03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62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D0BA-9BC2-3D4F-A239-E24B5D2D3243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8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C3CB-C743-6146-BB61-519D2D90B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Error, Bias, Variance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57545-AF83-7841-8BF2-E417523D7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2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6A80-93DF-9C8A-763B-6ABC51BB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be </a:t>
            </a:r>
            <a:r>
              <a:rPr lang="en-US" dirty="0" err="1"/>
              <a:t>Fittin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20F75-B992-55F1-AD63-022278D48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saw with trees, they want to be perfect and will overfit to remove error. </a:t>
            </a:r>
          </a:p>
          <a:p>
            <a:r>
              <a:rPr lang="en-US" dirty="0"/>
              <a:t>If we have non-linear data, we may also see a linear regression be underfit. </a:t>
            </a:r>
          </a:p>
          <a:p>
            <a:r>
              <a:rPr lang="en-US" dirty="0"/>
              <a:t>Balancing these two things is what we need to do to get a good model. </a:t>
            </a:r>
          </a:p>
          <a:p>
            <a:pPr lvl="1"/>
            <a:r>
              <a:rPr lang="en-US" dirty="0"/>
              <a:t>Allow the model to learn as much as possible from the data. </a:t>
            </a:r>
          </a:p>
          <a:p>
            <a:pPr lvl="1"/>
            <a:r>
              <a:rPr lang="en-US" dirty="0"/>
              <a:t>Use tools to stop it from learning too much. </a:t>
            </a:r>
          </a:p>
        </p:txBody>
      </p:sp>
    </p:spTree>
    <p:extLst>
      <p:ext uri="{BB962C8B-B14F-4D97-AF65-F5344CB8AC3E}">
        <p14:creationId xmlns:p14="http://schemas.microsoft.com/office/powerpoint/2010/main" val="108548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792B-08BF-2740-ACD9-61F93A04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in 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BF44-1B3D-5341-BADA-7015DD97A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Bias Error (Didn’t learn enough from training data):</a:t>
            </a:r>
          </a:p>
          <a:p>
            <a:pPr lvl="1"/>
            <a:r>
              <a:rPr lang="en-US" dirty="0"/>
              <a:t>Error due to assumptions made in the modelling process. </a:t>
            </a:r>
          </a:p>
          <a:p>
            <a:pPr lvl="1"/>
            <a:r>
              <a:rPr lang="en-US" dirty="0"/>
              <a:t>Generally results in underfitting. </a:t>
            </a:r>
          </a:p>
          <a:p>
            <a:pPr lvl="1"/>
            <a:r>
              <a:rPr lang="en-US" dirty="0"/>
              <a:t>E.g. assuming a linear relationship. </a:t>
            </a:r>
          </a:p>
          <a:p>
            <a:r>
              <a:rPr lang="en-US" dirty="0"/>
              <a:t>Variance Error (Learned too much from training data):</a:t>
            </a:r>
          </a:p>
          <a:p>
            <a:pPr lvl="1"/>
            <a:r>
              <a:rPr lang="en-US" dirty="0"/>
              <a:t>Error due to variations in the training data.</a:t>
            </a:r>
          </a:p>
          <a:p>
            <a:pPr lvl="1"/>
            <a:r>
              <a:rPr lang="en-US" dirty="0"/>
              <a:t>Generally results in overfitting. </a:t>
            </a:r>
          </a:p>
          <a:p>
            <a:pPr lvl="1"/>
            <a:r>
              <a:rPr lang="en-US" dirty="0"/>
              <a:t>E.g. different training sets for trees generate very different models. </a:t>
            </a:r>
          </a:p>
          <a:p>
            <a:r>
              <a:rPr lang="en-US" dirty="0"/>
              <a:t>Irreducible Error:</a:t>
            </a:r>
          </a:p>
          <a:p>
            <a:pPr lvl="1"/>
            <a:r>
              <a:rPr lang="en-US" dirty="0"/>
              <a:t>Error that we can’t fix through modeling, it in inherent in the data. </a:t>
            </a:r>
          </a:p>
          <a:p>
            <a:pPr lvl="1"/>
            <a:r>
              <a:rPr lang="en-US" dirty="0"/>
              <a:t>May be able to fix it by cleaning data (removing outliers, correcting missing data,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94703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506A-6708-164F-B33E-FD9D6CC8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Error – Model Assumes Linear</a:t>
            </a:r>
            <a:br>
              <a:rPr lang="en-US" dirty="0"/>
            </a:br>
            <a:r>
              <a:rPr lang="en-US" dirty="0"/>
              <a:t>Model is Underfitted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93FA-BE41-F74E-8956-0693E361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imple Linear Regression, Cost Function &amp;amp; Gradient Descent | by Sanathkumar  Sunkad | Analytics Vidhya | Medium">
            <a:extLst>
              <a:ext uri="{FF2B5EF4-FFF2-40B4-BE49-F238E27FC236}">
                <a16:creationId xmlns:a16="http://schemas.microsoft.com/office/drawing/2014/main" id="{20A094C7-5F0B-9249-A72F-8364C65E4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7"/>
          <a:stretch/>
        </p:blipFill>
        <p:spPr bwMode="auto">
          <a:xfrm>
            <a:off x="2745259" y="2015732"/>
            <a:ext cx="6701481" cy="454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01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15C9-018F-6541-851A-C9C642CA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Error – Tree that is Overfitted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F36D-B6F5-B040-9518-D4A55ACA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xercise 2 Evaluating Overfitting Risk of a | Chegg.com">
            <a:extLst>
              <a:ext uri="{FF2B5EF4-FFF2-40B4-BE49-F238E27FC236}">
                <a16:creationId xmlns:a16="http://schemas.microsoft.com/office/drawing/2014/main" id="{46B7ABF7-5F76-694B-A31D-282AFD539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r="36655"/>
          <a:stretch/>
        </p:blipFill>
        <p:spPr bwMode="auto">
          <a:xfrm>
            <a:off x="7791134" y="1329136"/>
            <a:ext cx="4400866" cy="54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llustration of the underfitting/overfitting issue on a simple... |  Download Scientific Diagram">
            <a:extLst>
              <a:ext uri="{FF2B5EF4-FFF2-40B4-BE49-F238E27FC236}">
                <a16:creationId xmlns:a16="http://schemas.microsoft.com/office/drawing/2014/main" id="{004D4E4B-0A72-D9AA-BA17-41C0C654A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0234"/>
            <a:ext cx="7773752" cy="29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2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4968-5704-3D45-99C5-A24DAA16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Balancing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6497-CD43-634A-832F-9797A721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1853754"/>
            <a:ext cx="7975503" cy="4288629"/>
          </a:xfrm>
        </p:spPr>
        <p:txBody>
          <a:bodyPr>
            <a:normAutofit/>
          </a:bodyPr>
          <a:lstStyle/>
          <a:p>
            <a:r>
              <a:rPr lang="en-US" dirty="0"/>
              <a:t>A good model requires a balance between Bias and Variance. </a:t>
            </a:r>
          </a:p>
          <a:p>
            <a:r>
              <a:rPr lang="en-US" dirty="0"/>
              <a:t>If we have too much bias our model won’t be adequately tailored to the data. </a:t>
            </a:r>
          </a:p>
          <a:p>
            <a:pPr lvl="1"/>
            <a:r>
              <a:rPr lang="en-US" dirty="0"/>
              <a:t>Simple models have high bias.</a:t>
            </a:r>
          </a:p>
          <a:p>
            <a:pPr lvl="1"/>
            <a:r>
              <a:rPr lang="en-US" dirty="0"/>
              <a:t>A (stock) linear regression will have more bias – it can’t adapt that well to the ‘twists’ in the data since it isn’t able to ‘bend’. </a:t>
            </a:r>
          </a:p>
          <a:p>
            <a:r>
              <a:rPr lang="en-US" dirty="0"/>
              <a:t>If we have too much variance, the specific training sample data would impact the model’s predictions too much, and it may be wrong with different data. </a:t>
            </a:r>
          </a:p>
          <a:p>
            <a:pPr lvl="1"/>
            <a:r>
              <a:rPr lang="en-US" dirty="0"/>
              <a:t>Complex models (can) have high variance – that’s also it’s capacity to learn. </a:t>
            </a:r>
          </a:p>
        </p:txBody>
      </p:sp>
      <p:pic>
        <p:nvPicPr>
          <p:cNvPr id="3074" name="Picture 2" descr="Red Panda, The NBA&amp;#39;s Legendary Acrobatic Halftime Act, Has No Plans To Hang  Up Her Unicycle | Complex">
            <a:extLst>
              <a:ext uri="{FF2B5EF4-FFF2-40B4-BE49-F238E27FC236}">
                <a16:creationId xmlns:a16="http://schemas.microsoft.com/office/drawing/2014/main" id="{8494740D-4008-2544-AF9B-86667DC9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3914" y="1061104"/>
            <a:ext cx="3648086" cy="554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5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3C14-0A48-E34F-AB78-E75B9592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FE15-B605-AC42-93FE-B5C6E384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Bias-Variance Tradeoff in Machine Learning">
            <a:extLst>
              <a:ext uri="{FF2B5EF4-FFF2-40B4-BE49-F238E27FC236}">
                <a16:creationId xmlns:a16="http://schemas.microsoft.com/office/drawing/2014/main" id="{F47D1370-D60E-E143-A3F6-B04390585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7"/>
          <a:stretch/>
        </p:blipFill>
        <p:spPr bwMode="auto">
          <a:xfrm>
            <a:off x="2354316" y="1569308"/>
            <a:ext cx="7797800" cy="555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0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3234-AA61-88CE-0027-B40192F1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17F8-9BB4-58E1-7D94-C0189F955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8070"/>
            <a:ext cx="9603275" cy="4035287"/>
          </a:xfrm>
        </p:spPr>
        <p:txBody>
          <a:bodyPr/>
          <a:lstStyle/>
          <a:p>
            <a:r>
              <a:rPr lang="en-US" dirty="0"/>
              <a:t>We have several approaches to make sure models fit, we’ll look at them all semester:</a:t>
            </a:r>
          </a:p>
          <a:p>
            <a:pPr lvl="1"/>
            <a:r>
              <a:rPr lang="en-US" dirty="0"/>
              <a:t>Model selection – the better a model fits the data to start, the better we’ll be. </a:t>
            </a:r>
          </a:p>
          <a:p>
            <a:pPr lvl="1"/>
            <a:r>
              <a:rPr lang="en-US" dirty="0"/>
              <a:t>Hyperparameter tuning – change the settings/rules for the model training. </a:t>
            </a:r>
          </a:p>
          <a:p>
            <a:pPr lvl="1"/>
            <a:r>
              <a:rPr lang="en-US" dirty="0"/>
              <a:t>Regularization – change loss to limit overfitting. </a:t>
            </a:r>
          </a:p>
          <a:p>
            <a:pPr lvl="1"/>
            <a:r>
              <a:rPr lang="en-US" dirty="0"/>
              <a:t>Feature selection – choosing which features to use. </a:t>
            </a:r>
          </a:p>
          <a:p>
            <a:pPr lvl="1"/>
            <a:r>
              <a:rPr lang="en-US" dirty="0"/>
              <a:t>Other stuff – more stuff later with other models, especially neural networks. </a:t>
            </a:r>
          </a:p>
          <a:p>
            <a:r>
              <a:rPr lang="en-US" dirty="0"/>
              <a:t>There generally isn’t a perfect solution, we need to do some educated guess </a:t>
            </a:r>
            <a:r>
              <a:rPr lang="en-US"/>
              <a:t>and test.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7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92F5-D063-594F-BED8-C9F8E552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105C-1D55-8846-B8C2-3478547E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ML algorithms are generally “greedy” – they’ll try to get as accurate as possible. </a:t>
            </a:r>
          </a:p>
          <a:p>
            <a:pPr lvl="1"/>
            <a:r>
              <a:rPr lang="en-US" dirty="0"/>
              <a:t>E.g. a tree, without any limits, will try to make a model that perfectly fits training data. </a:t>
            </a:r>
          </a:p>
          <a:p>
            <a:r>
              <a:rPr lang="en-US" dirty="0"/>
              <a:t>Our goal is a model that is both accurate and generalizable. </a:t>
            </a:r>
          </a:p>
          <a:p>
            <a:r>
              <a:rPr lang="en-US" dirty="0"/>
              <a:t>We want this accuracy, but limit it to try to achieve the sweet spot.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Cross validation. </a:t>
            </a:r>
          </a:p>
          <a:p>
            <a:pPr lvl="1"/>
            <a:r>
              <a:rPr lang="en-US" dirty="0"/>
              <a:t>Hyperparameter values with grid searching. </a:t>
            </a:r>
          </a:p>
          <a:p>
            <a:pPr lvl="1"/>
            <a:r>
              <a:rPr lang="en-US" dirty="0"/>
              <a:t>Early stopping (big in neural networks).</a:t>
            </a:r>
          </a:p>
          <a:p>
            <a:pPr lvl="1"/>
            <a:r>
              <a:rPr lang="en-US" dirty="0"/>
              <a:t>Regularization. (E.g. tree pruning and regularization in linear regression)</a:t>
            </a:r>
          </a:p>
        </p:txBody>
      </p:sp>
    </p:spTree>
    <p:extLst>
      <p:ext uri="{BB962C8B-B14F-4D97-AF65-F5344CB8AC3E}">
        <p14:creationId xmlns:p14="http://schemas.microsoft.com/office/powerpoint/2010/main" val="30870823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12173</TotalTime>
  <Words>530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Error, Bias, Variance</vt:lpstr>
      <vt:lpstr>Trees be Fittin’</vt:lpstr>
      <vt:lpstr>Error in predictive modeling</vt:lpstr>
      <vt:lpstr>Bias Error – Model Assumes Linear Model is Underfitted</vt:lpstr>
      <vt:lpstr>Variance Error – Tree that is Overfitted </vt:lpstr>
      <vt:lpstr>Balancing Act</vt:lpstr>
      <vt:lpstr>Bias Variance Tradeoff</vt:lpstr>
      <vt:lpstr>How?</vt:lpstr>
      <vt:lpstr>Finding the balance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6</cp:revision>
  <dcterms:created xsi:type="dcterms:W3CDTF">2022-01-10T17:36:46Z</dcterms:created>
  <dcterms:modified xsi:type="dcterms:W3CDTF">2025-01-14T20:45:46Z</dcterms:modified>
</cp:coreProperties>
</file>