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4" r:id="rId2"/>
    <p:sldId id="256" r:id="rId3"/>
    <p:sldId id="257" r:id="rId4"/>
    <p:sldId id="260" r:id="rId5"/>
    <p:sldId id="262" r:id="rId6"/>
    <p:sldId id="259" r:id="rId7"/>
    <p:sldId id="261" r:id="rId8"/>
    <p:sldId id="271" r:id="rId9"/>
    <p:sldId id="272" r:id="rId10"/>
    <p:sldId id="265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5897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5363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5984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642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6821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985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2384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8630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0602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2804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F9EFD-ACEF-7249-9847-E06D18B32B36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5974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56F9EFD-ACEF-7249-9847-E06D18B32B36}" type="datetimeFigureOut">
              <a:rPr lang="en-US" smtClean="0"/>
              <a:t>1/15/25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3773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F9EFD-ACEF-7249-9847-E06D18B32B36}" type="datetimeFigureOut">
              <a:rPr lang="en-US" smtClean="0"/>
              <a:t>1/15/25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BB763C1-7444-5440-BCA1-084B609DCCF7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998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16989-A94F-4D4C-8C4F-63FCF9902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AFC034-C210-804E-AB3F-34808CC04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EDForests</a:t>
            </a:r>
            <a:r>
              <a:rPr lang="en-US" dirty="0"/>
              <a:t> and Ensemble Models</a:t>
            </a:r>
          </a:p>
          <a:p>
            <a:r>
              <a:rPr lang="en-US" dirty="0" err="1"/>
              <a:t>Gridsearch</a:t>
            </a:r>
            <a:r>
              <a:rPr lang="en-US" dirty="0"/>
              <a:t>, cross validation, and forests. </a:t>
            </a:r>
          </a:p>
          <a:p>
            <a:r>
              <a:rPr lang="en-US" dirty="0"/>
              <a:t>If time, regression trees.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641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0BD2A-0665-D0CA-16FB-C6C7192B2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D02F0-A4B9-1CDB-67DB-942184752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45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E754-9848-3946-B842-CD18EEA7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35FB-5E8B-B946-9935-528C378D8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988360" cy="4037749"/>
          </a:xfrm>
        </p:spPr>
        <p:txBody>
          <a:bodyPr/>
          <a:lstStyle/>
          <a:p>
            <a:r>
              <a:rPr lang="en-US" dirty="0"/>
              <a:t>Can be both accurate and simple. </a:t>
            </a:r>
          </a:p>
          <a:p>
            <a:r>
              <a:rPr lang="en-US" dirty="0"/>
              <a:t>Combining multiple models with a specific weakness can mitigate that weakness. </a:t>
            </a:r>
          </a:p>
          <a:p>
            <a:pPr lvl="1"/>
            <a:r>
              <a:rPr lang="en-US" dirty="0"/>
              <a:t>Trees often overfit if they are accurate. </a:t>
            </a:r>
          </a:p>
          <a:p>
            <a:pPr lvl="1"/>
            <a:r>
              <a:rPr lang="en-US" dirty="0"/>
              <a:t>Multiple trees from different training sets fights this – it must learn, but some data is missing.</a:t>
            </a:r>
          </a:p>
          <a:p>
            <a:r>
              <a:rPr lang="en-US" dirty="0"/>
              <a:t>Large ensembles can have a time or space concern, they aren’t </a:t>
            </a:r>
            <a:r>
              <a:rPr lang="en-US"/>
              <a:t>that fast. </a:t>
            </a:r>
            <a:endParaRPr lang="en-US" dirty="0"/>
          </a:p>
          <a:p>
            <a:r>
              <a:rPr lang="en-US" dirty="0"/>
              <a:t>Boosted (</a:t>
            </a:r>
            <a:r>
              <a:rPr lang="en-US" dirty="0" err="1"/>
              <a:t>adaboost</a:t>
            </a:r>
            <a:r>
              <a:rPr lang="en-US" dirty="0"/>
              <a:t>, </a:t>
            </a:r>
            <a:r>
              <a:rPr lang="en-US" dirty="0" err="1"/>
              <a:t>xgboost</a:t>
            </a:r>
            <a:r>
              <a:rPr lang="en-US" dirty="0"/>
              <a:t>) tree models that we will talk about later on are very accurate. </a:t>
            </a:r>
          </a:p>
        </p:txBody>
      </p:sp>
    </p:spTree>
    <p:extLst>
      <p:ext uri="{BB962C8B-B14F-4D97-AF65-F5344CB8AC3E}">
        <p14:creationId xmlns:p14="http://schemas.microsoft.com/office/powerpoint/2010/main" val="499374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AB4F9-D8BE-994F-B474-6E7500E3DE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Forest and the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91EF7E-A3F3-FE4B-A444-81807C46E9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39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9D6B-AECA-0849-A8B7-E7F8B1F6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051B8-41E1-5049-827A-2FAE489516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Trees allowed us to make predictions that are transparent and simple. </a:t>
            </a:r>
          </a:p>
          <a:p>
            <a:r>
              <a:rPr lang="en-US" dirty="0"/>
              <a:t>Trees suffered in their lack of stability and tendency to overfit. </a:t>
            </a:r>
          </a:p>
          <a:p>
            <a:r>
              <a:rPr lang="en-US" dirty="0"/>
              <a:t>What’s better than a tree?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forest!!!! </a:t>
            </a:r>
          </a:p>
        </p:txBody>
      </p:sp>
      <p:pic>
        <p:nvPicPr>
          <p:cNvPr id="2050" name="Picture 2" descr="Don&amp;#39;t Miss The Forest For The Trees">
            <a:extLst>
              <a:ext uri="{FF2B5EF4-FFF2-40B4-BE49-F238E27FC236}">
                <a16:creationId xmlns:a16="http://schemas.microsoft.com/office/drawing/2014/main" id="{4EC553C8-836C-B34C-9729-2757FB2CF3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1522" y="3010868"/>
            <a:ext cx="5590478" cy="2958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152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43ABC-EB45-9D49-838D-E77855F27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Ensemble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78A66-7B09-CB48-ACCA-64437857D1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Ensemble learning models are just combinations of more than one model.</a:t>
            </a:r>
          </a:p>
          <a:p>
            <a:r>
              <a:rPr lang="en-US" dirty="0"/>
              <a:t>Ensemble models can be split into two big types - bagging and boosting. </a:t>
            </a:r>
          </a:p>
          <a:p>
            <a:r>
              <a:rPr lang="en-US" dirty="0"/>
              <a:t>Bagging:</a:t>
            </a:r>
          </a:p>
          <a:p>
            <a:pPr lvl="1"/>
            <a:r>
              <a:rPr lang="en-US" dirty="0"/>
              <a:t>Creating different models in parallel. </a:t>
            </a:r>
          </a:p>
          <a:p>
            <a:pPr lvl="1"/>
            <a:r>
              <a:rPr lang="en-US" dirty="0"/>
              <a:t>E.g. a forest is a bunch of parallel trees. </a:t>
            </a:r>
          </a:p>
          <a:p>
            <a:r>
              <a:rPr lang="en-US" dirty="0"/>
              <a:t>Boosting:</a:t>
            </a:r>
          </a:p>
          <a:p>
            <a:pPr lvl="1"/>
            <a:r>
              <a:rPr lang="en-US" dirty="0"/>
              <a:t>Using results of one model to improve later ones. </a:t>
            </a:r>
          </a:p>
          <a:p>
            <a:pPr lvl="1"/>
            <a:r>
              <a:rPr lang="en-US" dirty="0"/>
              <a:t>We’ll look at this later in the course. </a:t>
            </a:r>
          </a:p>
        </p:txBody>
      </p:sp>
    </p:spTree>
    <p:extLst>
      <p:ext uri="{BB962C8B-B14F-4D97-AF65-F5344CB8AC3E}">
        <p14:creationId xmlns:p14="http://schemas.microsoft.com/office/powerpoint/2010/main" val="542531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3400-005E-B24F-AD86-CF8A577A5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yourself up by the Bootstraps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B89AC5-E986-E44D-9512-1B080128A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923" y="1853754"/>
            <a:ext cx="8522528" cy="4301719"/>
          </a:xfrm>
        </p:spPr>
        <p:txBody>
          <a:bodyPr>
            <a:normAutofit/>
          </a:bodyPr>
          <a:lstStyle/>
          <a:p>
            <a:r>
              <a:rPr lang="en-US" dirty="0"/>
              <a:t>Bagging starts with creating ‘bootstrapped’ data sets.</a:t>
            </a:r>
          </a:p>
          <a:p>
            <a:pPr lvl="1"/>
            <a:r>
              <a:rPr lang="en-US" dirty="0"/>
              <a:t>Each dataset is the same size as the original. </a:t>
            </a:r>
          </a:p>
          <a:p>
            <a:pPr lvl="1"/>
            <a:r>
              <a:rPr lang="en-US" dirty="0"/>
              <a:t>Each set selects random items from the dataset WITH replacement. </a:t>
            </a:r>
          </a:p>
          <a:p>
            <a:pPr lvl="1"/>
            <a:r>
              <a:rPr lang="en-US" dirty="0"/>
              <a:t>Each dataset may have 0 or more copies of each training row. </a:t>
            </a:r>
          </a:p>
          <a:p>
            <a:r>
              <a:rPr lang="en-US" dirty="0"/>
              <a:t>Each dataset is built from the same ‘stuff’ as the original, but the balance is different. </a:t>
            </a:r>
          </a:p>
          <a:p>
            <a:r>
              <a:rPr lang="en-US" dirty="0"/>
              <a:t>“</a:t>
            </a:r>
            <a:r>
              <a:rPr lang="en-CA" dirty="0"/>
              <a:t>can encourage the individuals of an ensemble to explore features that may otherwise not be considered”</a:t>
            </a:r>
            <a:endParaRPr lang="en-US" dirty="0"/>
          </a:p>
          <a:p>
            <a:r>
              <a:rPr lang="en-US" dirty="0"/>
              <a:t>Can also limit a selection of features in each dataset. </a:t>
            </a:r>
          </a:p>
          <a:p>
            <a:pPr lvl="1"/>
            <a:r>
              <a:rPr lang="en-US" dirty="0"/>
              <a:t>I.e. select a random subset of features for each training set. </a:t>
            </a:r>
          </a:p>
          <a:p>
            <a:pPr lvl="1"/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2BC695C-63DC-9949-8149-CD22A0ADEF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88450" y="2015732"/>
            <a:ext cx="2844800" cy="3695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586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3AAB2-9EF2-3A40-9549-5A5CC5A3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FAA0A-ED02-E140-8E1E-5F0B4C95E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Forests are an ensemble of multiple trees. (Default is 100). </a:t>
            </a:r>
          </a:p>
          <a:p>
            <a:r>
              <a:rPr lang="en-US" dirty="0"/>
              <a:t>Each tree is created from a random bootstrapped selection of data. </a:t>
            </a:r>
          </a:p>
          <a:p>
            <a:r>
              <a:rPr lang="en-US" dirty="0"/>
              <a:t>Each tree makes its own predictions on the test data. </a:t>
            </a:r>
          </a:p>
          <a:p>
            <a:r>
              <a:rPr lang="en-US" dirty="0"/>
              <a:t>The predictions are voted (or averaged, for regression) to create a final result. </a:t>
            </a:r>
          </a:p>
          <a:p>
            <a:r>
              <a:rPr lang="en-US" dirty="0"/>
              <a:t>Result:</a:t>
            </a:r>
          </a:p>
          <a:p>
            <a:pPr lvl="1"/>
            <a:r>
              <a:rPr lang="en-US" dirty="0"/>
              <a:t>The random variation in tree results due to splits is neutralized. </a:t>
            </a:r>
          </a:p>
          <a:p>
            <a:pPr lvl="1"/>
            <a:r>
              <a:rPr lang="en-US" dirty="0"/>
              <a:t>Less variance in results. </a:t>
            </a:r>
          </a:p>
          <a:p>
            <a:pPr lvl="1"/>
            <a:r>
              <a:rPr lang="en-US" dirty="0"/>
              <a:t>Individual overfitted trees will be “outvoted” for final results tabulation. </a:t>
            </a:r>
          </a:p>
        </p:txBody>
      </p:sp>
    </p:spTree>
    <p:extLst>
      <p:ext uri="{BB962C8B-B14F-4D97-AF65-F5344CB8AC3E}">
        <p14:creationId xmlns:p14="http://schemas.microsoft.com/office/powerpoint/2010/main" val="18272045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Rectangle 134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37" name="Picture 136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1" name="Rectangle 140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CF362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random+forest+classifier+algorithm cheap buy online">
            <a:extLst>
              <a:ext uri="{FF2B5EF4-FFF2-40B4-BE49-F238E27FC236}">
                <a16:creationId xmlns:a16="http://schemas.microsoft.com/office/drawing/2014/main" id="{B905D420-0BB6-9844-A34F-D4E526D232C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31395" y="643467"/>
            <a:ext cx="10129210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2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Random Forest Regression. Random Forest Regression is a… | by Chaya | Level  Up Coding">
            <a:extLst>
              <a:ext uri="{FF2B5EF4-FFF2-40B4-BE49-F238E27FC236}">
                <a16:creationId xmlns:a16="http://schemas.microsoft.com/office/drawing/2014/main" id="{F7042FD7-56A2-6538-A1F4-C109E12F1CC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09334" y="643467"/>
            <a:ext cx="8773331" cy="5571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7256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7E754-9848-3946-B842-CD18EEA7B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F535FB-5E8B-B946-9935-528C378D8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3878172"/>
          </a:xfrm>
        </p:spPr>
        <p:txBody>
          <a:bodyPr/>
          <a:lstStyle/>
          <a:p>
            <a:r>
              <a:rPr lang="en-US" dirty="0"/>
              <a:t>Can be both accurate and simple. </a:t>
            </a:r>
          </a:p>
          <a:p>
            <a:pPr lvl="1"/>
            <a:r>
              <a:rPr lang="en-US" dirty="0"/>
              <a:t>Not really explainable in the same way that trees are though. </a:t>
            </a:r>
          </a:p>
          <a:p>
            <a:r>
              <a:rPr lang="en-US" dirty="0"/>
              <a:t>Combining multiple models with a specific weakness can mitigate that weakness. </a:t>
            </a:r>
          </a:p>
          <a:p>
            <a:pPr lvl="1"/>
            <a:r>
              <a:rPr lang="en-US" dirty="0"/>
              <a:t>Trees often overfit if they are accurate. </a:t>
            </a:r>
          </a:p>
          <a:p>
            <a:pPr lvl="1"/>
            <a:r>
              <a:rPr lang="en-US" dirty="0"/>
              <a:t>Multiple trees from different training sets fights this. </a:t>
            </a:r>
          </a:p>
          <a:p>
            <a:r>
              <a:rPr lang="en-US" dirty="0"/>
              <a:t>Boosted (</a:t>
            </a:r>
            <a:r>
              <a:rPr lang="en-US" dirty="0" err="1"/>
              <a:t>adaboost</a:t>
            </a:r>
            <a:r>
              <a:rPr lang="en-US" dirty="0"/>
              <a:t>, </a:t>
            </a:r>
            <a:r>
              <a:rPr lang="en-US" dirty="0" err="1"/>
              <a:t>xgboost</a:t>
            </a:r>
            <a:r>
              <a:rPr lang="en-US" dirty="0"/>
              <a:t>) tree models are very accurate. </a:t>
            </a:r>
          </a:p>
        </p:txBody>
      </p:sp>
    </p:spTree>
    <p:extLst>
      <p:ext uri="{BB962C8B-B14F-4D97-AF65-F5344CB8AC3E}">
        <p14:creationId xmlns:p14="http://schemas.microsoft.com/office/powerpoint/2010/main" val="217004211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5674</TotalTime>
  <Words>470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Gill Sans MT</vt:lpstr>
      <vt:lpstr>Gallery</vt:lpstr>
      <vt:lpstr>Today</vt:lpstr>
      <vt:lpstr>The Forest and the Trees</vt:lpstr>
      <vt:lpstr>Trees</vt:lpstr>
      <vt:lpstr>Ensemble Models</vt:lpstr>
      <vt:lpstr>Pull yourself up by the Bootstraps</vt:lpstr>
      <vt:lpstr>Forests</vt:lpstr>
      <vt:lpstr>PowerPoint Presentation</vt:lpstr>
      <vt:lpstr>PowerPoint Presentation</vt:lpstr>
      <vt:lpstr>Forests</vt:lpstr>
      <vt:lpstr>PowerPoint Presentation</vt:lpstr>
      <vt:lpstr>Forests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Forest and the Trees</dc:title>
  <dc:creator>Akeem Semper</dc:creator>
  <cp:lastModifiedBy>Akeem Semper</cp:lastModifiedBy>
  <cp:revision>11</cp:revision>
  <dcterms:created xsi:type="dcterms:W3CDTF">2022-01-09T15:02:02Z</dcterms:created>
  <dcterms:modified xsi:type="dcterms:W3CDTF">2025-01-15T18:50:48Z</dcterms:modified>
</cp:coreProperties>
</file>