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2" r:id="rId2"/>
    <p:sldId id="256" r:id="rId3"/>
    <p:sldId id="257" r:id="rId4"/>
    <p:sldId id="259" r:id="rId5"/>
    <p:sldId id="264" r:id="rId6"/>
    <p:sldId id="273" r:id="rId7"/>
    <p:sldId id="269" r:id="rId8"/>
    <p:sldId id="272" r:id="rId9"/>
    <p:sldId id="276" r:id="rId10"/>
    <p:sldId id="274" r:id="rId11"/>
    <p:sldId id="277" r:id="rId12"/>
    <p:sldId id="283" r:id="rId13"/>
    <p:sldId id="265" r:id="rId14"/>
    <p:sldId id="275" r:id="rId15"/>
    <p:sldId id="278" r:id="rId16"/>
    <p:sldId id="279" r:id="rId17"/>
    <p:sldId id="280" r:id="rId18"/>
    <p:sldId id="284" r:id="rId19"/>
    <p:sldId id="285" r:id="rId20"/>
    <p:sldId id="286" r:id="rId21"/>
    <p:sldId id="287" r:id="rId22"/>
    <p:sldId id="288" r:id="rId23"/>
    <p:sldId id="28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C3B61-D4C9-7049-B803-B1B3CD0005CF}" v="1" dt="2021-11-07T18:07:0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/>
    <p:restoredTop sz="95940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33B3-BBF2-434F-9844-D2FF01DBD60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7732-669B-3D4B-BE95-748848CC6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9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9329-DED2-9C4C-8B6A-8B4D879680E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EA3427-AFE4-F24A-88DC-F208601FA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9BD-1D38-3530-7185-4555E00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6DE0-8C2E-77BB-F05D-BFD0463A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Real Machine Mother F*</a:t>
            </a:r>
            <a:r>
              <a:rPr lang="en-US" dirty="0" err="1"/>
              <a:t>cking</a:t>
            </a:r>
            <a:r>
              <a:rPr lang="en-US" dirty="0"/>
              <a:t> Learning! (020 and maybe 021)</a:t>
            </a:r>
          </a:p>
          <a:p>
            <a:pPr lvl="1"/>
            <a:r>
              <a:rPr lang="en-US" dirty="0"/>
              <a:t>Linear least squares -&gt; linear regression. </a:t>
            </a:r>
          </a:p>
          <a:p>
            <a:pPr lvl="1"/>
            <a:r>
              <a:rPr lang="en-US" dirty="0"/>
              <a:t>Intro to </a:t>
            </a:r>
            <a:r>
              <a:rPr lang="en-US" dirty="0" err="1"/>
              <a:t>sklearn</a:t>
            </a:r>
            <a:r>
              <a:rPr lang="en-US" dirty="0"/>
              <a:t> regression (and </a:t>
            </a:r>
            <a:r>
              <a:rPr lang="en-US" dirty="0" err="1"/>
              <a:t>statsmodels</a:t>
            </a:r>
            <a:r>
              <a:rPr lang="en-US" dirty="0"/>
              <a:t> regression).</a:t>
            </a:r>
          </a:p>
          <a:p>
            <a:pPr lvl="2"/>
            <a:r>
              <a:rPr lang="en-US" dirty="0"/>
              <a:t>The processes using the </a:t>
            </a:r>
            <a:r>
              <a:rPr lang="en-US" dirty="0" err="1"/>
              <a:t>sklearn</a:t>
            </a:r>
            <a:r>
              <a:rPr lang="en-US" dirty="0"/>
              <a:t> stuff carry through the ML stuff. </a:t>
            </a:r>
          </a:p>
          <a:p>
            <a:pPr lvl="1"/>
            <a:r>
              <a:rPr lang="en-US" dirty="0"/>
              <a:t>Linear regression error calculations (depending on time). </a:t>
            </a:r>
          </a:p>
        </p:txBody>
      </p:sp>
    </p:spTree>
    <p:extLst>
      <p:ext uri="{BB962C8B-B14F-4D97-AF65-F5344CB8AC3E}">
        <p14:creationId xmlns:p14="http://schemas.microsoft.com/office/powerpoint/2010/main" val="37261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D06-4713-E84F-8E72-AEB2C4E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09E0-766C-6C47-8DAE-98FAF64B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 can be defined by the intercept and slope.</a:t>
            </a:r>
          </a:p>
          <a:p>
            <a:r>
              <a:rPr lang="en-US" dirty="0"/>
              <a:t>We generate a line that minimizes the square of the residuals.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differences matter less than big ones.</a:t>
            </a:r>
          </a:p>
          <a:p>
            <a:pPr lvl="1"/>
            <a:r>
              <a:rPr lang="en-US" dirty="0"/>
              <a:t>Squaring deals with negatives. </a:t>
            </a:r>
          </a:p>
          <a:p>
            <a:pPr lvl="1"/>
            <a:r>
              <a:rPr lang="en-US" dirty="0"/>
              <a:t>Computationally efficient. (Mattered more in the past)</a:t>
            </a:r>
          </a:p>
          <a:p>
            <a:pPr lvl="1"/>
            <a:r>
              <a:rPr lang="en-US" dirty="0"/>
              <a:t>Is (potentially) a good estimator for slope and intercept. </a:t>
            </a:r>
          </a:p>
        </p:txBody>
      </p:sp>
    </p:spTree>
    <p:extLst>
      <p:ext uri="{BB962C8B-B14F-4D97-AF65-F5344CB8AC3E}">
        <p14:creationId xmlns:p14="http://schemas.microsoft.com/office/powerpoint/2010/main" val="208144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5F-8E89-9D43-B085-8CC33AF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find the minimum of the residuals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6B4-A8EA-1646-9636-F38C78C2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853754"/>
            <a:ext cx="5837933" cy="4290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is the “learning” part of machine learning.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This step is the main thing that differs between other models – the math changes.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use: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LeastSquares</a:t>
            </a:r>
            <a:r>
              <a:rPr lang="en-US" sz="1600" dirty="0"/>
              <a:t> from </a:t>
            </a:r>
            <a:r>
              <a:rPr lang="en-US" sz="1600" dirty="0" err="1"/>
              <a:t>thinkplot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StatsModels</a:t>
            </a:r>
            <a:r>
              <a:rPr lang="en-US" sz="1600" dirty="0"/>
              <a:t> function.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Scipy</a:t>
            </a:r>
            <a:r>
              <a:rPr lang="en-US" sz="1600" dirty="0"/>
              <a:t> functions.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Probably many other packages.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model (best fit line) is defined by the slope and intercept.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Add any X value to those two and you can predict Y.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training process finds the ”best” calculation to do so.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6D11F6-1313-9B40-A285-01ED767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3846"/>
            <a:ext cx="6097589" cy="27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1F7-8B28-B8D1-15B1-0A5076FF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Parts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AAA1-A4B6-52BF-AB33-099E661A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We can pick apart the key items here – the details change, but these parts are there:</a:t>
            </a:r>
          </a:p>
          <a:p>
            <a:pPr lvl="1"/>
            <a:r>
              <a:rPr lang="en-US" dirty="0"/>
              <a:t>Algorithm – the thing that makes the model, linear least squares. </a:t>
            </a:r>
          </a:p>
          <a:p>
            <a:pPr lvl="1"/>
            <a:r>
              <a:rPr lang="en-US" dirty="0"/>
              <a:t>Training data – the old data that we have the ‘answer’ for:</a:t>
            </a:r>
          </a:p>
          <a:p>
            <a:pPr lvl="2"/>
            <a:r>
              <a:rPr lang="en-US" dirty="0"/>
              <a:t>Target – the answer, or thing to predict. </a:t>
            </a:r>
          </a:p>
          <a:p>
            <a:pPr lvl="2"/>
            <a:r>
              <a:rPr lang="en-US" dirty="0"/>
              <a:t>Feature(s) – the other variables, what we use to predict. </a:t>
            </a:r>
          </a:p>
          <a:p>
            <a:pPr lvl="1"/>
            <a:r>
              <a:rPr lang="en-US" dirty="0"/>
              <a:t>“The Model” – the equation y=</a:t>
            </a:r>
            <a:r>
              <a:rPr lang="en-US" dirty="0" err="1"/>
              <a:t>mx+b</a:t>
            </a:r>
            <a:r>
              <a:rPr lang="en-US" dirty="0"/>
              <a:t>, or just the parameters (</a:t>
            </a:r>
            <a:r>
              <a:rPr lang="en-US" dirty="0" err="1"/>
              <a:t>m,b</a:t>
            </a:r>
            <a:r>
              <a:rPr lang="en-US" dirty="0"/>
              <a:t>) needed to predict y. </a:t>
            </a:r>
          </a:p>
          <a:p>
            <a:r>
              <a:rPr lang="en-US" dirty="0"/>
              <a:t>We feed the data to the algorithm, it generates a model. </a:t>
            </a:r>
          </a:p>
          <a:p>
            <a:r>
              <a:rPr lang="en-US" dirty="0"/>
              <a:t>We can take new examples (features only) and predict the target. </a:t>
            </a:r>
          </a:p>
          <a:p>
            <a:r>
              <a:rPr lang="en-US" dirty="0"/>
              <a:t>We can use different algorithms, features, settings, </a:t>
            </a:r>
            <a:r>
              <a:rPr lang="en-US" dirty="0" err="1"/>
              <a:t>etc</a:t>
            </a:r>
            <a:r>
              <a:rPr lang="en-US" dirty="0"/>
              <a:t>… to get an accurate model. </a:t>
            </a:r>
          </a:p>
        </p:txBody>
      </p:sp>
    </p:spTree>
    <p:extLst>
      <p:ext uri="{BB962C8B-B14F-4D97-AF65-F5344CB8AC3E}">
        <p14:creationId xmlns:p14="http://schemas.microsoft.com/office/powerpoint/2010/main" val="231506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14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 dirty="0"/>
              <a:t>The linear model for predicting poverty from high school graduation rate in the US is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The "hat" is used to signify that this is an estimate.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It is an estimate because this isn’t a definitive calculation to calculate the value of poverty – it is a prediction of what we expect the rate of poverty to be, given a value for </a:t>
            </a:r>
            <a:r>
              <a:rPr lang="en-CA" sz="2200" dirty="0" err="1"/>
              <a:t>HSgrad</a:t>
            </a:r>
            <a:r>
              <a:rPr lang="en" sz="2200" dirty="0"/>
              <a:t>. </a:t>
            </a:r>
            <a:endParaRPr sz="2200" dirty="0"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9E7-3B2D-5D4A-A834-9397731C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23D-40AA-6A4E-B69E-12212C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2" y="2015734"/>
            <a:ext cx="5705061" cy="3450613"/>
          </a:xfrm>
        </p:spPr>
        <p:txBody>
          <a:bodyPr>
            <a:normAutofit/>
          </a:bodyPr>
          <a:lstStyle/>
          <a:p>
            <a:r>
              <a:rPr lang="en-US" dirty="0"/>
              <a:t>The generated residuals are also helpful to us in a few ways. </a:t>
            </a:r>
          </a:p>
          <a:p>
            <a:r>
              <a:rPr lang="en-US" dirty="0"/>
              <a:t>We can graph the residuals along with X to examine. </a:t>
            </a:r>
          </a:p>
          <a:p>
            <a:r>
              <a:rPr lang="en-US" dirty="0"/>
              <a:t>We want this pattern of residuals to not have any patterns in it – to be basically randomly spread out. </a:t>
            </a:r>
          </a:p>
          <a:p>
            <a:r>
              <a:rPr lang="en-US" dirty="0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E0B48-5A03-694B-9CC0-2134D11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1093664"/>
            <a:ext cx="5905499" cy="58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D7-A9C7-CD4A-B394-4D9E37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Random?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2CE1-EEC2-DA4E-ACFC-03662AAD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094411" cy="4278689"/>
          </a:xfrm>
        </p:spPr>
        <p:txBody>
          <a:bodyPr>
            <a:normAutofit/>
          </a:bodyPr>
          <a:lstStyle/>
          <a:p>
            <a:r>
              <a:rPr lang="en-US" dirty="0"/>
              <a:t>If there’s a pattern in the residuals it tells us that there’s some relationship here that isn’t captured in our actual model.</a:t>
            </a:r>
          </a:p>
          <a:p>
            <a:pPr lvl="1"/>
            <a:r>
              <a:rPr lang="en-US" dirty="0"/>
              <a:t>Middle predictions too high, ends are too low. </a:t>
            </a:r>
          </a:p>
          <a:p>
            <a:pPr lvl="1"/>
            <a:r>
              <a:rPr lang="en-US" dirty="0"/>
              <a:t>This pattern should be in the model!</a:t>
            </a:r>
          </a:p>
          <a:p>
            <a:r>
              <a:rPr lang="en-US" dirty="0"/>
              <a:t>Residuals should be:</a:t>
            </a:r>
          </a:p>
          <a:p>
            <a:pPr lvl="1"/>
            <a:r>
              <a:rPr lang="en-US" dirty="0"/>
              <a:t>Uncorrelated with a variable.</a:t>
            </a:r>
          </a:p>
          <a:p>
            <a:pPr lvl="1"/>
            <a:r>
              <a:rPr lang="en-US" dirty="0"/>
              <a:t>Uncorrelated with each other. </a:t>
            </a:r>
          </a:p>
          <a:p>
            <a:r>
              <a:rPr lang="en-US" dirty="0"/>
              <a:t>We shouldn’t be able to predict residuals. </a:t>
            </a:r>
          </a:p>
          <a:p>
            <a:r>
              <a:rPr lang="en-US" dirty="0"/>
              <a:t>Here, the model doesn’t ‘capture’ the curve. </a:t>
            </a:r>
          </a:p>
        </p:txBody>
      </p:sp>
      <p:pic>
        <p:nvPicPr>
          <p:cNvPr id="2050" name="Picture 2" descr="Minitab's residuals versus fit plot with bad residuals">
            <a:extLst>
              <a:ext uri="{FF2B5EF4-FFF2-40B4-BE49-F238E27FC236}">
                <a16:creationId xmlns:a16="http://schemas.microsoft.com/office/drawing/2014/main" id="{62A0CAEA-4DD1-CA49-84C3-5091103E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8"/>
            <a:ext cx="5707862" cy="38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6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DD7-7164-3D44-B4AF-1B7CD86E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6A41-146A-E147-A72A-B35E0AEF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2015732"/>
            <a:ext cx="10526751" cy="4156468"/>
          </a:xfrm>
        </p:spPr>
        <p:txBody>
          <a:bodyPr>
            <a:normAutofit/>
          </a:bodyPr>
          <a:lstStyle/>
          <a:p>
            <a:r>
              <a:rPr lang="en-US" dirty="0"/>
              <a:t>Linear regression is performed by many existing packages, such as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Scikitlearn</a:t>
            </a:r>
            <a:r>
              <a:rPr lang="en-US" dirty="0"/>
              <a:t>. </a:t>
            </a:r>
          </a:p>
          <a:p>
            <a:r>
              <a:rPr lang="en-US" dirty="0"/>
              <a:t>The book uses </a:t>
            </a:r>
            <a:r>
              <a:rPr lang="en-US" dirty="0" err="1"/>
              <a:t>StatsModels</a:t>
            </a:r>
            <a:r>
              <a:rPr lang="en-US" dirty="0"/>
              <a:t> when multiple regression starts. </a:t>
            </a:r>
          </a:p>
          <a:p>
            <a:r>
              <a:rPr lang="en-US" dirty="0"/>
              <a:t>Which you use mostly doesn’t matter, it is a personal choice. </a:t>
            </a:r>
          </a:p>
          <a:p>
            <a:r>
              <a:rPr lang="en-US" dirty="0"/>
              <a:t>We’ll use both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Scikitlearn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provide more stats data in the output, so we will use that sometimes.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scikitlearn</a:t>
            </a:r>
            <a:r>
              <a:rPr lang="en-US" dirty="0"/>
              <a:t> is probably more relevant experience for ML stuff. </a:t>
            </a:r>
          </a:p>
          <a:p>
            <a:r>
              <a:rPr lang="en-US" dirty="0"/>
              <a:t>I think going forward I might replace some of the </a:t>
            </a:r>
            <a:r>
              <a:rPr lang="en-US" dirty="0" err="1"/>
              <a:t>statsmodels</a:t>
            </a:r>
            <a:r>
              <a:rPr lang="en-US" dirty="0"/>
              <a:t> examples in future workbooks with </a:t>
            </a:r>
            <a:r>
              <a:rPr lang="en-US" dirty="0" err="1"/>
              <a:t>sklearn</a:t>
            </a:r>
            <a:r>
              <a:rPr lang="en-US" dirty="0"/>
              <a:t> one. The interface is easier, and it is more relevant to ML. </a:t>
            </a:r>
          </a:p>
        </p:txBody>
      </p:sp>
    </p:spTree>
    <p:extLst>
      <p:ext uri="{BB962C8B-B14F-4D97-AF65-F5344CB8AC3E}">
        <p14:creationId xmlns:p14="http://schemas.microsoft.com/office/powerpoint/2010/main" val="272322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CA8-1CC9-B945-8B41-835F480E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Shapes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FEF-348A-D143-ACC2-9771A5E0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53754"/>
            <a:ext cx="5691188" cy="4305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thing we need to pay attention to a bit more is the data structure and the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Most things we’ve used take anything ‘</a:t>
            </a:r>
            <a:r>
              <a:rPr lang="en-US" dirty="0" err="1"/>
              <a:t>iterable</a:t>
            </a:r>
            <a:r>
              <a:rPr lang="en-US" dirty="0"/>
              <a:t>’ or anything that is list-like. </a:t>
            </a:r>
          </a:p>
          <a:p>
            <a:pPr>
              <a:lnSpc>
                <a:spcPct val="110000"/>
              </a:lnSpc>
            </a:pPr>
            <a:r>
              <a:rPr lang="en-US" dirty="0"/>
              <a:t>Often (but not always) in machine learning we need arrays, usually of a certain shape.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tangible differences are: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 </a:t>
            </a:r>
            <a:r>
              <a:rPr lang="en-US" sz="2000" dirty="0" err="1"/>
              <a:t>np.array</a:t>
            </a:r>
            <a:r>
              <a:rPr lang="en-US" sz="2000" dirty="0"/>
              <a:t>() to create arrays of the data – usually one array for x(s), one for 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Ensure the arrays are “vertical”, print it and/or use .shape to look.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.reshape(width, height) can reshape the arrays to what we need. </a:t>
            </a:r>
          </a:p>
        </p:txBody>
      </p:sp>
      <p:pic>
        <p:nvPicPr>
          <p:cNvPr id="3074" name="Picture 2" descr="Introducing Scikit-Learn | Python Data Science Handbook">
            <a:extLst>
              <a:ext uri="{FF2B5EF4-FFF2-40B4-BE49-F238E27FC236}">
                <a16:creationId xmlns:a16="http://schemas.microsoft.com/office/drawing/2014/main" id="{32EFC90F-41B9-0242-9A4A-AA0FF975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600396"/>
            <a:ext cx="5691189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7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195C-1ABC-EB93-F4E1-F9E585FA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D91F-C041-9287-0813-9F2827B1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same logic applies when doing classifications – logistic regression. </a:t>
            </a:r>
          </a:p>
          <a:p>
            <a:r>
              <a:rPr lang="en-US" dirty="0"/>
              <a:t>When picturing a logistic regression, the line (decision boundary) separates classes. </a:t>
            </a:r>
          </a:p>
          <a:p>
            <a:pPr lvl="1"/>
            <a:r>
              <a:rPr lang="en-US" dirty="0"/>
              <a:t>One side is 1, the other is 0. </a:t>
            </a:r>
          </a:p>
          <a:p>
            <a:r>
              <a:rPr lang="en-US" dirty="0"/>
              <a:t>Logistic regression doesn’t have a closed form solution like LLS. </a:t>
            </a:r>
          </a:p>
          <a:p>
            <a:pPr lvl="1"/>
            <a:r>
              <a:rPr lang="en-US" dirty="0"/>
              <a:t>We must use some other process to get the parameters. </a:t>
            </a:r>
          </a:p>
          <a:p>
            <a:r>
              <a:rPr lang="en-US" dirty="0"/>
              <a:t>We can use the process of gradient descent to find the answer. </a:t>
            </a:r>
          </a:p>
          <a:p>
            <a:pPr lvl="1"/>
            <a:r>
              <a:rPr lang="en-US" dirty="0"/>
              <a:t>Guess the parameters, check amount of error, adjust, repeat. </a:t>
            </a:r>
          </a:p>
        </p:txBody>
      </p:sp>
    </p:spTree>
    <p:extLst>
      <p:ext uri="{BB962C8B-B14F-4D97-AF65-F5344CB8AC3E}">
        <p14:creationId xmlns:p14="http://schemas.microsoft.com/office/powerpoint/2010/main" val="273575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D45-D216-6D5D-BE13-09E8407B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C543-7F2C-71C4-4EC0-A209AB40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958543" cy="4125290"/>
          </a:xfrm>
        </p:spPr>
        <p:txBody>
          <a:bodyPr>
            <a:normAutofit/>
          </a:bodyPr>
          <a:lstStyle/>
          <a:p>
            <a:r>
              <a:rPr lang="en-US" dirty="0"/>
              <a:t>In linear regression, the MSE is (normally) the loss function. </a:t>
            </a:r>
          </a:p>
          <a:p>
            <a:pPr lvl="1"/>
            <a:r>
              <a:rPr lang="en-US" dirty="0"/>
              <a:t>The function that calculates the amount of error in the model’s predictions. </a:t>
            </a:r>
          </a:p>
          <a:p>
            <a:r>
              <a:rPr lang="en-US" dirty="0"/>
              <a:t>In logistic regression, our accuracy is correct/incorrect, not closeness. </a:t>
            </a:r>
          </a:p>
          <a:p>
            <a:r>
              <a:rPr lang="en-US" dirty="0"/>
              <a:t>In the process of training the model, a different ‘accuracy’ metric is used – loss. </a:t>
            </a:r>
          </a:p>
          <a:p>
            <a:pPr lvl="1"/>
            <a:r>
              <a:rPr lang="en-US" dirty="0"/>
              <a:t>This is roughly equivalent to MSE – being closer to correct means less error. </a:t>
            </a:r>
          </a:p>
          <a:p>
            <a:pPr lvl="1"/>
            <a:r>
              <a:rPr lang="en-US" dirty="0"/>
              <a:t>E.g. if a model predicts 1/0 if someone is a customer, it internal prediction may be .9. If they are a customer, that means that prediction has a loss of .1. </a:t>
            </a:r>
          </a:p>
          <a:p>
            <a:pPr lvl="1"/>
            <a:r>
              <a:rPr lang="en-US" dirty="0"/>
              <a:t>This allows a model to learn – get increasingly better. Yes/no would not work well. </a:t>
            </a:r>
          </a:p>
          <a:p>
            <a:r>
              <a:rPr lang="en-US" dirty="0"/>
              <a:t>The gradient descent process finds the low point of loss, or where we have the least error.</a:t>
            </a:r>
          </a:p>
        </p:txBody>
      </p:sp>
    </p:spTree>
    <p:extLst>
      <p:ext uri="{BB962C8B-B14F-4D97-AF65-F5344CB8AC3E}">
        <p14:creationId xmlns:p14="http://schemas.microsoft.com/office/powerpoint/2010/main" val="24425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6F8-E267-0D46-B219-0ADCF433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Least Squares, Regression, and More Fun Stuff!!! Part 1.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7666-BF3D-1449-A59F-D3BBC097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5F43-7D40-0CDE-F936-83DAA91A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55FB-8161-AF41-66DE-8F213621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The detailed math of gradient descent can get a bit messy, but the idea is easy. </a:t>
            </a:r>
          </a:p>
          <a:p>
            <a:r>
              <a:rPr lang="en-US" dirty="0"/>
              <a:t>We require one concept from calculus – a derivative. </a:t>
            </a:r>
          </a:p>
          <a:p>
            <a:r>
              <a:rPr lang="en-US" dirty="0"/>
              <a:t>Derivatives in calculus are the slope at that point of a curve. </a:t>
            </a:r>
          </a:p>
          <a:p>
            <a:pPr lvl="1"/>
            <a:r>
              <a:rPr lang="en-US" dirty="0"/>
              <a:t>A curve has a derivative of 0 at a turn – a low or high point. </a:t>
            </a:r>
          </a:p>
          <a:p>
            <a:pPr lvl="1"/>
            <a:r>
              <a:rPr lang="en-US" dirty="0"/>
              <a:t>The sign of the derivative tells us which direction we must move. </a:t>
            </a:r>
          </a:p>
          <a:p>
            <a:r>
              <a:rPr lang="en-US" dirty="0"/>
              <a:t>In GD, the algorithm takes the derivative with respect to each x value. </a:t>
            </a:r>
          </a:p>
          <a:p>
            <a:pPr lvl="1"/>
            <a:r>
              <a:rPr lang="en-US" dirty="0"/>
              <a:t>This calculates (kind of) the amount of error that ‘belongs to’ that term (m*x). </a:t>
            </a:r>
          </a:p>
          <a:p>
            <a:pPr lvl="1"/>
            <a:r>
              <a:rPr lang="en-US" dirty="0"/>
              <a:t>We get an adjustment to make for each parameter.</a:t>
            </a:r>
          </a:p>
        </p:txBody>
      </p:sp>
    </p:spTree>
    <p:extLst>
      <p:ext uri="{BB962C8B-B14F-4D97-AF65-F5344CB8AC3E}">
        <p14:creationId xmlns:p14="http://schemas.microsoft.com/office/powerpoint/2010/main" val="419083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9756-9C8C-6C9C-42D1-378F003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1FE-9B0A-935F-0A71-DA8D4FCD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Guess a value for parameters (</a:t>
            </a:r>
            <a:r>
              <a:rPr lang="en-US" dirty="0" err="1"/>
              <a:t>ms</a:t>
            </a:r>
            <a:r>
              <a:rPr lang="en-US" dirty="0"/>
              <a:t> and b).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loss.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derivative to determine if each m needs to go up or down.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Adjust m proportional with the learning rate.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loss.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when the loss stops getting better. </a:t>
            </a:r>
          </a:p>
        </p:txBody>
      </p:sp>
    </p:spTree>
    <p:extLst>
      <p:ext uri="{BB962C8B-B14F-4D97-AF65-F5344CB8AC3E}">
        <p14:creationId xmlns:p14="http://schemas.microsoft.com/office/powerpoint/2010/main" val="97714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61E9-ABE8-0D77-0037-F6312C6E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Gradiently</a:t>
            </a:r>
            <a:r>
              <a:rPr lang="en-US" dirty="0"/>
              <a:t> Descend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5F9D-CD52-BF44-3483-0DF6B8B2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025348"/>
          </a:xfrm>
        </p:spPr>
        <p:txBody>
          <a:bodyPr/>
          <a:lstStyle/>
          <a:p>
            <a:r>
              <a:rPr lang="en-US" dirty="0"/>
              <a:t>The process of gradient descent is used all over the place in machine learning. </a:t>
            </a:r>
          </a:p>
          <a:p>
            <a:pPr lvl="1"/>
            <a:r>
              <a:rPr lang="en-US" dirty="0"/>
              <a:t>Neural networks use gradient descent to train, that’s what takes so long with billions of parameters. </a:t>
            </a:r>
          </a:p>
          <a:p>
            <a:r>
              <a:rPr lang="en-US" dirty="0"/>
              <a:t>As long as there is a loss function, we can do the process. </a:t>
            </a:r>
          </a:p>
          <a:p>
            <a:r>
              <a:rPr lang="en-US" dirty="0"/>
              <a:t>Most (or virtually all) linear regression will use gradient descent instead of LLS or similar.</a:t>
            </a:r>
          </a:p>
          <a:p>
            <a:pPr lvl="1"/>
            <a:r>
              <a:rPr lang="en-US" dirty="0"/>
              <a:t>This process works everywhere, closed form solutions only exist in certain situations. </a:t>
            </a:r>
          </a:p>
          <a:p>
            <a:pPr lvl="1"/>
            <a:r>
              <a:rPr lang="en-US" dirty="0"/>
              <a:t>Allows us to modify the loss function, so we can adjust what ‘good’ means. </a:t>
            </a:r>
          </a:p>
          <a:p>
            <a:pPr lvl="1"/>
            <a:r>
              <a:rPr lang="en-US" dirty="0"/>
              <a:t>Adjust loss to compensate for problems, like overfitting… </a:t>
            </a:r>
          </a:p>
        </p:txBody>
      </p:sp>
    </p:spTree>
    <p:extLst>
      <p:ext uri="{BB962C8B-B14F-4D97-AF65-F5344CB8AC3E}">
        <p14:creationId xmlns:p14="http://schemas.microsoft.com/office/powerpoint/2010/main" val="163159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FA0-4EF0-CE27-96E0-2648D727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3DD2-7566-1517-20CF-366F7611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want a model that is well fitted to the data. </a:t>
            </a:r>
          </a:p>
          <a:p>
            <a:pPr lvl="1"/>
            <a:r>
              <a:rPr lang="en-US" dirty="0"/>
              <a:t>An overfitted model is ’too tailored’ to the specific training data, and may not generalize well to new data. </a:t>
            </a:r>
          </a:p>
          <a:p>
            <a:pPr lvl="1"/>
            <a:r>
              <a:rPr lang="en-US" dirty="0"/>
              <a:t>An underfitted model has not learned enough from the data, and makes predictions that are too ‘default’. </a:t>
            </a:r>
          </a:p>
          <a:p>
            <a:r>
              <a:rPr lang="en-US" dirty="0"/>
              <a:t>Trees will generally overfit:</a:t>
            </a:r>
          </a:p>
          <a:p>
            <a:pPr lvl="1"/>
            <a:r>
              <a:rPr lang="en-US" dirty="0"/>
              <a:t>If a node has impurities, a tree will want to split to make those groups pure. </a:t>
            </a:r>
          </a:p>
          <a:p>
            <a:pPr lvl="1"/>
            <a:r>
              <a:rPr lang="en-US" dirty="0"/>
              <a:t>Our trees will normally get to 100% on training data if we let them. </a:t>
            </a:r>
          </a:p>
          <a:p>
            <a:pPr lvl="1"/>
            <a:r>
              <a:rPr lang="en-US" dirty="0"/>
              <a:t>A model that is perfectly tuned to one set of examples rarely works that well with new ones.</a:t>
            </a:r>
          </a:p>
        </p:txBody>
      </p:sp>
    </p:spTree>
    <p:extLst>
      <p:ext uri="{BB962C8B-B14F-4D97-AF65-F5344CB8AC3E}">
        <p14:creationId xmlns:p14="http://schemas.microsoft.com/office/powerpoint/2010/main" val="37050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CF6-8B41-ED49-BBCA-960CCDE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7ECC-D5E7-8742-82DE-6541E34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train our models to predict Y, given X.</a:t>
            </a:r>
          </a:p>
          <a:p>
            <a:pPr lvl="1"/>
            <a:r>
              <a:rPr lang="en-US" dirty="0"/>
              <a:t>In this case, the model is a simple algebra equation. </a:t>
            </a:r>
          </a:p>
          <a:p>
            <a:r>
              <a:rPr lang="en-US" dirty="0"/>
              <a:t>This is a simple version of all the more complex </a:t>
            </a:r>
            <a:r>
              <a:rPr lang="en-US"/>
              <a:t>ML work to </a:t>
            </a:r>
            <a:r>
              <a:rPr lang="en-US" dirty="0"/>
              <a:t>come later. </a:t>
            </a:r>
          </a:p>
          <a:p>
            <a:r>
              <a:rPr lang="en-US" dirty="0"/>
              <a:t>The residuals give us information on how good our model is. </a:t>
            </a:r>
          </a:p>
          <a:p>
            <a:endParaRPr lang="en-US" dirty="0"/>
          </a:p>
          <a:p>
            <a:r>
              <a:rPr lang="en-US" dirty="0"/>
              <a:t>Accuracy and reliability of the predictions…. Next time. </a:t>
            </a:r>
          </a:p>
        </p:txBody>
      </p:sp>
    </p:spTree>
    <p:extLst>
      <p:ext uri="{BB962C8B-B14F-4D97-AF65-F5344CB8AC3E}">
        <p14:creationId xmlns:p14="http://schemas.microsoft.com/office/powerpoint/2010/main" val="371388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5A1A-326F-8D46-B459-7A1D8843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76FA-E2FC-E243-9C77-DEF990E5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done linear regression before – it is making a line of best fit. </a:t>
            </a:r>
          </a:p>
          <a:p>
            <a:pPr lvl="1"/>
            <a:r>
              <a:rPr lang="en-US" dirty="0"/>
              <a:t>Result – y = m*x + b line. </a:t>
            </a:r>
          </a:p>
          <a:p>
            <a:pPr lvl="1"/>
            <a:r>
              <a:rPr lang="en-US" dirty="0"/>
              <a:t>M = slope, b = y intercept. </a:t>
            </a:r>
          </a:p>
          <a:p>
            <a:r>
              <a:rPr lang="en-US" b="1" dirty="0"/>
              <a:t>This process is also a simple predictive model – we provide X and get a prediction for Y. </a:t>
            </a:r>
          </a:p>
          <a:p>
            <a:r>
              <a:rPr lang="en-US" dirty="0"/>
              <a:t>The “regression calculation” uses the training data to “learn” how to generate Y from X.</a:t>
            </a:r>
          </a:p>
          <a:p>
            <a:pPr lvl="1"/>
            <a:r>
              <a:rPr lang="en-US" dirty="0"/>
              <a:t>That’s the machine learning bit. </a:t>
            </a:r>
          </a:p>
          <a:p>
            <a:r>
              <a:rPr lang="en-US" dirty="0"/>
              <a:t>The process of creating a regression is almost the same as other models, we’ll do later. </a:t>
            </a:r>
          </a:p>
        </p:txBody>
      </p:sp>
    </p:spTree>
    <p:extLst>
      <p:ext uri="{BB962C8B-B14F-4D97-AF65-F5344CB8AC3E}">
        <p14:creationId xmlns:p14="http://schemas.microsoft.com/office/powerpoint/2010/main" val="386707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6839000" y="2992825"/>
            <a:ext cx="3321000" cy="371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We could draw a line of best fit… but how do we know exactly where it goes? </a:t>
            </a:r>
            <a:endParaRPr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7DD03-D4F4-BC48-B916-6E47A35E709A}"/>
              </a:ext>
            </a:extLst>
          </p:cNvPr>
          <p:cNvGrpSpPr/>
          <p:nvPr/>
        </p:nvGrpSpPr>
        <p:grpSpPr>
          <a:xfrm>
            <a:off x="1917425" y="2992750"/>
            <a:ext cx="4857750" cy="3714750"/>
            <a:chOff x="1917425" y="2992750"/>
            <a:chExt cx="4857750" cy="3714750"/>
          </a:xfrm>
        </p:grpSpPr>
        <p:pic>
          <p:nvPicPr>
            <p:cNvPr id="106" name="Google Shape;1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7425" y="2992750"/>
              <a:ext cx="4857750" cy="3714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1D42CB-D052-4142-A180-B7244E44F15A}"/>
                </a:ext>
              </a:extLst>
            </p:cNvPr>
            <p:cNvCxnSpPr/>
            <p:nvPr/>
          </p:nvCxnSpPr>
          <p:spPr>
            <a:xfrm>
              <a:off x="2943922" y="3241375"/>
              <a:ext cx="3534937" cy="23108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9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Data = Fit + Residual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75" y="2210276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5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26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624715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7082050" y="2793025"/>
            <a:ext cx="2774700" cy="314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CC1A-373D-584A-BF07-0B34FFF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867F-F364-0A4C-A103-DE689EC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F8CFA-21D4-284B-A979-6B9D9CA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74650"/>
            <a:ext cx="120650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3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1907</TotalTime>
  <Words>1815</Words>
  <Application>Microsoft Macintosh PowerPoint</Application>
  <PresentationFormat>Widescreen</PresentationFormat>
  <Paragraphs>159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Housekeeping</vt:lpstr>
      <vt:lpstr>Linear Least Squares, Regression, and More Fun Stuff!!! Part 1. </vt:lpstr>
      <vt:lpstr>Linear Regression and Predictive Models</vt:lpstr>
      <vt:lpstr>Poverty vs. HS graduate rate</vt:lpstr>
      <vt:lpstr>Poverty vs. HS graduate rate</vt:lpstr>
      <vt:lpstr>Poverty vs. HS graduate rate</vt:lpstr>
      <vt:lpstr>Residuals</vt:lpstr>
      <vt:lpstr>Residuals (cont.)</vt:lpstr>
      <vt:lpstr>PowerPoint Presentation</vt:lpstr>
      <vt:lpstr>Linear Least Squares</vt:lpstr>
      <vt:lpstr>How to find the minimum of the residuals squared?</vt:lpstr>
      <vt:lpstr>Key Parts of Machine Learning</vt:lpstr>
      <vt:lpstr>Poverty vs. HS graduate rate</vt:lpstr>
      <vt:lpstr>Residual analysis</vt:lpstr>
      <vt:lpstr>Why Random?</vt:lpstr>
      <vt:lpstr>Other Packages</vt:lpstr>
      <vt:lpstr>Shapes and Arrays</vt:lpstr>
      <vt:lpstr>Classification</vt:lpstr>
      <vt:lpstr>Cost and Lost</vt:lpstr>
      <vt:lpstr>Gradient Descent Basics</vt:lpstr>
      <vt:lpstr>Gradient descent Process</vt:lpstr>
      <vt:lpstr>Gradiently Descend Everything</vt:lpstr>
      <vt:lpstr>Over and Underfitting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Least Squares, Regression, and More Fun Stuff!!! Part 1. </dc:title>
  <dc:creator>Akeem Semper</dc:creator>
  <cp:lastModifiedBy>Akeem Semper</cp:lastModifiedBy>
  <cp:revision>19</cp:revision>
  <dcterms:created xsi:type="dcterms:W3CDTF">2021-11-07T18:05:44Z</dcterms:created>
  <dcterms:modified xsi:type="dcterms:W3CDTF">2024-12-13T20:26:11Z</dcterms:modified>
</cp:coreProperties>
</file>