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6" r:id="rId10"/>
    <p:sldId id="267" r:id="rId11"/>
    <p:sldId id="268" r:id="rId12"/>
    <p:sldId id="269" r:id="rId13"/>
    <p:sldId id="257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A9B-CA1C-EF43-AB33-17909BB2FF7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502-66C4-9F47-9818-FC9477B1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957" y="802298"/>
            <a:ext cx="9414896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non-Linear Data and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A61-2478-0649-A251-5AA8272DE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sz="3500" b="1" dirty="0"/>
              <a:t>Regularization. (E.g. tree pruning and regularization in linear regression)…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784-5EB5-CB47-AFD4-16602CE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45E-A84C-BA43-9326-CF3597F5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regression process, closed form or gradient descent, finds coefficients. </a:t>
            </a:r>
          </a:p>
          <a:p>
            <a:pPr lvl="1"/>
            <a:r>
              <a:rPr lang="en-US" dirty="0"/>
              <a:t>E.g. y = m1*x1 + m2*x2 +…. B</a:t>
            </a:r>
          </a:p>
          <a:p>
            <a:pPr lvl="1"/>
            <a:r>
              <a:rPr lang="en-US" dirty="0"/>
              <a:t>The process determines those m values, and the b. </a:t>
            </a:r>
          </a:p>
          <a:p>
            <a:r>
              <a:rPr lang="en-US" dirty="0"/>
              <a:t>The algorithm finds these coefficients by determining what set of them minimizes the squared residuals. </a:t>
            </a:r>
          </a:p>
          <a:p>
            <a:pPr lvl="1"/>
            <a:r>
              <a:rPr lang="en-US" dirty="0"/>
              <a:t>Our new friend the cost function!</a:t>
            </a:r>
          </a:p>
        </p:txBody>
      </p:sp>
    </p:spTree>
    <p:extLst>
      <p:ext uri="{BB962C8B-B14F-4D97-AF65-F5344CB8AC3E}">
        <p14:creationId xmlns:p14="http://schemas.microsoft.com/office/powerpoint/2010/main" val="137541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059-D369-7142-9F54-290684D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EC40-04B5-9441-A3D1-7B3B7D60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97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modifies a model by changing the cost function. </a:t>
            </a:r>
          </a:p>
          <a:p>
            <a:r>
              <a:rPr lang="en-US" dirty="0"/>
              <a:t>A ”penalty term” is added to the cost function.</a:t>
            </a:r>
          </a:p>
          <a:p>
            <a:r>
              <a:rPr lang="en-US" dirty="0"/>
              <a:t>Now the regression algorithm isn’t minimizing the residual squared error, it is minimizing the new cost. </a:t>
            </a:r>
          </a:p>
          <a:p>
            <a:r>
              <a:rPr lang="en-US" dirty="0"/>
              <a:t>Regularization types:</a:t>
            </a:r>
          </a:p>
          <a:p>
            <a:pPr lvl="1"/>
            <a:r>
              <a:rPr lang="en-US" dirty="0"/>
              <a:t>L2 – Ridge. Adds a penalty based on the square of the coefficients.</a:t>
            </a:r>
          </a:p>
          <a:p>
            <a:pPr lvl="1"/>
            <a:r>
              <a:rPr lang="en-US" dirty="0"/>
              <a:t>L1 - Lasso. Adds a penalty based on the absolute value of the coefficients.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– a combination of the two. </a:t>
            </a:r>
          </a:p>
          <a:p>
            <a:r>
              <a:rPr lang="en-US" dirty="0"/>
              <a:t>This incentivizes smaller coefficients, lowering overfitting. </a:t>
            </a:r>
          </a:p>
          <a:p>
            <a:r>
              <a:rPr lang="en-US" dirty="0"/>
              <a:t>Large coefficients are unlikely to generalize well. </a:t>
            </a:r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E63F7B-A839-8A41-AEE5-1D4E933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Cost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21-CF56-BB41-8DF0-252C309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regularization term is the last bit. </a:t>
            </a:r>
          </a:p>
          <a:p>
            <a:r>
              <a:rPr lang="en-US" dirty="0"/>
              <a:t>The alpha value controls the amount of regularization, as a hyperparameter. </a:t>
            </a:r>
          </a:p>
          <a:p>
            <a:r>
              <a:rPr lang="en-US" dirty="0"/>
              <a:t>Elastic net is just some proportional (the ratio is an HP) blend of the two. </a:t>
            </a:r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DE589B2D-28BA-E64C-BF5B-34E135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642" y="505370"/>
            <a:ext cx="6577055" cy="47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2" y="804520"/>
            <a:ext cx="2803130" cy="104923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124" name="Picture 4" descr="A Deep Dive into Regularization. I was recently brushing up on basics of… |  by Divakar Kapil | uWaterloo Voice | Medium">
            <a:extLst>
              <a:ext uri="{FF2B5EF4-FFF2-40B4-BE49-F238E27FC236}">
                <a16:creationId xmlns:a16="http://schemas.microsoft.com/office/drawing/2014/main" id="{FCDEF449-A0C2-5C4C-B805-9EBCCF9D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865216" y="296565"/>
            <a:ext cx="9277356" cy="60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274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805B-3B63-BD4B-BAA0-3605E7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C34-34FE-C64F-9FAB-6BE59DCC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Models are limited from becoming over fitted, as it is “hard” for coefficients to grow. </a:t>
            </a:r>
          </a:p>
          <a:p>
            <a:r>
              <a:rPr lang="en-US" dirty="0"/>
              <a:t>Very large coefficients are likely to be overfitted. 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L1:</a:t>
            </a:r>
          </a:p>
          <a:p>
            <a:pPr lvl="2"/>
            <a:r>
              <a:rPr lang="en-US" dirty="0"/>
              <a:t>Reduces coefficients to 0 – good for feature selecting. </a:t>
            </a:r>
          </a:p>
          <a:p>
            <a:pPr lvl="2"/>
            <a:r>
              <a:rPr lang="en-US" dirty="0"/>
              <a:t>No closed form solution - estimation like gradient descent needed. </a:t>
            </a:r>
          </a:p>
          <a:p>
            <a:pPr lvl="2"/>
            <a:r>
              <a:rPr lang="en-US" dirty="0"/>
              <a:t>More robust to outliers. </a:t>
            </a:r>
          </a:p>
          <a:p>
            <a:pPr lvl="1"/>
            <a:r>
              <a:rPr lang="en-US" dirty="0"/>
              <a:t>L2:</a:t>
            </a:r>
          </a:p>
          <a:p>
            <a:pPr lvl="2"/>
            <a:r>
              <a:rPr lang="en-US" dirty="0"/>
              <a:t>More computationally efficient.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5A6-4E14-0F4F-81DC-BB82F5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7004-0D9A-094F-BEE0-6D57CBF1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Ridge, Lasso, and </a:t>
            </a:r>
            <a:r>
              <a:rPr lang="en-US" dirty="0" err="1"/>
              <a:t>ElasticNet</a:t>
            </a:r>
            <a:r>
              <a:rPr lang="en-US" dirty="0"/>
              <a:t> are all </a:t>
            </a:r>
            <a:r>
              <a:rPr lang="en-US" dirty="0" err="1"/>
              <a:t>sklearn</a:t>
            </a:r>
            <a:r>
              <a:rPr lang="en-US" dirty="0"/>
              <a:t> packages that do their names. </a:t>
            </a:r>
          </a:p>
          <a:p>
            <a:r>
              <a:rPr lang="en-US" dirty="0"/>
              <a:t>Other cost-function based things may use regularization in the background:</a:t>
            </a:r>
          </a:p>
          <a:p>
            <a:pPr lvl="1"/>
            <a:r>
              <a:rPr lang="en-US" dirty="0"/>
              <a:t>SGD has a penalty hyperparameter that imposes regularization.</a:t>
            </a:r>
          </a:p>
          <a:p>
            <a:pPr lvl="1"/>
            <a:r>
              <a:rPr lang="en-US" dirty="0"/>
              <a:t>Other linear models (e.g. SVM) do the same. </a:t>
            </a:r>
          </a:p>
          <a:p>
            <a:pPr lvl="1"/>
            <a:r>
              <a:rPr lang="en-US" dirty="0"/>
              <a:t>Neural networks often use a regularization penalty. </a:t>
            </a:r>
          </a:p>
        </p:txBody>
      </p:sp>
    </p:spTree>
    <p:extLst>
      <p:ext uri="{BB962C8B-B14F-4D97-AF65-F5344CB8AC3E}">
        <p14:creationId xmlns:p14="http://schemas.microsoft.com/office/powerpoint/2010/main" val="312361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414-D605-0F44-8CB9-D56F82CD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non-Linear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618-72E4-7342-81F2-61B66A6C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2216426"/>
          </a:xfrm>
        </p:spPr>
        <p:txBody>
          <a:bodyPr/>
          <a:lstStyle/>
          <a:p>
            <a:r>
              <a:rPr lang="en-US" dirty="0"/>
              <a:t>Linear models are excellent….</a:t>
            </a:r>
          </a:p>
          <a:p>
            <a:r>
              <a:rPr lang="en-US" dirty="0"/>
              <a:t>… If there’s a linear relationship in the data. </a:t>
            </a:r>
          </a:p>
          <a:p>
            <a:r>
              <a:rPr lang="en-US" dirty="0"/>
              <a:t>For non-linear relationships, linear regressions can struggle – they can’t ‘capture’ curves.</a:t>
            </a:r>
          </a:p>
          <a:p>
            <a:r>
              <a:rPr lang="en-US" dirty="0"/>
              <a:t>We first saw this with Anscombe’s Quartet:</a:t>
            </a:r>
          </a:p>
        </p:txBody>
      </p:sp>
      <p:pic>
        <p:nvPicPr>
          <p:cNvPr id="1026" name="Picture 2" descr="Anscombe&amp;#39;s Quartet">
            <a:extLst>
              <a:ext uri="{FF2B5EF4-FFF2-40B4-BE49-F238E27FC236}">
                <a16:creationId xmlns:a16="http://schemas.microsoft.com/office/drawing/2014/main" id="{D8A53165-2B7B-9547-B702-37669EED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16" y="4042473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B0C-59CF-E749-BF0C-351B78CB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189E-5EDD-CB40-A30D-A98C3B78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adapt linear regression to non-linear relationships by using a basis function. </a:t>
            </a:r>
          </a:p>
          <a:p>
            <a:r>
              <a:rPr lang="en-US" dirty="0"/>
              <a:t>Basis functions are a transformation that changes the x to a function of x.</a:t>
            </a:r>
          </a:p>
          <a:p>
            <a:r>
              <a:rPr lang="en-CA" dirty="0"/>
              <a:t>If we have a basis function: 𝜙</a:t>
            </a:r>
            <a:r>
              <a:rPr lang="en-CA" baseline="-25000" dirty="0"/>
              <a:t>𝑗</a:t>
            </a:r>
            <a:r>
              <a:rPr lang="en-CA" dirty="0"/>
              <a:t>()</a:t>
            </a:r>
            <a:endParaRPr lang="en-CA" baseline="-25000" dirty="0"/>
          </a:p>
          <a:p>
            <a:r>
              <a:rPr lang="en-CA" dirty="0"/>
              <a:t>Each x value then becomes: 𝜙</a:t>
            </a:r>
            <a:r>
              <a:rPr lang="en-CA" baseline="-25000" dirty="0"/>
              <a:t>𝑗</a:t>
            </a:r>
            <a:r>
              <a:rPr lang="en-CA" dirty="0"/>
              <a:t>(𝑥</a:t>
            </a:r>
            <a:r>
              <a:rPr lang="en-CA" baseline="-25000" dirty="0"/>
              <a:t>𝑖</a:t>
            </a:r>
            <a:r>
              <a:rPr lang="en-CA" dirty="0"/>
              <a:t>)</a:t>
            </a:r>
          </a:p>
          <a:p>
            <a:r>
              <a:rPr lang="en-CA" dirty="0"/>
              <a:t>Similar to something like a log-transformation in stats – we can transform the data, make it more normal (or linear), then use things that work with the transformed form.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FEA7-478B-0843-A547-5692158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C82-E12D-2C4A-A1C0-B4EC394F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94313"/>
          </a:xfrm>
        </p:spPr>
        <p:txBody>
          <a:bodyPr>
            <a:normAutofit/>
          </a:bodyPr>
          <a:lstStyle/>
          <a:p>
            <a:r>
              <a:rPr lang="en-US" dirty="0"/>
              <a:t>Maybe the most common example is a polynomial function. </a:t>
            </a:r>
          </a:p>
          <a:p>
            <a:r>
              <a:rPr lang="en-US" dirty="0"/>
              <a:t>We can replace each x in a linear regression with a polynomial function of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pPr lvl="1"/>
            <a:r>
              <a:rPr lang="en-CA" dirty="0"/>
              <a:t>y=b+m</a:t>
            </a:r>
            <a:r>
              <a:rPr lang="en-CA" baseline="-25000" dirty="0"/>
              <a:t>1</a:t>
            </a:r>
            <a:r>
              <a:rPr lang="en-CA" dirty="0"/>
              <a:t>x+m</a:t>
            </a:r>
            <a:r>
              <a:rPr lang="en-CA" baseline="-25000" dirty="0"/>
              <a:t>2</a:t>
            </a:r>
            <a:r>
              <a:rPr lang="en-CA" dirty="0"/>
              <a:t>x</a:t>
            </a:r>
            <a:r>
              <a:rPr lang="en-CA" baseline="30000" dirty="0"/>
              <a:t>2</a:t>
            </a:r>
            <a:r>
              <a:rPr lang="en-CA" dirty="0"/>
              <a:t>+m</a:t>
            </a:r>
            <a:r>
              <a:rPr lang="en-CA" baseline="-25000" dirty="0"/>
              <a:t>3</a:t>
            </a:r>
            <a:r>
              <a:rPr lang="en-CA" dirty="0"/>
              <a:t>x</a:t>
            </a:r>
            <a:r>
              <a:rPr lang="en-CA" baseline="30000" dirty="0"/>
              <a:t>3</a:t>
            </a:r>
            <a:r>
              <a:rPr lang="en-CA" dirty="0"/>
              <a:t>…..</a:t>
            </a:r>
          </a:p>
          <a:p>
            <a:r>
              <a:rPr lang="en-CA" dirty="0"/>
              <a:t>This is still a linear model, but one of polynomial functions.</a:t>
            </a:r>
          </a:p>
          <a:p>
            <a:pPr lvl="1"/>
            <a:r>
              <a:rPr lang="en-CA" dirty="0"/>
              <a:t>The linear part refers to the coefficients never interact. </a:t>
            </a:r>
          </a:p>
          <a:p>
            <a:r>
              <a:rPr lang="en-CA" dirty="0"/>
              <a:t>In </a:t>
            </a:r>
            <a:r>
              <a:rPr lang="en-CA" dirty="0" err="1"/>
              <a:t>sklearn</a:t>
            </a:r>
            <a:r>
              <a:rPr lang="en-CA" dirty="0"/>
              <a:t>, this is done with the </a:t>
            </a:r>
            <a:r>
              <a:rPr lang="en-CA" dirty="0" err="1"/>
              <a:t>PolynomialFeature</a:t>
            </a:r>
            <a:r>
              <a:rPr lang="en-CA" dirty="0"/>
              <a:t> transformation. </a:t>
            </a:r>
          </a:p>
          <a:p>
            <a:pPr lvl="1"/>
            <a:r>
              <a:rPr lang="en-CA" dirty="0"/>
              <a:t>We can add it in a pipe. </a:t>
            </a:r>
          </a:p>
          <a:p>
            <a:pPr lvl="1"/>
            <a:r>
              <a:rPr lang="en-CA" dirty="0"/>
              <a:t>Note: This increases complexity of the model – more dimensions are generated!</a:t>
            </a:r>
          </a:p>
          <a:p>
            <a:pPr lvl="1"/>
            <a:r>
              <a:rPr lang="en-US" dirty="0"/>
              <a:t>E.g. linear regression is in 1D on the example, after basis it is in 2D. </a:t>
            </a:r>
          </a:p>
        </p:txBody>
      </p:sp>
    </p:spTree>
    <p:extLst>
      <p:ext uri="{BB962C8B-B14F-4D97-AF65-F5344CB8AC3E}">
        <p14:creationId xmlns:p14="http://schemas.microsoft.com/office/powerpoint/2010/main" val="18029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F2D8-5C64-1846-89C5-CF86F87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40090"/>
            <a:ext cx="9603275" cy="1049235"/>
          </a:xfrm>
        </p:spPr>
        <p:txBody>
          <a:bodyPr/>
          <a:lstStyle/>
          <a:p>
            <a:r>
              <a:rPr lang="en-US" dirty="0"/>
              <a:t>Result of Polynomial 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CD3-96A8-D44B-B7F8-91AD7461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A68-7AA2-5245-BB7F-8A1C1342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44001"/>
            <a:ext cx="9084616" cy="5713999"/>
          </a:xfrm>
          <a:prstGeom prst="rect">
            <a:avLst/>
          </a:prstGeom>
        </p:spPr>
      </p:pic>
      <p:pic>
        <p:nvPicPr>
          <p:cNvPr id="2058" name="Picture 10" descr="Emoticon Thumb Up transparent PNG - StickPNG">
            <a:extLst>
              <a:ext uri="{FF2B5EF4-FFF2-40B4-BE49-F238E27FC236}">
                <a16:creationId xmlns:a16="http://schemas.microsoft.com/office/drawing/2014/main" id="{20909E10-1304-104D-9060-312F49F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87" y="3429000"/>
            <a:ext cx="2741826" cy="2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631-41E5-D948-9121-6A7827C7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DE20-53A6-9D44-BA81-836F059B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/>
          <a:lstStyle/>
          <a:p>
            <a:r>
              <a:rPr lang="en-US" dirty="0"/>
              <a:t>What a victory! We can model a non-linear relationship with a linear regression. </a:t>
            </a:r>
          </a:p>
          <a:p>
            <a:pPr lvl="1"/>
            <a:r>
              <a:rPr lang="en-US" dirty="0"/>
              <a:t>More flexible and applicable simple models. </a:t>
            </a:r>
          </a:p>
          <a:p>
            <a:r>
              <a:rPr lang="en-US" dirty="0"/>
              <a:t>Basis functions aren’t only polynomial, it could be anything:</a:t>
            </a:r>
          </a:p>
          <a:p>
            <a:pPr lvl="1"/>
            <a:r>
              <a:rPr lang="en-US" dirty="0"/>
              <a:t>Gaussian – example in 5.06 PDSH</a:t>
            </a:r>
          </a:p>
          <a:p>
            <a:pPr lvl="1"/>
            <a:r>
              <a:rPr lang="en-CA" dirty="0"/>
              <a:t>Rectified Linear Units</a:t>
            </a:r>
            <a:r>
              <a:rPr lang="en-US" dirty="0"/>
              <a:t> (</a:t>
            </a:r>
            <a:r>
              <a:rPr lang="en-US" dirty="0" err="1"/>
              <a:t>Relu</a:t>
            </a:r>
            <a:r>
              <a:rPr lang="en-US" dirty="0"/>
              <a:t>) – will come up again in neural networks. </a:t>
            </a:r>
          </a:p>
          <a:p>
            <a:pPr lvl="1"/>
            <a:r>
              <a:rPr lang="en-US" dirty="0"/>
              <a:t>Radial - revisit in SVM and clustering. </a:t>
            </a:r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Really useful in applying linear regression to any random scenario. (Good for old math)</a:t>
            </a:r>
          </a:p>
          <a:p>
            <a:pPr lvl="1"/>
            <a:r>
              <a:rPr lang="en-CA" dirty="0"/>
              <a:t>Helps classification with “weird” borders (~1.5 - 2 weeks from now). Linear </a:t>
            </a:r>
            <a:r>
              <a:rPr lang="en-CA" dirty="0" err="1"/>
              <a:t>seperability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942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53-26B1-E449-A90A-47F25F2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E779-0813-8346-8DD9-96C68B6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.6.10.16. Bias and variance of polynomial fit — Scipy lecture notes">
            <a:extLst>
              <a:ext uri="{FF2B5EF4-FFF2-40B4-BE49-F238E27FC236}">
                <a16:creationId xmlns:a16="http://schemas.microsoft.com/office/drawing/2014/main" id="{C790E6D7-7508-EF40-B99A-33851F3E9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3596"/>
            <a:ext cx="10905066" cy="42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2700</TotalTime>
  <Words>971</Words>
  <Application>Microsoft Macintosh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Linear Regression with non-Linear Data and Regularization</vt:lpstr>
      <vt:lpstr>Linear and non-Linear</vt:lpstr>
      <vt:lpstr>Basis Function</vt:lpstr>
      <vt:lpstr>Polynomial Functions</vt:lpstr>
      <vt:lpstr>Result of Polynomial Feature Transformation</vt:lpstr>
      <vt:lpstr>Basis Success </vt:lpstr>
      <vt:lpstr>Errors in Modelling</vt:lpstr>
      <vt:lpstr>PowerPoint Presentation</vt:lpstr>
      <vt:lpstr>Variance Error – Tree that is Overfitted </vt:lpstr>
      <vt:lpstr>Balancing Act</vt:lpstr>
      <vt:lpstr>Bias Variance Tradeoff</vt:lpstr>
      <vt:lpstr>Finding the balance</vt:lpstr>
      <vt:lpstr>Regression Coefficients</vt:lpstr>
      <vt:lpstr>Regularization</vt:lpstr>
      <vt:lpstr>Cost Functions</vt:lpstr>
      <vt:lpstr>Result – not optimal solution, compromised Solution</vt:lpstr>
      <vt:lpstr>Impact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non-Linear Data and Regularization</dc:title>
  <dc:creator>Akeem Semper</dc:creator>
  <cp:lastModifiedBy>Akeem Semper</cp:lastModifiedBy>
  <cp:revision>6</cp:revision>
  <dcterms:created xsi:type="dcterms:W3CDTF">2022-01-20T16:00:33Z</dcterms:created>
  <dcterms:modified xsi:type="dcterms:W3CDTF">2024-12-13T20:25:28Z</dcterms:modified>
</cp:coreProperties>
</file>