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8" r:id="rId11"/>
    <p:sldId id="267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29B4-D149-BCF7-A6A9-97DE8B97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201F-FCD5-EABB-8C1B-AB294EEF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output of the LSA process is that we get features that measure ‘topics’. </a:t>
            </a:r>
          </a:p>
          <a:p>
            <a:r>
              <a:rPr lang="en-US" dirty="0"/>
              <a:t>Each topic is extracted automatically by the algo, we don’t predefine them. </a:t>
            </a:r>
          </a:p>
          <a:p>
            <a:pPr lvl="1"/>
            <a:r>
              <a:rPr lang="en-US" dirty="0"/>
              <a:t>We’ll tend to see similar words grouped into the same topics. </a:t>
            </a:r>
          </a:p>
          <a:p>
            <a:r>
              <a:rPr lang="en-US" dirty="0"/>
              <a:t>E.g. if we are doing sentiment on some reviews, a topic may contain, “pool”, “hot tub”, “splash”, </a:t>
            </a:r>
            <a:r>
              <a:rPr lang="en-US" dirty="0" err="1"/>
              <a:t>etc</a:t>
            </a:r>
            <a:r>
              <a:rPr lang="en-US" dirty="0"/>
              <a:t>,.. As they all convey similar meanings in the text. </a:t>
            </a:r>
          </a:p>
          <a:p>
            <a:pPr lvl="1"/>
            <a:r>
              <a:rPr lang="en-US" dirty="0"/>
              <a:t>Note that it figures the meaning from what it sees, it doesn’t have a preexisting definition that X words are similar. </a:t>
            </a:r>
          </a:p>
        </p:txBody>
      </p:sp>
    </p:spTree>
    <p:extLst>
      <p:ext uri="{BB962C8B-B14F-4D97-AF65-F5344CB8AC3E}">
        <p14:creationId xmlns:p14="http://schemas.microsoft.com/office/powerpoint/2010/main" val="18967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3DF-2907-02D8-E6FE-A6DA6EDE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Detour – Remember R2?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ED1F-0799-FA26-0B4B-B66676A9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78421" cy="4199727"/>
          </a:xfrm>
        </p:spPr>
        <p:txBody>
          <a:bodyPr/>
          <a:lstStyle/>
          <a:p>
            <a:r>
              <a:rPr lang="en-US" dirty="0"/>
              <a:t>One of the key metrics we use in regression is the coefficient of determination – R2. </a:t>
            </a:r>
          </a:p>
          <a:p>
            <a:r>
              <a:rPr lang="en-US" dirty="0"/>
              <a:t>R2 tells us the proportion of variance in the target that is explained by our model. </a:t>
            </a:r>
          </a:p>
          <a:p>
            <a:pPr lvl="1"/>
            <a:r>
              <a:rPr lang="en-US" dirty="0"/>
              <a:t>i.e. an R2 of .8 for predicting lifespan means that our model accounts for 80% of the value of the target, while stuff not captured by our model is the other 20%. </a:t>
            </a:r>
          </a:p>
          <a:p>
            <a:r>
              <a:rPr lang="en-US" dirty="0"/>
              <a:t>When we do dimensional reduction, we can think of it like R2. (Conceptually, not literally).</a:t>
            </a:r>
          </a:p>
          <a:p>
            <a:pPr lvl="1"/>
            <a:r>
              <a:rPr lang="en-US" dirty="0"/>
              <a:t>Our original M features (as a whole) capture K% of the meaning of the document. </a:t>
            </a:r>
          </a:p>
          <a:p>
            <a:pPr lvl="1"/>
            <a:r>
              <a:rPr lang="en-US" dirty="0"/>
              <a:t>After reduction, we have &lt;M features, but hopefully capture ~K of the meaning. </a:t>
            </a:r>
          </a:p>
          <a:p>
            <a:pPr lvl="1"/>
            <a:r>
              <a:rPr lang="en-US" dirty="0"/>
              <a:t>Each of our features captures more useful data, while we discard the non-useful parts. </a:t>
            </a:r>
          </a:p>
          <a:p>
            <a:r>
              <a:rPr lang="en-US" dirty="0"/>
              <a:t>We want the key info (var. of target), contained in as few features </a:t>
            </a:r>
            <a:r>
              <a:rPr lang="en-US"/>
              <a:t>as possible.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E72B-37A6-418C-FACF-2D0651A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9A6-0C20-6996-3C73-04325916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“suit” the challenge of extracting patterns from large datasets.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C8B-0869-9947-9432-8E9C16E7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Bayes Theorem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A19D24-1E01-B24C-AF13-B24781F2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420322"/>
            <a:ext cx="4960443" cy="26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4A3-289E-7547-8DA3-034ECEC2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Recall Bayes and his theorem.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7AA3-0C9E-F742-A85B-38827963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Naïve…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7E78-3676-5041-AA78-6FACEC01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Bayes is a type of classification algorithm based on Bayes. </a:t>
            </a:r>
          </a:p>
          <a:p>
            <a:r>
              <a:rPr lang="en-US" dirty="0"/>
              <a:t>The naïve part comes from the assumption that the features are independent. </a:t>
            </a:r>
          </a:p>
          <a:p>
            <a:pPr lvl="1"/>
            <a:r>
              <a:rPr lang="en-US" dirty="0"/>
              <a:t>This likely isn’t true, but it keeps things simple and works. </a:t>
            </a:r>
          </a:p>
          <a:p>
            <a:r>
              <a:rPr lang="en-US" dirty="0"/>
              <a:t>Types of Naive Bayes Classifiers:</a:t>
            </a:r>
          </a:p>
          <a:p>
            <a:pPr lvl="1"/>
            <a:r>
              <a:rPr lang="en-US" dirty="0"/>
              <a:t>Multinomial: Feature vectors represent the frequencies with which certain events have been generated by a multinomial distribution. For example, the count how often each word occurs in the document. This is the event model typically used for document classification.</a:t>
            </a:r>
          </a:p>
          <a:p>
            <a:pPr lvl="1"/>
            <a:r>
              <a:rPr lang="en-US" dirty="0"/>
              <a:t>Bernoulli: Like the multinomial model, this model is popular for document classification tasks, where binary term occurrence(i.e. a word occurs in a document or not) features are used rather than term frequencies(i.e. frequency of a word in the document).</a:t>
            </a:r>
          </a:p>
          <a:p>
            <a:pPr lvl="1"/>
            <a:r>
              <a:rPr lang="en-US" dirty="0"/>
              <a:t>Gaussian: It is used in classification and it assumes that features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0151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B0D3-F336-DF49-874F-27F45D2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B188-BDF1-D949-95AD-0D7C3430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issue that Bayes has is if there is a term that is in the test set, but not in the train.</a:t>
            </a:r>
          </a:p>
          <a:p>
            <a:pPr lvl="1"/>
            <a:r>
              <a:rPr lang="en-US" dirty="0"/>
              <a:t>This will have a probability of 0.</a:t>
            </a:r>
          </a:p>
          <a:p>
            <a:pPr lvl="1"/>
            <a:r>
              <a:rPr lang="en-US" dirty="0"/>
              <a:t>This is called the Zero Frequency Problem. </a:t>
            </a:r>
          </a:p>
          <a:p>
            <a:r>
              <a:rPr lang="en-US" dirty="0"/>
              <a:t>Smoothing, specifically Laplace Smoothing, combats this. </a:t>
            </a:r>
          </a:p>
          <a:p>
            <a:pPr lvl="1"/>
            <a:r>
              <a:rPr lang="en-US" dirty="0"/>
              <a:t>A small corrective term, a pseudo-count is added to the probability estimates. </a:t>
            </a:r>
          </a:p>
          <a:p>
            <a:pPr lvl="1"/>
            <a:r>
              <a:rPr lang="en-US" dirty="0"/>
              <a:t>This term is alpha, defined as a hyperparameter.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51F8B3-36D5-A441-A5E5-E4B81C00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663"/>
            <a:ext cx="12192000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6DBE-54C3-1EBF-8CBF-26669E7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1D97-46A4-CA4D-5594-C66936D1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3036-94A4-3768-1ED6-8D41C2D0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Feature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8970-728E-62F6-DAFF-791505C5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47694" cy="4199727"/>
          </a:xfrm>
        </p:spPr>
        <p:txBody>
          <a:bodyPr/>
          <a:lstStyle/>
          <a:p>
            <a:r>
              <a:rPr lang="en-US" dirty="0"/>
              <a:t>When using vectorizers to generate feature sets from text, we can get a large set:</a:t>
            </a:r>
          </a:p>
          <a:p>
            <a:pPr lvl="1"/>
            <a:r>
              <a:rPr lang="en-US" dirty="0"/>
              <a:t>By ‘default’, we get one feature per word in the corpus. </a:t>
            </a:r>
          </a:p>
          <a:p>
            <a:pPr lvl="1"/>
            <a:r>
              <a:rPr lang="en-US" dirty="0"/>
              <a:t>If using n&gt;=2 grams, this can explode. </a:t>
            </a:r>
          </a:p>
          <a:p>
            <a:r>
              <a:rPr lang="en-US" dirty="0"/>
              <a:t>Very large (wide) feature sets can present problems. </a:t>
            </a:r>
          </a:p>
          <a:p>
            <a:pPr lvl="1"/>
            <a:r>
              <a:rPr lang="en-US" dirty="0"/>
              <a:t>More features leads to more likelihood of overfitting (like in </a:t>
            </a:r>
            <a:r>
              <a:rPr lang="en-US" dirty="0" err="1"/>
              <a:t>asn</a:t>
            </a:r>
            <a:r>
              <a:rPr lang="en-US" dirty="0"/>
              <a:t> 1, or large tree examples). </a:t>
            </a:r>
          </a:p>
          <a:p>
            <a:pPr lvl="1"/>
            <a:r>
              <a:rPr lang="en-US" dirty="0"/>
              <a:t>If we are going to get a good fit with many features, we will need lots of training data. </a:t>
            </a:r>
          </a:p>
          <a:p>
            <a:pPr lvl="1"/>
            <a:r>
              <a:rPr lang="en-US" dirty="0"/>
              <a:t>It gets slow if the data is very large. </a:t>
            </a:r>
          </a:p>
          <a:p>
            <a:r>
              <a:rPr lang="en-US" dirty="0"/>
              <a:t>We can use some techniques to reduce the size to help us fit a model. </a:t>
            </a:r>
          </a:p>
          <a:p>
            <a:pPr lvl="1"/>
            <a:r>
              <a:rPr lang="en-US" dirty="0"/>
              <a:t>Previously we expanded dimensions to allow for better fit by making the problem more complex. </a:t>
            </a:r>
          </a:p>
          <a:p>
            <a:pPr lvl="1"/>
            <a:r>
              <a:rPr lang="en-US" dirty="0"/>
              <a:t>This makes the problem more simple, while hopefully keeping most of the ‘value’ in the data. </a:t>
            </a:r>
          </a:p>
        </p:txBody>
      </p:sp>
    </p:spTree>
    <p:extLst>
      <p:ext uri="{BB962C8B-B14F-4D97-AF65-F5344CB8AC3E}">
        <p14:creationId xmlns:p14="http://schemas.microsoft.com/office/powerpoint/2010/main" val="21736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caps can be placed on size during vectorization:</a:t>
            </a:r>
          </a:p>
          <a:p>
            <a:pPr lvl="1"/>
            <a:r>
              <a:rPr lang="en-US" dirty="0"/>
              <a:t>Limit max features. </a:t>
            </a:r>
          </a:p>
          <a:p>
            <a:pPr lvl="1"/>
            <a:r>
              <a:rPr lang="en-US" dirty="0"/>
              <a:t>This isn’t really a sophisticated method. </a:t>
            </a:r>
          </a:p>
          <a:p>
            <a:r>
              <a:rPr lang="en-US" dirty="0"/>
              <a:t>There has to be a better way!</a:t>
            </a:r>
          </a:p>
          <a:p>
            <a:r>
              <a:rPr lang="en-US" dirty="0"/>
              <a:t>Goal – create a smaller feature set that keeps as much valuable info as 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– Singular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Truncated SVD is the mathematical mechanics used for LSA.</a:t>
            </a:r>
          </a:p>
          <a:p>
            <a:pPr lvl="1"/>
            <a:r>
              <a:rPr lang="en-US" dirty="0"/>
              <a:t>We won’t worry about the math with this one much, we’ll look at a similar technique later (PCA) where we can look at the math more closely. </a:t>
            </a:r>
          </a:p>
          <a:p>
            <a:r>
              <a:rPr lang="en-US" dirty="0"/>
              <a:t>We can generate a dataset that captures the meaning of the text. </a:t>
            </a:r>
          </a:p>
          <a:p>
            <a:r>
              <a:rPr lang="en-US" dirty="0"/>
              <a:t>We can then use LSA to simplify that dataset to a smaller one that we’ll use to predict. </a:t>
            </a:r>
          </a:p>
          <a:p>
            <a:pPr lvl="1"/>
            <a:r>
              <a:rPr lang="en-US" dirty="0"/>
              <a:t>We replace the original features with new features, calculated from the original. </a:t>
            </a:r>
          </a:p>
          <a:p>
            <a:pPr lvl="1"/>
            <a:r>
              <a:rPr lang="en-US" dirty="0"/>
              <a:t>Ideally each feature ‘captures more meaning’ than the original features, meaning we can do more with less. </a:t>
            </a:r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1431</TotalTime>
  <Words>1103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PowerPoint Presentation</vt:lpstr>
      <vt:lpstr>Bayes Theorem</vt:lpstr>
      <vt:lpstr>So Naïve…</vt:lpstr>
      <vt:lpstr>Smoothing</vt:lpstr>
      <vt:lpstr>PowerPoint Presentation</vt:lpstr>
      <vt:lpstr>NLP Feature Sets</vt:lpstr>
      <vt:lpstr>Dimension Reduction</vt:lpstr>
      <vt:lpstr>Truncated SVD and LSA</vt:lpstr>
      <vt:lpstr>Truncated SVD – Singular Value Decomposition</vt:lpstr>
      <vt:lpstr>LSA Results</vt:lpstr>
      <vt:lpstr>Slight Detour – Remember R2?</vt:lpstr>
      <vt:lpstr>NLP in Practice</vt:lpstr>
      <vt:lpstr>Embeddings</vt:lpstr>
      <vt:lpstr>More advanced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2022-02-06T17:46:03Z</dcterms:created>
  <dcterms:modified xsi:type="dcterms:W3CDTF">2025-02-14T10:15:11Z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2025-02-14T08:24:03Z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c7a8b2d5-f855-40ad-857f-89b742affd00</vt:lpwstr>
  </property>
  <property fmtid="{D5CDD505-2E9C-101B-9397-08002B2CF9AE}" pid="8" name="MSIP_Label_10877899-02b0-462c-b2a9-b7d15c4f96fe_ContentBits">
    <vt:lpwstr>0</vt:lpwstr>
  </property>
</Properties>
</file>