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81" r:id="rId3"/>
    <p:sldId id="256" r:id="rId4"/>
    <p:sldId id="270" r:id="rId5"/>
    <p:sldId id="286" r:id="rId6"/>
    <p:sldId id="271" r:id="rId7"/>
    <p:sldId id="272" r:id="rId8"/>
    <p:sldId id="258" r:id="rId9"/>
    <p:sldId id="261" r:id="rId10"/>
    <p:sldId id="262" r:id="rId11"/>
    <p:sldId id="284" r:id="rId12"/>
    <p:sldId id="257" r:id="rId13"/>
    <p:sldId id="259" r:id="rId14"/>
    <p:sldId id="263" r:id="rId15"/>
    <p:sldId id="282" r:id="rId16"/>
    <p:sldId id="283" r:id="rId17"/>
    <p:sldId id="265" r:id="rId18"/>
    <p:sldId id="266" r:id="rId19"/>
    <p:sldId id="264" r:id="rId20"/>
    <p:sldId id="260" r:id="rId21"/>
    <p:sldId id="276" r:id="rId22"/>
    <p:sldId id="277" r:id="rId23"/>
    <p:sldId id="278" r:id="rId24"/>
    <p:sldId id="273" r:id="rId25"/>
    <p:sldId id="274" r:id="rId26"/>
    <p:sldId id="267" r:id="rId27"/>
    <p:sldId id="285" r:id="rId28"/>
    <p:sldId id="268" r:id="rId29"/>
    <p:sldId id="287" r:id="rId30"/>
    <p:sldId id="275" r:id="rId31"/>
    <p:sldId id="279" r:id="rId32"/>
    <p:sldId id="269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6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3:34.21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62 0 24575,'0'35'0,"0"17"0,0-29 0,0 13 0,0-20 0,0 7 0,0-5 0,5 38 0,-4-36 0,4 46 0,-5-49-984,5 44 0,-3-43 0,8 48 0,-9-33 0,4 7 0,-5 6 104,5-15 880,-4 54 983,4-47-492,-2 17 1,-1-4 491,0-28-492,0 24 1,1 7 491,-3 13 0,0 0-1967,-5 24 0,3-71 0,-8 66 0,9-65 0,-4 75 0,5-73 0,-5 73 0,4-75 0,-4 60 0,0-52 0,-1 59 0,0-56 304,1 54 680,5-67 983,-5 52-316,3-52-667,-3 52 0,5-52 0,0 57 0,0-56 0,-5 65 0,4-63 0,-4 59 0,5-63-984,0 58 0,0-56 52,0 61 932,0-61 0,0 56 0,0-57 983,-5 37 0,4-41-49,-9 36-934,9-33 0,-9 48 0,8-48 0,-3 53 0,5-52 0,-5 62 0,4-60 0,1 75 0,2-73 0,8 63 0,-9-68 403,4 33-403,-5-37 983,0 22 0,0-16 0,0 28 0,0-27-378,0 35-605,0-39 983,0 44 0,0-43 0,0 33 0,5-41 0,-4 15 0,4-19-97,-5 5-886,0 0 0,0 1 0,0 4 0,0-4 0,0 9 0,0-8 0,0 18 0,0-16 0,0 21 0,0-22 0,0 17 0,0-17 0,0 12 0,0-14 0,0 10 0,0-10 0,0 14 0,0-12 0,0 17 0,0-17 0,0 17 0,0-17 0,0 7 0,0-10 0,0 0 0,0 10 0,0-7 0,0 2 0,0-11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3:40.566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0 485 24575,'29'6'0,"-6"-1"0,23 10 0,-27-11 0,23 10 0,-6-4 0,-18-7 0,43 12 0,-43-14 0,44 9 0,-45-9 0,45 9 0,-44-8 0,33 3 0,-36-5 0,37 0 0,-35 0-984,65 0 0,-59 0 0,74 0 0,-76 0 0,76-5 0,-74 3 492,29 0 0,3-1-492,-26 3 0,69 0 0,-53 0 734,6 0 250,31 5 0,2 6 0,-2-3 491,-13-1 1,0 1-336,16-2-156,10 0 0,-20 0 0,12 0 0,-1-1-328,-12-3 0,-3-2 0,6 1 82,3 1 0,7 2 0,-1-1 0,-8-1-246,22-2 0,0 0 246,-19 3 0,10 2 0,-4 0 0,-20-1 143,9 0 103,7 4 0,27 3 0,-1 1 0,-31-4 0,-24-2 0,31 9 0,25 7 0,-27-5 983,-43-9-656,28 9 1,21 7 0,-21-8 655,-28-9-492,54 13 1,0-1 491,-57-15-492,37 6 1,9-5-184,5-20-308,4 11-492,-29-10 0,-9-2-492,-32 7 492,31-4 0,1 0-492,-30 5 492,30-3 0,-1 2-492,-30 7 0,63-13 0,-67 13 1320,34-3 0,1 0-336,-26 4 491,36-3 1,4-2 491,-23 0 0,27-1-638,-23 0 0,4-1-345,3-1 0,4 1 0,14-2 0,1 1 0,-18-2 0,0 0 0,24 3 0,-2 0 983,13-10-680,-17 9 0,12 0 0,-5 0-303,-2-3 0,0 0-328,0 1 0,4 1 0,-9 1-164,-21 2 0,1 1 164,23-1 0,9 0 0,-20 3-129,-18 3 457,19-2 0,21-1 0,-10 1 0,-19 0 0,-4 0 491,7-1 1,3 1-1,19 0 1,-13 1 491,-44 2-1475,33 0 0,0 0-492,-39 0 544,75 5 440,-76-4-492,32 2 0,1-1-492,-29-2 492,57-4 0,4-2-492,-50 4 656,30-4 0,21-2 0,-21 2 185,-28 3 143,39 0 0,27-1 0,-24 1 0,-28 3 0,34 0 0,26 0 0,-22 0 0,-24 0 0,9 0 0,25-1 0,1 1 0,-23 1 0,7 4 0,-1-4 0,28-1 0,-2-1 0,-31 2 0,-21 4 0,27-5 0,22-2 0,-28-1 0,-45 2 0,45-4 0,-4 0 0,-51 4 983,73-9-888,-77 8-95,62-3 0,-62 5 983,62 0-433,-62 0 433,41-5 0,-45 4 0,20-9 0,-22 9-352,12-9-631,-13 8 0,33-8 0,-27 9 983,43-9 0,-21-1 0,-3 3-492,15-5 1,1 1 491,-15 8-492,27-10 1,2-2 491,-9 7-492,11-4 1,9 0-1,1 3 1,-1 2-311,-22 2 1,3 0-182,14-1 0,6 0 0,-20 0 0,-23 0 0,33-3 0,23-3 0,-22 2-984,-29 0 492,32-2 0,-9 4-492,-53 9 0,10-5 0,-10 4 0,9-4 0,-8 5 0,3-5 0,1 3 0,-5-3 0,4 5 0,1-5 1967,0 4-830,6-9-153,9 4 0,-11-1-492,33-8 0,3 0-492,-24 9 722,42-15 1,-3 2 261,-48 15 983,38-11 0,-51 15 0,0 0 0,1 5 0,14 11-728,-11-7 728,17 6 0,-20-15 0,0 5 0,-2-4 0,-4 4 0,5 0 0,1-4 0,-1 4-854,5-5-129,-3 5 0,3-4 0,6 4 0,-9-5 0,34 5 0,-29-3 0,58 3 0,-54-5 0,49 0 0,-54 0 0,24 0 0,-27 0 0,18 0 0,-19 0 0,14 0 0,-15 0 0,20-6 0,-17 5 0,21-4 0,-22 0 0,18 4 0,-18-4 0,12 5 0,-13-5 0,13 4 0,-12-4 0,22 5 0,-21 0 0,12 0 0,-16 0 0,1 0 0,-1 0 0,0 0 0,0-5 0,1 3 0,-1-3 0,0 5 0,1 0 0,9 0 0,8 0 0,-4 0 0,2 0 0,-16 0 0,0 0 0,26 0 0,-20 0 0,25 0 0,-34-5 0,2 4 0,-10-4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3:43.76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123 0 24575,'0'35'0,"0"-8"0,0-10 0,0-6 0,0 5 0,0-4 0,0 40 0,0-33-984,0 67 0,0-64 0,5 69 0,-4-70 492,6 29 0,1 1-492,-5-28 492,7 28 0,0-1-492,-8-28 0,8 59 0,-10-63 1967,5 43-919,-3-44-64,3 44 0,-5-43-984,-10 48 112,7-48 1855,-17 58-537,18-55-938,-6 29 0,1 1-492,6-27 492,-4 33 0,0 2-492,3-35 492,0 35 0,-1-2 334,3-33-334,0 27 0,0-1-330,0-29 1805,5 65-493,-3-66-864,3 41 374,-5-46 983,0 31 0,0-30-871,-10 45-112,7-42 0,-12 62 0,14-60 897,-9 55-897,9-38 0,-9 48 0,9-44-984,-4 54 0,5-75 627,0 75 357,0-73-984,0 63 843,0-68 1124,0 43-435,0-44 435,0 44 0,0-43-751,5 48-232,-4-48 0,9 48 0,-9-47 0,9 57 0,-8-56 0,8 61 0,-9-61 0,-1 56 0,-1-58 0,-4 23 983,5-29 0,0-1 0,-5 0 0,3 5 0,-3-3 0,5 3 0,-5 25 0,4-22 0,-9 57-427,9-56-1540,-4 66 0,5-65 492,2 36 0,1 2-492,-2-32 492,2 37 0,-1-2-492,-2-38 0,0 37 0,-10 20 0,8-53 492,-6 48 0,1-1-492,6-46 492,-4 30 0,0 8 293,3 15 1182,-3-11-492,3-12 1,0-7 491,0-31-898,-8 50-85,4-55 0,0 45 0,1-42 0,5 42 0,0-45 983,0 35 0,0-34 0,0 14 0,0-20 0,0 5 0,0-3 0,0 8 0,0-9 0,-5 5 0,4-6 0,-4 5-475,5-4-508,0 5 0,0-6 0,0 10 0,0-7 0,0 17 0,0-17 0,0 22 0,0-21 0,0 26 0,0-26 0,0 26 0,0-26 0,0 36 0,0-34 0,0 49 0,0-47 0,0 27 0,0-33 0,10 23 0,-3-25 0,5 34 0,-7-35 0,-5 26 0,0-22 0,0 22 0,0-21 0,0 36 0,0-34 0,0 49 0,0-47 0,0 47 0,0-48 0,0 28 0,0-33 0,0 19 0,0-19 0,5 14 0,-4-15 0,4 14 0,-5-12 0,0 7 0,0-10 0,0 10 0,0-7 0,0 12 0,0-13 0,0 3 0,0-5 0,0 0 0,0 1 0,0-1 0,0 0 0,0 0 0,0 1 0,-5-6 0,4 4 0,-4-4 0,5 20 0,0-11 0,0 16 0,0-18 0,-5 13 0,3-12 0,-3 17 0,5-18 0,0 9 0,0 9 0,0 5 0,0 0 0,0-5 0,6-25 0,-5 4 0,4-3 0,-5 4 0,5 5 0,-4-3 0,4 3 0,-5-5 0,0 0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3:51.656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0 206 24575,'30'0'0,"-3"0"0,-16 0 0,0 0 0,1 0 0,14 0 0,-11 0 0,47 0 0,-42 0-984,77 0 0,-73 0 492,30 0 0,4 0-492,-19 0 0,31 0 0,13 0 0,-33 0 492,17-3 0,-2 1-492,-18 0 1967,50-8-432,-70 9-13,27-4-538,-8 5 0,3-2 0,4-1 0,31-3 0,-33 1 0,-2-2 983,21-4 0,-29 0-1967,45-11 2,-47 14 490,27-8 0,0 1-492,-32 12 492,53-12 0,1-1-492,-48 13 492,55-7 0,-1 0-492,-62 3 492,55 4 0,-1 0-492,-56-2 1033,35 3 0,2 4-49,-24 3 0,17-2 0,2 0 0,-16 3 0,17 2 0,-4-1 0,-35-4 0,34 7 0,1 0 0,-34-8 491,38 8 1,6 0 491,-6-7-1475,3 2 0,-1 0-458,-7-5 1704,-2 0-754,-44 0 983,-1 0 0,0 0 0,1 0-916,-1 0-67,0 0 0,1 0 0,-1 0 0,5 0 0,7-5 0,1 3 279,15-3-279,18 2 0,2 1 983,-1 1-656,12 0 1,16 1 0,-17 1 655,-18 5-656,30-1 1,24 1 0,-19-1 655,-17 3-970,19-3 0,21 0 1,-23 0-14,-26 1 0,26-3 0,22-2 0,-24 1 983,-32 3-656,25-4 1,21-1 0,-23-1 655,-30 1-492,50 3 1,-1-1 491,-53 0-680,39 0 1,-2 0-304,-45-2 0,36 0 0,-1 0 0,-41 0 0,31 3 0,23 1 0,-17-1-852,-14 0 852,22-1 0,31 2 0,1-2 0,-25 0 0,-5-2 0,-4 0 0,25 0 0,8 0 0,-8 0 0,-26 0 0,4 0 0,-2 3 0,27 3 0,9 1 0,-9-1 0,-26-1 0,7 2 0,-14-1 0,25 4 0,13 0 0,1 1 0,-12-2 0,-25-3-984,25 0 738,-10 1 0,24 2 0,-4 0 0,-32-4 131,-32-3 115,40 7 0,0 2 0,-43-8 0,42 5 0,-2-1 0,-48-7-492,28 0 0,-3 0-492,-33 0 0,33 0 87,-38 0 897,17-5 0,-17 4 0,27-9 0,-24 9 0,14-4 0,-19 5 983,-1 0 0,10 0 0,-7 0 0,12 0 0,-13 0 0,24 0-97,-21 0-886,46 0 0,-44 0-984,69 0 0,-64 0 0,74 0 0,-76 0 0,61 0 0,-63 0 0,42 0 0,-44 0 0,34-5 0,-34 3 1415,34-3-431,-34 5 983,24-5-815,-37 4 1,10-4 0,-19 5-1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3:53.700"/>
    </inkml:context>
    <inkml:brush xml:id="br0">
      <inkml:brushProperty name="width" value="0.35" units="cm"/>
      <inkml:brushProperty name="height" value="0.35" units="cm"/>
      <inkml:brushProperty name="color" value="#F6630D"/>
    </inkml:brush>
  </inkml:definitions>
  <inkml:trace contextRef="#ctx0" brushRef="#br0">0 0 24575,'0'30'0,"0"-4"0,5 10 0,-4-18-984,4 18 0,-5-25 0,0 20 696,3 21 1,-1 2 1107,0 0-820,0 44 0,1-5-984,-3-60 492,-1 17 0,2 6-492,9 38 0,-8-57 492,5 48 0,1 13 0,-2-29 0,0-3 0,-3-4 0,1 3 164,4 6 0,2 6 0,-3-18 1311,-3-19-656,4 22 1,2 18 0,-3-18 655,-4-21-492,9 58 1,1-1 491,-9-64-492,6 50 1,0-2 491,-9-55-492,4 41 1,0 0 491,-4-42-492,5 40 1,-1-1 257,-4-39-749,6 42 0,1 0 0,-6-41 0,4 41 0,-2 0 0,-4-42 0,0 38 0,0-2 0,0-37 0,1 36 0,-2-1 0,-3-35 0,1 28 0,-1 0 0,-2-32 0,-9 75 0,13-73 0,-6 27 0,1 5 0,0-1 0,1 15 0,-1-4 0,-1-5 0,1-27 0,2 29 0,2 20 0,0-18 0,-2-25 0,7 24 0,4 21 0,1-7 0,-3-11 0,0-5 0,5 6 0,-1 1 0,-2 18 0,-2-16 0,-3-45 0,3 33 0,-3 0 0,-6-35 0,2 39 0,0 2 0,-3-31-492,-2 42 0,1 2-492,4-42 492,-9 54 0,-1-1-492,10-53 492,-8 63 0,2 1-492,7-64 492,0 56 0,-1-1-492,3-60 492,-1 41 0,2-1-492,4-45 0,-3 46 0,3-59 1471,-5 9-487,0-8 983,0 3 0,0-5 0,0 15 0,0-11-378,0 21-605,0-22 0,0 17 0,0-17 983,0 22 0,0-21 0,0 21 0,0-22 0,0 27 0,0-25-97,0 40-886,0-38 0,0 33 0,0-36 0,0 21 0,0-22 0,0 12 0,0-14 0,0 24 0,0-19 0,-5 39 0,4-39 0,-4 49 0,5-47 0,0 42 0,0-45 0,-5 25 0,3-27 0,-3 12 0,5-13 0,0 3 0,0-5 0,0 0 0,0 5 0,0 2 0,0-1 0,0 25 0,0-25 0,-5 44 0,4-44 0,-4 40 0,5-41 0,0 35 0,0-35 0,0 25 0,0-27 0,5 12 0,-4-18 0,4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4:11.1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1994 24575,'5'6'0,"1"-1"0,0-10 0,4 4 0,-3-4 0,-1 0 0,4 3 0,-9-8 0,9 9 0,12-19 0,-12 11 0,35-27 0,-33 26 0,34-31 0,-31 31 0,37-46 0,-35 42 0,45-47 0,-44 50 0,28-31 0,-27 24 0,4 0 0,13-17 0,-24 23 0,43-44 0,-17 8 0,4 4-6784,25-18 6784,-53 46 0,51-36 0,-27 16 0,25-21 0,-17 16 0,-7-1 0,-5 1 0,-12 12-1366,28-33 1366,-44 51 0,1-1-315,3 6 315,-9-4 0,9 4 0,-4 0 0,11-10 0,-5 9 0,5-9 0,19-11 0,-23 12 0,42-32 0,-49 31 0,45-35 0,-45 34-3980,44-44 3980,-38 47-2066,44-57 2066,-38 62-937,15-30 1,1-2 936,-15 30 0,19-35 0,0 1 0,-18 34 2029,22-40-2029,8 10 3034,-33 26-3034,25-21 0,7-4 0,3 1 0,17-14 0,-10 11 0,-33 29 4537,0 3-4537,-20 5 0,4 4 6784,-3-4-6784,4 5 0,-5-5 0,4 3 0,7-8 0,-4 9 0,29-4 0,-26 0 0,36 4 0,-36-4-6784,41 10 6784,-39-4-1406,34 5 1,2 3 1405,-25-2-1803,57 4 1,0-1 1802,-52-2-1206,53 6 0,-2 2 1206,-56-6 0,45 8 0,-1 0 0,-45-9-386,36 6 0,-1 0 386,-39-7 0,63 14 0,-75-11 1546,49 5-1546,-49-9 2475,35 8-2475,-33-8 0,22 4 0,-26 0 0,41 5 0,-39-3 4020,25-2-4020,4 4 0,13 7 0,-3-7-3326,20 20 3326,-53-31-2686,54 31 2686,-52-30-2029,56 35 2029,-57-35 0,63 39 0,-60-37 1549,44 38-1549,-51-40 2796,22 29-2796,-28-25 0,16 27 0,-18-21 0,15 26 0,-15-26 4181,8 22-4181,-8-24 6252,4 23-6252,0-26 1606,-4 25-1606,-2-26 0,0 27 0,-4-21 0,9 36 0,-9-33 0,14 58 0,-12-55 0,17 55 0,-12-49 0,3 12 0,-1-3 0,-4-11 0,1 29 0,-2-27 0,-5 19 0,5-27 0,1 18 0,10 3 0,-8-9 0,12 5 0,-18-23 0,14 3 0,-10-10 0,0 4 0,4-9 0,-4 4 0,6-5 0,-1 5 0,0-3 0,11 13 0,-8-13 0,32 13 0,-28-14 0,49 9 0,-54-4 0,68 1 0,-65-2-3392,36-4 0,3-2 3392,-30 1-2269,41-3 1,0 1 2268,-38 0-465,31-3 0,-1 0 465,-37 4-547,66-9 547,-67 9 3805,37-4-3805,-43 0 5690,7 3-5690,-9-3 1942,-1 5-1942,5 0 1361,-3 0-1361,3 0 0,1 0 0,-5-5 0,15-1 0,-14 0 0,39-19 0,-38 15 0,51-27 0,-57 23 0,47-12 0,-44 13 0,31-13 0,-28 17 0,27-36 0,-29 32-6784,48-59 6784,-51 52 0,41-41 0,-36 30-4537,24-24 4537,-18 27-3034,32-42 3034,-40 55 0,21-26 0,0 0 0,-20 26-973,22-30 1,2-1 972,-18 29 0,22-33 0,0-2 0,-25 29 263,32-25 0,0 0-263,-31 26 0,26-18 0,1 3 0,-25 25-93,48-54 93,-50 58 527,55-58-527,-52 54 196,23-19 0,1 0-196,-23 18 1035,23-13 1,-1 2-1036,-23 19 0,62-40 0,-62 38 16,52-38-16,-55 40 1212,45-35-1212,-44 35 0,43-30 0,-43 26 0,49-13 0,-48 16-2405,57-4 2405,-56 9 0,77-4 0,-73 5-336,37 1 0,0 3 336,-34 2-829,32 2 0,-1 0 829,-36 0 2029,75 12-2029,-60-13 2092,28 9-2092,-36-10 0,-8-1 0,-9 0 3660,-1-3-3660,0 8 0,1-9 0,-1 4 0,10 0 0,-7-4 0,13 9-3934,25 6 3934,-25-7-1011,25 8 0,-2 1 1011,-31-8-913,36 12 1,0 2 912,-36-8 0,35 10 0,-1-1 0,-35-8 0,27 8 0,0 1 0,-25-10 0,58 40 0,-54-44 2029,33 38-2029,-37-35 3034,8 8-3034,3 6 0,-21-19 0,35 37 0,-33-36 0,34 39 0,-36-39 0,41 50 0,-14-12 0,6-1 0,-8-7 0,-3-6 4537,-13-20-4537,47 55 0,-48-63 0,29 43 0,-39-40 6784,13 16-6784,-20-14 0,4 9 0,-5-8 0,0 39 0,0-34 0,-5 48 0,4-48 0,-9 38 0,8-40 0,-3 40 0,5-38 0,-5 38 0,4-40 0,-4 30 0,5-31 0,0 26 0,0-26 0,5 21 0,-4-22 0,10 17 0,-10-17 0,9 12 0,-4-19 0,0 8 0,5-8 0,-10 4 0,4 0 0,0 0 0,-4 0 0,4 1 0,-5-1 0,0 0 0,0 10 0,0-7 0,5 17 0,-4-17 0,10 17 0,-10-17 0,14 17 0,-8-22 0,5 5 0,-7-14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11T15:34:21.4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1980 24575,'12'0'0,"-1"0"0,0 0 0,1 0 0,-6-5 0,4 4 0,1-4 0,2 5 0,8-5 0,-8 3 0,18-18 0,-16 16 0,32-26 0,-31 26 0,56-36 0,-51 34 0,66-39 0,-67 40-6784,67-36 6784,-66 36-37,61-30 37,-63 26 0,28-7 0,6-14-4525,3 3 4525,3-8 0,18-12 0,-57 36-3009,62-39 3009,-62 44-2029,62-50 2029,-67 44 893,65-45-893,-64 41 1882,60-36-1882,-57 36 0,48-36 0,-49 36 0,48-46 0,-47 48-1230,43-51 1230,-46 57-478,36-42 478,-41 40 2558,34-27-2558,-40 24 3824,26-19-3824,-29 18 0,23-12 0,-21 13 5719,31-13-5719,-25 17 3216,27-21-3216,-18 21 0,-2-12 0,8 4 0,-16 5 0,13 0 0,-11 2 0,0 4 0,1-5 0,-1 4 0,-5-3 0,19-6 0,-15 7-6784,37-26 6784,-31 30-2310,41-30 2310,-39 31 0,53-21 0,-51 22-3772,57-12 3772,-58 9-2522,73-11 2522,-68 10 0,34-4 0,1 2 0,-34 6-156,31-9 0,0-1 156,-34 9 1108,70-21-1108,-72 23 1630,57-13-1630,-58 8 3367,43-4-3367,-46 5 0,41 1 0,-40 5-1557,55-10 1557,-52 7-1401,72-17 1401,-69 12-73,69-13 73,-72 13-2429,56-12 2429,-57 18 2162,63-18-2162,-61 17-340,66-12 340,-67 14-1518,67-9 1518,-65 8 0,64-8 0,-65 9 0,60-9 0,-66 4-83,71-6 83,-70 6 0,61 1 0,-59 5 0,43 0 0,-43 0 0,54 5 0,-52-4 0,67 19 0,-61-16 0,25 13 0,1 1 0,-23-13 0,28 13 0,-2-1 0,-31-13-775,37 15 0,0 1 775,-35-13 0,49 18 0,2-1 0,-40-17 0,50 15 0,-1 1 0,-49-18 0,47 12 0,-1 0 0,-53-13 72,35 9 1,-3-1-73,-40-9 0,64 7 0,-65-10 0,50 5 0,-53-4 2101,39 9-2101,-41-9-217,41 4 217,-40-5 2811,45 5-2811,-45-4 4426,30 9-4426,-33-9 0,17 9 0,-17-8 6619,7 8-6619,-9-9 0,9 19 0,-7-11 0,28 22 0,-31-18 0,39 19 0,-38-19 499,29 18-499,-27-17 0,12 12 0,-18-13 0,12 18 0,-12-21 0,13 40 0,-14-38 0,4 29 0,-11-28 0,10 33 0,-8-27-6784,13 62 6784,-14-60-2257,10 65 2257,-5-71-3789,5 60 3789,-5-62 0,5 23 0,-10-26 0,14 16 0,-13-9 3789,19 24-3789,-19-27 2257,8 7-2257,-5-15 6784,-4 4-6784,9-4 0,-3 0 0,-1 4 0,4-3 0,-4-1 0,1 4 0,3-9 0,-4 9 0,5-4 0,1 0 0,-1 4 0,0-8 0,6 13 0,-5-13 0,10 13 0,-10-14 0,10 9 0,-10-3 0,5-1 0,-11 4 0,9-9 0,-12 9 0,22-9 0,-17 9 0,24-4 0,-18 6 0,7-6 0,6 9 0,3 2 0,0-3 0,6 11 0,-22-23 0,13 13 0,-15-8 0,15-1 0,-13-1 0,17 0 0,-17-4 0,12 4 0,-13-5 0,3 0 0,-9-5 0,3 4 0,-9-9 0,9-2 0,-4 0 0,16-15 0,-14 13 0,33-22 0,-30 21 0,20-12 0,-24 16 0,8-5 0,-8 8 0,30-32 0,-26 27 0,34-38 0,-39 36-6784,29-27 6784,-31 27-4287,26-37 4287,-21 35-3117,32-50 3117,-25 48-1042,18-21 0,-1-1 1042,-18 19 0,31-26 0,-1-1 0,-33 27-56,39-32 0,-1 1 56,-38 29 0,29-25 0,-1 1 0,-27 28 0,48-52 0,-48 55 795,42-35-795,-43 37 0,39-22 0,-40 24 0,35-19 0,-36 23 2422,16-6-2422,6 0 3623,-16 11-3623,46-26 0,2 11 0,-11 0-889,9-1 1,-2 0 888,-28 9 1678,33-9 0,3-2-1678,-17 3 0,20 2 0,-14 1 0,-7 2 0,-20 8 0,26-8 0,19-7 0,-1 4 0,8 5 0,-1 1 2759,-3-8 1,3 1-2760,23 3 0,-14 5 0,-38 8 0,15-8 0,4-1 0,6 9 1702,0-8-1702,-17 4 0,-8 2 0,-22 1 0,59-6 0,7-2-658,-41 4 658,15-1 0,16-2 0,-11 1 718,16-5-718,-18 5 0,12 0 0,-16 1 0,-5 0 0,18 2 0,-2 2 0,-29 4-3279,14 0 1,-2 0 3278,-13 0 228,2 2 1,3 1-229,22 9 0,-6-5 0,26 13 0,-78-18 0,37 13 0,-46-8 0,36 4 0,-35-5 0,15 4 0,5 1-4537,5 12 4537,2-10 0,34 22 0,-57-25 0,70 31 0,-68-26-904,30 9 0,2-2 904,-26-10 0,26 16 0,-1-2 0,-27-18 0,23 22 0,-1 0 0,-23-23-1218,25 21 1,2-1 1217,-19-21 0,35 31 0,2 1 0,-31-25 321,31 30 1,-3-2-322,-40-32-464,25 19 1,-2-1 463,-25-22 432,52 35-432,-54-35 0,43 30 0,-43-27 509,39 18-509,-41-18 1527,31 12-1527,-32-18 1996,31 18-1996,-29-17 0,29 17 0,-31-18 4506,27 13-4506,-27-9 0,21 6 0,-22-6 2743,18 4-2743,-19-9 2839,19 9-2839,-18-9 1296,12 14-1296,-13-12 0,8 17 0,-13-13 0,22 19 0,-20-17 0,31 21 0,-30-21 0,39 27 0,-38-26 0,45 25 0,-41-27 0,16 9 0,-26-7 0,4-9 0,-4 4 0,1 0 0,8 1 0,-8 0 0,5 4 0,-2-8 0,-9 7 0,9-7 0,-9 8 0,14-4 0,-7 0 0,3 4 0,-1-4 0,-3 6 0,4-6 0,-5 4 0,4-4 0,-3 0 0,4-1 0,-5 0 0,4-4 0,-3 4 0,4 0 0,0-3 0,1 3 0,-6 0 0,4-4 0,-14 4 0,8 0 0,-14-4 0,9 4 0,-4-5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6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3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65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03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4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553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811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46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52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942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F7FD4-E345-3B4F-B408-1EAACE559263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B808F05-96DB-5D45-A719-6E326C3513F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521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20.png"/><Relationship Id="rId14" Type="http://schemas.openxmlformats.org/officeDocument/2006/relationships/customXml" Target="../ink/ink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8C2-C8E1-0C9D-71E2-6779C2188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2F89F-020A-2CA3-4C8A-17F8920C6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Cancelled assignment 3:</a:t>
            </a:r>
          </a:p>
          <a:p>
            <a:pPr lvl="1"/>
            <a:r>
              <a:rPr lang="en-US" dirty="0"/>
              <a:t>Some people did it, which wasn’t my intent. </a:t>
            </a:r>
          </a:p>
          <a:p>
            <a:pPr lvl="1"/>
            <a:r>
              <a:rPr lang="en-US" dirty="0"/>
              <a:t>If you want to hand it in, I’ll take ¾ for the scores to calculate the assignment mark bucket. </a:t>
            </a:r>
          </a:p>
          <a:p>
            <a:pPr lvl="1"/>
            <a:r>
              <a:rPr lang="en-US" dirty="0"/>
              <a:t>It isn’t something that you need, explicitly, to know deeply for the other parts. </a:t>
            </a:r>
          </a:p>
          <a:p>
            <a:r>
              <a:rPr lang="en-US" dirty="0"/>
              <a:t>To this point:</a:t>
            </a:r>
          </a:p>
          <a:p>
            <a:pPr lvl="1"/>
            <a:r>
              <a:rPr lang="en-US" dirty="0"/>
              <a:t>Can do basically any regression/classification/clustering problem we encounter. </a:t>
            </a:r>
          </a:p>
          <a:p>
            <a:pPr lvl="1"/>
            <a:r>
              <a:rPr lang="en-US" dirty="0"/>
              <a:t>Pipeline stuff for prep, stats stuff for exploration, model selection grid for model, results. </a:t>
            </a:r>
          </a:p>
          <a:p>
            <a:r>
              <a:rPr lang="en-US" dirty="0"/>
              <a:t>Today:</a:t>
            </a:r>
          </a:p>
          <a:p>
            <a:pPr lvl="1"/>
            <a:r>
              <a:rPr lang="en-US" dirty="0"/>
              <a:t>Time series #2 – ARIMA and FB Prophet. </a:t>
            </a:r>
          </a:p>
          <a:p>
            <a:r>
              <a:rPr lang="en-US" dirty="0"/>
              <a:t>Thursday – boosting ensembles and that’s pretty much it for normal models. </a:t>
            </a:r>
          </a:p>
        </p:txBody>
      </p:sp>
    </p:spTree>
    <p:extLst>
      <p:ext uri="{BB962C8B-B14F-4D97-AF65-F5344CB8AC3E}">
        <p14:creationId xmlns:p14="http://schemas.microsoft.com/office/powerpoint/2010/main" val="1026581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C2A4B30-77D7-4FFB-8B53-A88BD68CA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FAC60B-7F32-F642-BD1A-77F11613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US" sz="2800"/>
              <a:t>Stationary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73AAE2E-5D6B-4952-A4BB-546C49F8D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432511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01E4D783-AD45-49E7-B6C7-BBACB8290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67F9E-CA23-2649-A11D-BB828F573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6757685" cy="500424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 dirty="0"/>
              <a:t>A time series being stationary means that its major stats (mean, std) are not changing over time. </a:t>
            </a:r>
          </a:p>
          <a:p>
            <a:pPr>
              <a:lnSpc>
                <a:spcPct val="110000"/>
              </a:lnSpc>
            </a:pPr>
            <a:r>
              <a:rPr lang="en-US" sz="2400" dirty="0"/>
              <a:t>We can transform data to make it stationary: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Differencing. 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difference(T) = observation(T) – observation(T-1)</a:t>
            </a:r>
          </a:p>
          <a:p>
            <a:pPr lvl="2">
              <a:lnSpc>
                <a:spcPct val="110000"/>
              </a:lnSpc>
            </a:pPr>
            <a:r>
              <a:rPr lang="en-US" sz="1800" dirty="0"/>
              <a:t>.diff() in code.</a:t>
            </a:r>
          </a:p>
          <a:p>
            <a:pPr lvl="1">
              <a:lnSpc>
                <a:spcPct val="110000"/>
              </a:lnSpc>
            </a:pPr>
            <a:r>
              <a:rPr lang="en-US" sz="2000" dirty="0"/>
              <a:t>Other transformations (e.g. log). We won’t cover this stuff in detail.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We generally need to make a time series stationary, or provide arguments for it to be made stationary. </a:t>
            </a:r>
          </a:p>
          <a:p>
            <a:pPr>
              <a:lnSpc>
                <a:spcPct val="110000"/>
              </a:lnSpc>
            </a:pPr>
            <a:r>
              <a:rPr lang="en-US" sz="2200" dirty="0"/>
              <a:t>Similar idea to a kernel or basis function. </a:t>
            </a:r>
          </a:p>
        </p:txBody>
      </p:sp>
      <p:pic>
        <p:nvPicPr>
          <p:cNvPr id="2050" name="Picture 2" descr="Time Series Analysis and Models | An Explorer of Things">
            <a:extLst>
              <a:ext uri="{FF2B5EF4-FFF2-40B4-BE49-F238E27FC236}">
                <a16:creationId xmlns:a16="http://schemas.microsoft.com/office/drawing/2014/main" id="{928CD29D-72B7-1148-BD34-5F79ED0D24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8"/>
          <a:stretch/>
        </p:blipFill>
        <p:spPr bwMode="auto">
          <a:xfrm>
            <a:off x="6757988" y="1952"/>
            <a:ext cx="5433709" cy="6880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610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0AAEE-18A3-7C0B-4DF5-690CE1FD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stats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10B95-71F2-9150-0367-66FB75341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826572"/>
          </a:xfrm>
        </p:spPr>
        <p:txBody>
          <a:bodyPr/>
          <a:lstStyle/>
          <a:p>
            <a:r>
              <a:rPr lang="en-US" dirty="0"/>
              <a:t>The stationary bit is/was more significant in older “stats” models. </a:t>
            </a:r>
          </a:p>
          <a:p>
            <a:r>
              <a:rPr lang="en-US" dirty="0"/>
              <a:t>The stationary transformations work like bias/kernel to adapt model to non-fitting data. </a:t>
            </a:r>
          </a:p>
          <a:p>
            <a:pPr lvl="1"/>
            <a:r>
              <a:rPr lang="en-US" dirty="0"/>
              <a:t>If we can define some operation to make the data predictable, its easy to predict. </a:t>
            </a:r>
          </a:p>
          <a:p>
            <a:pPr lvl="1"/>
            <a:r>
              <a:rPr lang="en-US" dirty="0"/>
              <a:t>This is the “linearly separable” of time series – we can use simple models, if they fit. </a:t>
            </a:r>
          </a:p>
        </p:txBody>
      </p:sp>
      <p:pic>
        <p:nvPicPr>
          <p:cNvPr id="4098" name="Picture 2" descr="Achieving Stationarity With Time Series Data | by Alex Mitrani | Towards  Data Science">
            <a:extLst>
              <a:ext uri="{FF2B5EF4-FFF2-40B4-BE49-F238E27FC236}">
                <a16:creationId xmlns:a16="http://schemas.microsoft.com/office/drawing/2014/main" id="{5E86B059-F8C7-8D0B-25BB-B82F5BDBC9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02" y="3680327"/>
            <a:ext cx="10978195" cy="317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660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6F2E3-C441-EA45-AFB0-16746E9D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1B933-66AE-EF4B-A480-3CF6E4F1B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ARIMA is a common time series model, it has 3 parts:</a:t>
            </a:r>
          </a:p>
          <a:p>
            <a:pPr lvl="1"/>
            <a:r>
              <a:rPr lang="en-US" dirty="0"/>
              <a:t>AR (p) – Autoregressive. </a:t>
            </a:r>
            <a:r>
              <a:rPr lang="en-CA" dirty="0"/>
              <a:t>Regresses on its own prior or lagged values. In other words, it predicts future values based on past values. </a:t>
            </a:r>
            <a:endParaRPr lang="en-US" dirty="0"/>
          </a:p>
          <a:p>
            <a:pPr lvl="1"/>
            <a:r>
              <a:rPr lang="en-US" dirty="0"/>
              <a:t>I (d) – Integrated. </a:t>
            </a:r>
            <a:r>
              <a:rPr lang="en-CA" dirty="0"/>
              <a:t>Observes the difference between static data values and previous values. The goal is to achieve stationary data that is not subject to seasonality. </a:t>
            </a:r>
            <a:endParaRPr lang="en-US" dirty="0"/>
          </a:p>
          <a:p>
            <a:pPr lvl="1"/>
            <a:r>
              <a:rPr lang="en-US" dirty="0"/>
              <a:t>MA (q) – Moving Average. A moving average. </a:t>
            </a:r>
          </a:p>
          <a:p>
            <a:r>
              <a:rPr lang="en-US" dirty="0"/>
              <a:t>Uses differencing to become stationary – removes seasonality. </a:t>
            </a:r>
          </a:p>
          <a:p>
            <a:r>
              <a:rPr lang="en-US" dirty="0"/>
              <a:t>Doing this part manually is for context, we have tools to do it for us that we’ll leverage. </a:t>
            </a:r>
          </a:p>
          <a:p>
            <a:pPr lvl="1"/>
            <a:r>
              <a:rPr lang="en-US" dirty="0"/>
              <a:t>We don’t need to know how to do this process in depth, we’ll use the library tools.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3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B4FF-C483-1843-A310-41690B02C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6FFEB-93E4-2440-B6F9-5294BC07F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Manually doing an ARIMA model requires we figure out the </a:t>
            </a:r>
            <a:r>
              <a:rPr lang="en-US" dirty="0" err="1"/>
              <a:t>d,p,q</a:t>
            </a:r>
            <a:r>
              <a:rPr lang="en-US" dirty="0"/>
              <a:t> parameters first. </a:t>
            </a:r>
          </a:p>
          <a:p>
            <a:r>
              <a:rPr lang="en-US" dirty="0"/>
              <a:t>D term - Augmented Dickey Fuller test.</a:t>
            </a:r>
          </a:p>
          <a:p>
            <a:r>
              <a:rPr lang="en-US" dirty="0"/>
              <a:t>Hypothesis test for “is this thing stationary”. </a:t>
            </a:r>
          </a:p>
          <a:p>
            <a:pPr lvl="1"/>
            <a:r>
              <a:rPr lang="en-US" dirty="0"/>
              <a:t>P &lt; .05 for significance test is normal cutoff. </a:t>
            </a:r>
          </a:p>
          <a:p>
            <a:r>
              <a:rPr lang="en-US" dirty="0"/>
              <a:t>P and Q Terms from autocorrelation and partial autocorrelation graphs. </a:t>
            </a:r>
          </a:p>
          <a:p>
            <a:pPr lvl="1"/>
            <a:r>
              <a:rPr lang="en-US" dirty="0"/>
              <a:t>Next page… </a:t>
            </a:r>
          </a:p>
          <a:p>
            <a:r>
              <a:rPr lang="en-US" dirty="0"/>
              <a:t>If in doubt, default to lower values first. </a:t>
            </a:r>
          </a:p>
        </p:txBody>
      </p:sp>
    </p:spTree>
    <p:extLst>
      <p:ext uri="{BB962C8B-B14F-4D97-AF65-F5344CB8AC3E}">
        <p14:creationId xmlns:p14="http://schemas.microsoft.com/office/powerpoint/2010/main" val="4024351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692E1-DF41-494A-AF87-6271E660E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on What to Use…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4A3B3-9888-4A42-8523-5EAC0835E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133875-FED9-BC45-9C3A-9741348C1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03859"/>
            <a:ext cx="12192000" cy="2670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0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1671-7911-14AC-D4D5-9602BE635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78AFD-5820-9530-33CA-3503BFEFD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081" y="1933996"/>
            <a:ext cx="10034124" cy="4119485"/>
          </a:xfrm>
        </p:spPr>
        <p:txBody>
          <a:bodyPr>
            <a:normAutofit/>
          </a:bodyPr>
          <a:lstStyle/>
          <a:p>
            <a:r>
              <a:rPr lang="en-US" dirty="0"/>
              <a:t>Determining the p and q values is kind of vague. </a:t>
            </a:r>
          </a:p>
          <a:p>
            <a:pPr lvl="1"/>
            <a:r>
              <a:rPr lang="en-US" dirty="0"/>
              <a:t>These terms act with the d param like kernel/basis functions to do a stationary transformation. </a:t>
            </a:r>
          </a:p>
          <a:p>
            <a:r>
              <a:rPr lang="en-US" dirty="0"/>
              <a:t>We make guesses based off of what we can see in a couple of plots:</a:t>
            </a:r>
          </a:p>
          <a:p>
            <a:pPr lvl="1"/>
            <a:r>
              <a:rPr lang="en-US" dirty="0"/>
              <a:t>ACF – residual autocorrelation. </a:t>
            </a:r>
          </a:p>
          <a:p>
            <a:pPr lvl="1"/>
            <a:r>
              <a:rPr lang="en-US" dirty="0"/>
              <a:t>PACF – residual partial autocorrelation. </a:t>
            </a:r>
          </a:p>
          <a:p>
            <a:r>
              <a:rPr lang="en-US" dirty="0"/>
              <a:t>Note – there’s more detail that goes into selecting these things that is largely out of scope. We can make estimates and evaluate. </a:t>
            </a:r>
          </a:p>
        </p:txBody>
      </p:sp>
    </p:spTree>
    <p:extLst>
      <p:ext uri="{BB962C8B-B14F-4D97-AF65-F5344CB8AC3E}">
        <p14:creationId xmlns:p14="http://schemas.microsoft.com/office/powerpoint/2010/main" val="628860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D5B2-E808-5298-6064-A28E494EE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 and Q,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43AD-DB2E-C73D-F903-CE6FA309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0399"/>
          </a:xfrm>
        </p:spPr>
        <p:txBody>
          <a:bodyPr>
            <a:normAutofit/>
          </a:bodyPr>
          <a:lstStyle/>
          <a:p>
            <a:r>
              <a:rPr lang="en-US" dirty="0"/>
              <a:t>Rough ‘rules’ – these are condensed guidelines. </a:t>
            </a:r>
          </a:p>
          <a:p>
            <a:pPr lvl="1"/>
            <a:r>
              <a:rPr lang="en-US" dirty="0"/>
              <a:t>If the PACF of the differenced series displays a sharp cutoff and/or the lag-1 autocorrelation is positive--i.e., if the series appears slightly "</a:t>
            </a:r>
            <a:r>
              <a:rPr lang="en-US" dirty="0" err="1"/>
              <a:t>underdifferenced</a:t>
            </a:r>
            <a:r>
              <a:rPr lang="en-US" dirty="0"/>
              <a:t>"--then consider adding an AR term to the model. The lag at which the PACF cuts off is the indicated number of AR terms.</a:t>
            </a:r>
          </a:p>
          <a:p>
            <a:pPr lvl="1"/>
            <a:r>
              <a:rPr lang="en-US" dirty="0"/>
              <a:t>If the ACF of the differenced series displays a sharp cutoff and/or the lag-1 autocorrelation is negative--i.e., if the series appears slightly "</a:t>
            </a:r>
            <a:r>
              <a:rPr lang="en-US" dirty="0" err="1"/>
              <a:t>overdifferenced</a:t>
            </a:r>
            <a:r>
              <a:rPr lang="en-US" dirty="0"/>
              <a:t>"--then consider adding an MA term to the model. The lag at which the ACF cuts off is the indicated number of MA terms.</a:t>
            </a:r>
          </a:p>
          <a:p>
            <a:r>
              <a:rPr lang="en-US" dirty="0"/>
              <a:t>Start small, test, and revise. </a:t>
            </a:r>
          </a:p>
        </p:txBody>
      </p:sp>
    </p:spTree>
    <p:extLst>
      <p:ext uri="{BB962C8B-B14F-4D97-AF65-F5344CB8AC3E}">
        <p14:creationId xmlns:p14="http://schemas.microsoft.com/office/powerpoint/2010/main" val="3853325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CDDAF-6A94-AA4A-9692-942BAAC8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0</a:t>
            </a:r>
            <a:br>
              <a:rPr lang="en-US" dirty="0"/>
            </a:br>
            <a:r>
              <a:rPr lang="en-US" dirty="0"/>
              <a:t>MA – 1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50A55D-89FE-F349-BD7C-C479A0C23A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102632"/>
            <a:ext cx="6092825" cy="428333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F8E2DB-FAAD-C34C-B1DB-0C8BFE864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07414" y="2116544"/>
            <a:ext cx="6113241" cy="42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724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BE19D-AE42-BB42-B8FA-BA310BE0E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– 1</a:t>
            </a:r>
            <a:br>
              <a:rPr lang="en-US" dirty="0"/>
            </a:br>
            <a:r>
              <a:rPr lang="en-US" dirty="0"/>
              <a:t>MA – 0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0AB12-CE35-9E4A-9759-B1340242A2A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2201955"/>
            <a:ext cx="6092825" cy="402277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161ABB-D74D-3749-82FA-6930A99CB9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54121" y="2136946"/>
            <a:ext cx="6092825" cy="42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72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075DEA-0F3A-1D41-91A1-46ECC0DA2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 = 1</a:t>
            </a:r>
            <a:br>
              <a:rPr lang="en-US" dirty="0"/>
            </a:br>
            <a:r>
              <a:rPr lang="en-US" dirty="0"/>
              <a:t>MA = 1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50AC10-2360-C041-A1DE-1ED01FFA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14320" y="2163640"/>
            <a:ext cx="6034920" cy="4092349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F4A48C3-8DA4-1244-9CEC-30EB32F02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2182697"/>
            <a:ext cx="6092825" cy="4073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7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88AB-F855-F539-BDBD-DF7174C29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31C13-0A7B-2F52-C8D0-E07C3776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64282"/>
          </a:xfrm>
        </p:spPr>
        <p:txBody>
          <a:bodyPr/>
          <a:lstStyle/>
          <a:p>
            <a:r>
              <a:rPr lang="en-US" dirty="0"/>
              <a:t>Good job overall. </a:t>
            </a:r>
          </a:p>
          <a:p>
            <a:r>
              <a:rPr lang="en-US" dirty="0"/>
              <a:t>Small notes:</a:t>
            </a:r>
          </a:p>
          <a:p>
            <a:pPr lvl="1"/>
            <a:r>
              <a:rPr lang="en-US" dirty="0"/>
              <a:t>The kernel transformation and the kernel trick are separate. The transformation makes things work, the ‘trick’ allows it with less math. </a:t>
            </a:r>
          </a:p>
          <a:p>
            <a:pPr lvl="1"/>
            <a:r>
              <a:rPr lang="en-US" dirty="0"/>
              <a:t>Forests are generally not really interpretable. </a:t>
            </a:r>
          </a:p>
          <a:p>
            <a:r>
              <a:rPr lang="en-US" dirty="0"/>
              <a:t>Dimensionality will continue to be important as we move to NN stuff.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084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8DAA-594E-DF46-8A5F-F8BFE936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AF14-542C-D24F-AB24-180660807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 err="1"/>
              <a:t>Sktime</a:t>
            </a:r>
            <a:r>
              <a:rPr lang="en-US" dirty="0"/>
              <a:t> is a wrapper that packages time series functionality, largely from </a:t>
            </a:r>
            <a:r>
              <a:rPr lang="en-US" dirty="0" err="1"/>
              <a:t>statsmodels</a:t>
            </a:r>
            <a:r>
              <a:rPr lang="en-US" dirty="0"/>
              <a:t>, into a </a:t>
            </a:r>
            <a:r>
              <a:rPr lang="en-US" dirty="0" err="1"/>
              <a:t>sklearn-ish</a:t>
            </a:r>
            <a:r>
              <a:rPr lang="en-US" dirty="0"/>
              <a:t> format.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documentation is not the best. </a:t>
            </a:r>
          </a:p>
          <a:p>
            <a:pPr lvl="1"/>
            <a:r>
              <a:rPr lang="en-US" dirty="0" err="1"/>
              <a:t>Statsmodels</a:t>
            </a:r>
            <a:r>
              <a:rPr lang="en-US" dirty="0"/>
              <a:t> code is structured quite differently. </a:t>
            </a:r>
          </a:p>
          <a:p>
            <a:r>
              <a:rPr lang="en-US" dirty="0"/>
              <a:t>Allows us to do basic time series at a higher level, much more easily. </a:t>
            </a:r>
          </a:p>
          <a:p>
            <a:r>
              <a:rPr lang="en-US" dirty="0"/>
              <a:t>ARIMA details previously can be replaced with </a:t>
            </a:r>
            <a:r>
              <a:rPr lang="en-US" dirty="0" err="1"/>
              <a:t>AutoARIMA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Key notes:</a:t>
            </a:r>
          </a:p>
          <a:p>
            <a:pPr lvl="1"/>
            <a:r>
              <a:rPr lang="en-US" dirty="0"/>
              <a:t>Train-test split is now normally just the last X records are test data. </a:t>
            </a:r>
          </a:p>
        </p:txBody>
      </p:sp>
    </p:spTree>
    <p:extLst>
      <p:ext uri="{BB962C8B-B14F-4D97-AF65-F5344CB8AC3E}">
        <p14:creationId xmlns:p14="http://schemas.microsoft.com/office/powerpoint/2010/main" val="450521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2F363-3042-4442-0A02-0FD28191A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 Splits in Time</a:t>
            </a:r>
          </a:p>
        </p:txBody>
      </p:sp>
      <p:pic>
        <p:nvPicPr>
          <p:cNvPr id="1026" name="Picture 2" descr="Train/Test Split and Cross Validation - A Python Tutorial - AlgoTrading101  Blog">
            <a:extLst>
              <a:ext uri="{FF2B5EF4-FFF2-40B4-BE49-F238E27FC236}">
                <a16:creationId xmlns:a16="http://schemas.microsoft.com/office/drawing/2014/main" id="{65D73C26-95D9-56F2-1592-B5B743E9D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262265"/>
            <a:ext cx="6419748" cy="345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E5F5A-C165-2E53-CDF1-432BADE9B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9748" y="2015734"/>
            <a:ext cx="5772251" cy="3450613"/>
          </a:xfrm>
        </p:spPr>
        <p:txBody>
          <a:bodyPr>
            <a:normAutofit/>
          </a:bodyPr>
          <a:lstStyle/>
          <a:p>
            <a:r>
              <a:rPr lang="en-US" dirty="0"/>
              <a:t>The idea of a train-test split is different in a time series scenario. </a:t>
            </a:r>
          </a:p>
          <a:p>
            <a:pPr lvl="1"/>
            <a:r>
              <a:rPr lang="en-US" dirty="0"/>
              <a:t>Randomized selections don’t make sense. </a:t>
            </a:r>
          </a:p>
          <a:p>
            <a:r>
              <a:rPr lang="en-US" dirty="0"/>
              <a:t>The “end” is the test data, normally. </a:t>
            </a:r>
          </a:p>
        </p:txBody>
      </p:sp>
    </p:spTree>
    <p:extLst>
      <p:ext uri="{BB962C8B-B14F-4D97-AF65-F5344CB8AC3E}">
        <p14:creationId xmlns:p14="http://schemas.microsoft.com/office/powerpoint/2010/main" val="3074098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EB03-F569-127D-BACE-8B1BE1D1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A433B-A410-34D2-CDFF-C59C620D6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1260868"/>
          </a:xfrm>
        </p:spPr>
        <p:txBody>
          <a:bodyPr/>
          <a:lstStyle/>
          <a:p>
            <a:r>
              <a:rPr lang="en-US" dirty="0"/>
              <a:t>With cross validation, we need to do a similar split, but moving over time. </a:t>
            </a:r>
          </a:p>
          <a:p>
            <a:r>
              <a:rPr lang="en-US" dirty="0"/>
              <a:t>If there’s a trend that we haven’t captured, that’ll impact things with drift here. </a:t>
            </a:r>
          </a:p>
        </p:txBody>
      </p:sp>
      <p:pic>
        <p:nvPicPr>
          <p:cNvPr id="2050" name="Picture 2" descr="Is a random sample a good approach to partition a time series into training  and validation data sets? Why or why not? - Quora">
            <a:extLst>
              <a:ext uri="{FF2B5EF4-FFF2-40B4-BE49-F238E27FC236}">
                <a16:creationId xmlns:a16="http://schemas.microsoft.com/office/drawing/2014/main" id="{8198495F-FBA3-D64D-87DE-8F68AF024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3300" y="3276600"/>
            <a:ext cx="7645400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86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17FF-FD83-F6DC-2A65-97914BFB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23371-95C1-6DCD-7F38-C646E65B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8" name="Picture 6" descr="An Introduction to Time Series Analysis with ARIMA | by Taha Binhuraib |  Towards Data Science">
            <a:extLst>
              <a:ext uri="{FF2B5EF4-FFF2-40B4-BE49-F238E27FC236}">
                <a16:creationId xmlns:a16="http://schemas.microsoft.com/office/drawing/2014/main" id="{80206A55-FE5D-DA58-FC63-500707A09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850" y="793750"/>
            <a:ext cx="10020300" cy="52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5228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8DD57-685F-9106-A246-52DA83E4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ARIMA-d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C05F1-1780-38C0-3A3E-8D342C5F1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3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ARIMA model type is a ‘basic’ one – a more elaborate moving average. </a:t>
            </a:r>
          </a:p>
          <a:p>
            <a:pPr lvl="1"/>
            <a:r>
              <a:rPr lang="en-US" dirty="0"/>
              <a:t>I.e. it is ‘pure stats’ and is an old way of making these projections. </a:t>
            </a:r>
          </a:p>
          <a:p>
            <a:r>
              <a:rPr lang="en-US" dirty="0"/>
              <a:t>Pros:</a:t>
            </a:r>
          </a:p>
          <a:p>
            <a:pPr lvl="1"/>
            <a:r>
              <a:rPr lang="en-US" dirty="0"/>
              <a:t>Simple, transparent, generally less overfitting/variance error. </a:t>
            </a:r>
          </a:p>
          <a:p>
            <a:pPr lvl="1"/>
            <a:r>
              <a:rPr lang="en-US" dirty="0"/>
              <a:t>Single digits of number of weights trained during fitting. 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Potentially too simple, not adaptable to variable scenarios. </a:t>
            </a:r>
          </a:p>
          <a:p>
            <a:pPr lvl="1"/>
            <a:r>
              <a:rPr lang="en-US" dirty="0"/>
              <a:t>Low capacity to adapt – too much bias error, especially in complex scenarios. </a:t>
            </a:r>
          </a:p>
          <a:p>
            <a:r>
              <a:rPr lang="en-US" dirty="0"/>
              <a:t>Note – these simpler models with more bias error may perform best, the future is hard to predict accurately. Too much ability of the model to adjust predictions may harm us. </a:t>
            </a:r>
          </a:p>
        </p:txBody>
      </p:sp>
    </p:spTree>
    <p:extLst>
      <p:ext uri="{BB962C8B-B14F-4D97-AF65-F5344CB8AC3E}">
        <p14:creationId xmlns:p14="http://schemas.microsoft.com/office/powerpoint/2010/main" val="2830739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78F7-635A-D40C-AD90-AAADEA13E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Smarter Time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1FF3-C207-9615-B32A-D907854A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147" y="1853754"/>
            <a:ext cx="10243158" cy="4199727"/>
          </a:xfrm>
        </p:spPr>
        <p:txBody>
          <a:bodyPr/>
          <a:lstStyle/>
          <a:p>
            <a:r>
              <a:rPr lang="en-US" dirty="0"/>
              <a:t>Modern models have much more capability than a simple ARIMA one. </a:t>
            </a:r>
          </a:p>
          <a:p>
            <a:pPr lvl="1"/>
            <a:r>
              <a:rPr lang="en-US" dirty="0"/>
              <a:t>Large numbers of weights can capture less frequent or obvious patterns. </a:t>
            </a:r>
          </a:p>
          <a:p>
            <a:pPr lvl="1"/>
            <a:r>
              <a:rPr lang="en-US" dirty="0"/>
              <a:t>In some cases (neural networks) models can learn things like the ARIMA patterns themselves. </a:t>
            </a:r>
          </a:p>
          <a:p>
            <a:r>
              <a:rPr lang="en-US" dirty="0"/>
              <a:t>Their capacity to learn is much larger - they have more weights, can learn complex patterns. </a:t>
            </a:r>
          </a:p>
          <a:p>
            <a:pPr lvl="1"/>
            <a:r>
              <a:rPr lang="en-US" dirty="0"/>
              <a:t>Similar to a large tree (or NN) vs a linear regression – more flexible in learning and adapting. </a:t>
            </a:r>
          </a:p>
          <a:p>
            <a:pPr lvl="1"/>
            <a:r>
              <a:rPr lang="en-US" dirty="0"/>
              <a:t>Rare events, ‘special’ times like holidays, longer cyclical patterns,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Much of the flexibility in the tools that helped language models also help here. </a:t>
            </a:r>
          </a:p>
          <a:p>
            <a:r>
              <a:rPr lang="en-US" dirty="0"/>
              <a:t>These models tend to work and interact more similar to what we’re used to (or NN-style).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86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2875-568E-E27F-EF8C-0E6385306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 Prophet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6F92-A329-D6B9-24F3-6095A7021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Facebook Prophet is a library that is well setup to handle common time-series problems:</a:t>
            </a:r>
          </a:p>
          <a:p>
            <a:pPr lvl="1"/>
            <a:r>
              <a:rPr lang="en-US" dirty="0"/>
              <a:t>Handles events such as holidays, including custom lists. </a:t>
            </a:r>
          </a:p>
          <a:p>
            <a:pPr lvl="1"/>
            <a:r>
              <a:rPr lang="en-US" dirty="0"/>
              <a:t>Can be set to anticipate change points, e.g. product launches. </a:t>
            </a:r>
          </a:p>
          <a:p>
            <a:pPr lvl="1"/>
            <a:r>
              <a:rPr lang="en-US" dirty="0"/>
              <a:t>Provides useful things like plotting and cross validation. </a:t>
            </a:r>
          </a:p>
          <a:p>
            <a:pPr lvl="1"/>
            <a:r>
              <a:rPr lang="en-US" dirty="0"/>
              <a:t>Can handle additional regressors. </a:t>
            </a:r>
          </a:p>
          <a:p>
            <a:r>
              <a:rPr lang="en-US" dirty="0"/>
              <a:t>We can use a Prophet model much like the above models, with slightly different syntax. </a:t>
            </a:r>
          </a:p>
          <a:p>
            <a:r>
              <a:rPr lang="en-US" dirty="0"/>
              <a:t>There are several other libraries that handle time-series data similarly. </a:t>
            </a:r>
          </a:p>
          <a:p>
            <a:pPr lvl="1"/>
            <a:r>
              <a:rPr lang="en-US" dirty="0"/>
              <a:t>Modern implementations are based on recurrent neural networks (RNNs) or transformer based neural networks. </a:t>
            </a:r>
          </a:p>
          <a:p>
            <a:pPr lvl="1"/>
            <a:r>
              <a:rPr lang="en-US" dirty="0"/>
              <a:t>Neural networks well suited to sequential data. Seen with language models. </a:t>
            </a:r>
          </a:p>
        </p:txBody>
      </p:sp>
    </p:spTree>
    <p:extLst>
      <p:ext uri="{BB962C8B-B14F-4D97-AF65-F5344CB8AC3E}">
        <p14:creationId xmlns:p14="http://schemas.microsoft.com/office/powerpoint/2010/main" val="9106167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CAF4-B7BD-3D4A-E7EF-B81C2728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Prophet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321EA-9285-DAEB-262C-04F24DE12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prophet library makes many of the time series things we may need, easier. </a:t>
            </a:r>
          </a:p>
          <a:p>
            <a:r>
              <a:rPr lang="en-US" dirty="0"/>
              <a:t>Dealing with </a:t>
            </a:r>
            <a:r>
              <a:rPr lang="en-US" dirty="0" err="1"/>
              <a:t>statationality</a:t>
            </a:r>
            <a:r>
              <a:rPr lang="en-US" dirty="0"/>
              <a:t> without a bunch of transformations. </a:t>
            </a:r>
          </a:p>
          <a:p>
            <a:r>
              <a:rPr lang="en-US" dirty="0"/>
              <a:t>Accommodating common date-related stuff:</a:t>
            </a:r>
          </a:p>
          <a:p>
            <a:pPr lvl="1"/>
            <a:r>
              <a:rPr lang="en-US" dirty="0"/>
              <a:t>Days, weeks, months, weekends, etc..</a:t>
            </a:r>
          </a:p>
          <a:p>
            <a:r>
              <a:rPr lang="en-US" dirty="0"/>
              <a:t>Handling common real-life concerns:</a:t>
            </a:r>
          </a:p>
          <a:p>
            <a:pPr lvl="1"/>
            <a:r>
              <a:rPr lang="en-US" dirty="0"/>
              <a:t>Events, holidays, </a:t>
            </a:r>
            <a:r>
              <a:rPr lang="en-US" dirty="0" err="1"/>
              <a:t>etc</a:t>
            </a:r>
            <a:r>
              <a:rPr lang="en-US" dirty="0"/>
              <a:t>….</a:t>
            </a:r>
          </a:p>
          <a:p>
            <a:r>
              <a:rPr lang="en-US" dirty="0"/>
              <a:t>Can incorporate additional predictors – expand dimensionality. </a:t>
            </a:r>
          </a:p>
        </p:txBody>
      </p:sp>
    </p:spTree>
    <p:extLst>
      <p:ext uri="{BB962C8B-B14F-4D97-AF65-F5344CB8AC3E}">
        <p14:creationId xmlns:p14="http://schemas.microsoft.com/office/powerpoint/2010/main" val="2883628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2E50-6EDB-B2D2-D936-C7FAD2E5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Regressors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3330D-6FAA-AD5C-6553-A18C115B0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Much like a classification or regression we can have multiple features. </a:t>
            </a:r>
          </a:p>
          <a:p>
            <a:r>
              <a:rPr lang="en-US" dirty="0"/>
              <a:t>With a time-series we can add more regressors (using Prophet). </a:t>
            </a:r>
          </a:p>
          <a:p>
            <a:r>
              <a:rPr lang="en-US" dirty="0"/>
              <a:t>The regressors must exist for the data that we’re predicting. </a:t>
            </a:r>
          </a:p>
          <a:p>
            <a:pPr lvl="1"/>
            <a:r>
              <a:rPr lang="en-US" dirty="0"/>
              <a:t>E.g. if we are using the barometric pressure to predict the temp next week, we need to have that pressure value as an input. </a:t>
            </a:r>
          </a:p>
          <a:p>
            <a:pPr lvl="1"/>
            <a:r>
              <a:rPr lang="en-US" dirty="0"/>
              <a:t>This is the main drawback to adding regressors to time series models – we don’t know them.</a:t>
            </a:r>
          </a:p>
          <a:p>
            <a:pPr lvl="1"/>
            <a:r>
              <a:rPr lang="en-US" dirty="0"/>
              <a:t>We can make a forecast for those values, or construct regressors that can be known in advance (e.g. average past 3 days of barometric pressure.)</a:t>
            </a:r>
          </a:p>
          <a:p>
            <a:r>
              <a:rPr lang="en-US" dirty="0"/>
              <a:t>Many times, even if these regressors add more info, we don’t have a way to create a model that properly captures that info properly. Simple may be better. </a:t>
            </a:r>
          </a:p>
        </p:txBody>
      </p:sp>
    </p:spTree>
    <p:extLst>
      <p:ext uri="{BB962C8B-B14F-4D97-AF65-F5344CB8AC3E}">
        <p14:creationId xmlns:p14="http://schemas.microsoft.com/office/powerpoint/2010/main" val="583412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1999-C4CF-AA86-AB99-DC217C3F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Regressor Availability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1F0D2-8F0A-CFDD-EADF-75C6EE4D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72870"/>
            <a:ext cx="9603275" cy="1729371"/>
          </a:xfrm>
        </p:spPr>
        <p:txBody>
          <a:bodyPr/>
          <a:lstStyle/>
          <a:p>
            <a:r>
              <a:rPr lang="en-US" dirty="0"/>
              <a:t>If we want to use other factors, and predict farther into the future, we have an issue with those regressors not existing for the future period. </a:t>
            </a:r>
          </a:p>
          <a:p>
            <a:pPr lvl="1"/>
            <a:r>
              <a:rPr lang="en-US" dirty="0"/>
              <a:t>E.g. if predicting sales of a store, and ‘foot traffic’ is a feature, we only know that for the past. </a:t>
            </a:r>
          </a:p>
          <a:p>
            <a:pPr lvl="1"/>
            <a:r>
              <a:rPr lang="en-US" dirty="0"/>
              <a:t>Predictions using that in the future, must use something generated from past data.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CDE05FD-A88C-402D-BAB9-EC1FFB221D99}"/>
              </a:ext>
            </a:extLst>
          </p:cNvPr>
          <p:cNvGrpSpPr/>
          <p:nvPr/>
        </p:nvGrpSpPr>
        <p:grpSpPr>
          <a:xfrm>
            <a:off x="691090" y="3631673"/>
            <a:ext cx="11397141" cy="3044119"/>
            <a:chOff x="691090" y="3104900"/>
            <a:chExt cx="11397141" cy="304411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1AC577-9669-E278-C6B9-FCDC5B73391A}"/>
                    </a:ext>
                  </a:extLst>
                </p14:cNvPr>
                <p14:cNvContentPartPr/>
                <p14:nvPr/>
              </p14:nvContentPartPr>
              <p14:xfrm>
                <a:off x="691090" y="4328499"/>
                <a:ext cx="42840" cy="1554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1AC577-9669-E278-C6B9-FCDC5B7339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090" y="4265499"/>
                  <a:ext cx="168480" cy="168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E7EF303-01D8-BF51-6C12-8CC1EF93DE58}"/>
                    </a:ext>
                  </a:extLst>
                </p14:cNvPr>
                <p14:cNvContentPartPr/>
                <p14:nvPr/>
              </p14:nvContentPartPr>
              <p14:xfrm>
                <a:off x="792250" y="4893339"/>
                <a:ext cx="5420520" cy="326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E7EF303-01D8-BF51-6C12-8CC1EF93DE5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29250" y="4830699"/>
                  <a:ext cx="554616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3443669-CCC9-BCE3-C4ED-8F60D2A63A2D}"/>
                    </a:ext>
                  </a:extLst>
                </p14:cNvPr>
                <p14:cNvContentPartPr/>
                <p14:nvPr/>
              </p14:nvContentPartPr>
              <p14:xfrm>
                <a:off x="6248770" y="3657459"/>
                <a:ext cx="68760" cy="2491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3443669-CCC9-BCE3-C4ED-8F60D2A63A2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86130" y="3594459"/>
                  <a:ext cx="194400" cy="26172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36B1EE7-F00A-EF14-C2E3-2D6D85E949D3}"/>
                </a:ext>
              </a:extLst>
            </p:cNvPr>
            <p:cNvGrpSpPr/>
            <p:nvPr/>
          </p:nvGrpSpPr>
          <p:grpSpPr>
            <a:xfrm>
              <a:off x="6433450" y="3443979"/>
              <a:ext cx="3781800" cy="2691360"/>
              <a:chOff x="6433450" y="3443979"/>
              <a:chExt cx="3781800" cy="2691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2DEC00FE-042E-661B-E5AE-85763714D91E}"/>
                      </a:ext>
                    </a:extLst>
                  </p14:cNvPr>
                  <p14:cNvContentPartPr/>
                  <p14:nvPr/>
                </p14:nvContentPartPr>
                <p14:xfrm>
                  <a:off x="6433450" y="4836099"/>
                  <a:ext cx="3701520" cy="119880"/>
                </p14:xfrm>
              </p:contentPart>
            </mc:Choice>
            <mc:Fallback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2DEC00FE-042E-661B-E5AE-85763714D91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370450" y="4773099"/>
                    <a:ext cx="3827160" cy="245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C794DBB-B9DD-6BE9-5657-610351140DB0}"/>
                      </a:ext>
                    </a:extLst>
                  </p14:cNvPr>
                  <p14:cNvContentPartPr/>
                  <p14:nvPr/>
                </p14:nvContentPartPr>
                <p14:xfrm>
                  <a:off x="10133170" y="3443979"/>
                  <a:ext cx="82080" cy="2691360"/>
                </p14:xfrm>
              </p:contentPart>
            </mc:Choice>
            <mc:Fallback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C794DBB-B9DD-6BE9-5657-610351140DB0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070170" y="3380979"/>
                    <a:ext cx="207720" cy="281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CC24FCF1-C20F-FFCA-3896-71057B5C160A}"/>
                      </a:ext>
                    </a:extLst>
                  </p14:cNvPr>
                  <p14:cNvContentPartPr/>
                  <p14:nvPr/>
                </p14:nvContentPartPr>
                <p14:xfrm>
                  <a:off x="6480610" y="4027179"/>
                  <a:ext cx="3530160" cy="75384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CC24FCF1-C20F-FFCA-3896-71057B5C160A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6471970" y="4018539"/>
                    <a:ext cx="3547800" cy="7714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92E0D6B-F058-FF94-8FD3-A02FA2224DA4}"/>
                    </a:ext>
                  </a:extLst>
                </p14:cNvPr>
                <p14:cNvContentPartPr/>
                <p14:nvPr/>
              </p14:nvContentPartPr>
              <p14:xfrm>
                <a:off x="883690" y="4198899"/>
                <a:ext cx="5240520" cy="7131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92E0D6B-F058-FF94-8FD3-A02FA2224DA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690" y="4189899"/>
                  <a:ext cx="5258160" cy="7308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9B25F0-CBE5-0451-D455-F246FE9FC69F}"/>
                </a:ext>
              </a:extLst>
            </p:cNvPr>
            <p:cNvSpPr txBox="1"/>
            <p:nvPr/>
          </p:nvSpPr>
          <p:spPr>
            <a:xfrm>
              <a:off x="6629400" y="3190167"/>
              <a:ext cx="371594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we are using other variables to predict, we don’t have them for the future period. 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392F6EC-3927-A7DB-9462-8F4F9CD8F842}"/>
                </a:ext>
              </a:extLst>
            </p:cNvPr>
            <p:cNvSpPr txBox="1"/>
            <p:nvPr/>
          </p:nvSpPr>
          <p:spPr>
            <a:xfrm>
              <a:off x="5034317" y="3130548"/>
              <a:ext cx="10137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/>
                <a:t>Now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F6F99E-8E01-4116-CC89-5B5BAE769572}"/>
                </a:ext>
              </a:extLst>
            </p:cNvPr>
            <p:cNvSpPr txBox="1"/>
            <p:nvPr/>
          </p:nvSpPr>
          <p:spPr>
            <a:xfrm>
              <a:off x="10337650" y="3104900"/>
              <a:ext cx="175058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Prediction Frontier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319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358F-3029-3B46-8F88-5B7AAD9B2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Forecasting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0FEBA-B494-5046-9CD2-12082358F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491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92152-25FD-3B93-1014-91BD46D3B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9FF42-655F-EB33-930F-0C71AFC5E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19" y="2015732"/>
            <a:ext cx="4887588" cy="4037749"/>
          </a:xfrm>
        </p:spPr>
        <p:txBody>
          <a:bodyPr/>
          <a:lstStyle/>
          <a:p>
            <a:r>
              <a:rPr lang="en-US" dirty="0"/>
              <a:t>Advanced models can also handle one-off events, like COVID. </a:t>
            </a:r>
          </a:p>
          <a:p>
            <a:r>
              <a:rPr lang="en-US" dirty="0"/>
              <a:t>The prophet API is generally setup to make this mostly pretty simple. </a:t>
            </a:r>
          </a:p>
          <a:p>
            <a:r>
              <a:rPr lang="en-US" dirty="0"/>
              <a:t>There are a bunch of similar options, mostly in a user-friendly setup. </a:t>
            </a:r>
          </a:p>
          <a:p>
            <a:pPr lvl="1"/>
            <a:r>
              <a:rPr lang="en-US" dirty="0"/>
              <a:t>Events, weekends,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6968E-65C5-381D-B43F-886611A01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6006" y="1293408"/>
            <a:ext cx="6915993" cy="55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32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00E2-E516-8380-3E0A-1F6BA99D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a Time-Based Model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F0C3A-CD10-279F-F31D-E045FE692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4265" y="1853754"/>
            <a:ext cx="9800589" cy="4199727"/>
          </a:xfrm>
        </p:spPr>
        <p:txBody>
          <a:bodyPr/>
          <a:lstStyle/>
          <a:p>
            <a:r>
              <a:rPr lang="en-US" dirty="0"/>
              <a:t>The approaches with time series modelling differ greatly – averages, regression, NNs…</a:t>
            </a:r>
          </a:p>
          <a:p>
            <a:r>
              <a:rPr lang="en-US" dirty="0"/>
              <a:t>Data processing becomes more open ended in some ways:</a:t>
            </a:r>
          </a:p>
          <a:p>
            <a:pPr lvl="1"/>
            <a:r>
              <a:rPr lang="en-US" dirty="0"/>
              <a:t>Time values may be transformed many ways – binned, time since last, duration,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May see more/different things done for feature construction, especially </a:t>
            </a:r>
            <a:r>
              <a:rPr lang="en-US"/>
              <a:t>with future preds. </a:t>
            </a:r>
            <a:endParaRPr lang="en-US" dirty="0"/>
          </a:p>
          <a:p>
            <a:r>
              <a:rPr lang="en-US" dirty="0"/>
              <a:t>Framing of the problem is flexible, and requires domain and technical knowledge. </a:t>
            </a:r>
          </a:p>
          <a:p>
            <a:pPr lvl="1"/>
            <a:r>
              <a:rPr lang="en-US" dirty="0"/>
              <a:t>Some problems may be framed in different ways. </a:t>
            </a:r>
          </a:p>
          <a:p>
            <a:pPr lvl="1"/>
            <a:r>
              <a:rPr lang="en-US" dirty="0"/>
              <a:t>A CC fraud model may look at time of day, time since last purchase, or both as features. </a:t>
            </a:r>
          </a:p>
          <a:p>
            <a:pPr lvl="1"/>
            <a:r>
              <a:rPr lang="en-US" dirty="0"/>
              <a:t>A “crime predictor” could be a regression that predicts #crimes/day as a target, or a time series that predicts the same thing, just oriented differently. </a:t>
            </a:r>
          </a:p>
          <a:p>
            <a:r>
              <a:rPr lang="en-US" dirty="0"/>
              <a:t>Feature selection here tends to be much more selective than with regression/classification.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2982639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BD4C-1366-F7CE-BB72-33EBDC782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3275-8696-EE31-2C2B-7B9C2E9A5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252" y="1925904"/>
            <a:ext cx="10793895" cy="4127577"/>
          </a:xfrm>
        </p:spPr>
        <p:txBody>
          <a:bodyPr/>
          <a:lstStyle/>
          <a:p>
            <a:r>
              <a:rPr lang="en-US" dirty="0"/>
              <a:t>Sequential or time-series data requires a slightly different approach to predictions. </a:t>
            </a:r>
          </a:p>
          <a:p>
            <a:pPr lvl="1"/>
            <a:r>
              <a:rPr lang="en-US" dirty="0"/>
              <a:t>Simple models only have one value, and we attempt to make a model that captures its patterns. </a:t>
            </a:r>
          </a:p>
          <a:p>
            <a:pPr lvl="1"/>
            <a:r>
              <a:rPr lang="en-US" dirty="0"/>
              <a:t>Larger models require some ad-hoc dataset construction to make sense. </a:t>
            </a:r>
          </a:p>
          <a:p>
            <a:pPr lvl="1"/>
            <a:r>
              <a:rPr lang="en-US" dirty="0"/>
              <a:t>Time-series often requires different, and more, data prep before we can model. </a:t>
            </a:r>
          </a:p>
          <a:p>
            <a:r>
              <a:rPr lang="en-US" dirty="0"/>
              <a:t>Rule-of-Thumb – start with a simple model, and complexity if needed. </a:t>
            </a:r>
          </a:p>
          <a:p>
            <a:r>
              <a:rPr lang="en-US" dirty="0"/>
              <a:t>Time-series models are rapidly developing with language/translation and other generative models. </a:t>
            </a:r>
          </a:p>
          <a:p>
            <a:pPr lvl="1"/>
            <a:r>
              <a:rPr lang="en-US" dirty="0"/>
              <a:t>Any time there’s a direct dependence on “the previous record(s)”, these ideas apply. </a:t>
            </a:r>
          </a:p>
          <a:p>
            <a:pPr lvl="1"/>
            <a:r>
              <a:rPr lang="en-US" dirty="0"/>
              <a:t>We’ll revisit this a little with RNN/transformer models, they maintain more temporal (sequence) info. </a:t>
            </a:r>
          </a:p>
        </p:txBody>
      </p:sp>
    </p:spTree>
    <p:extLst>
      <p:ext uri="{BB962C8B-B14F-4D97-AF65-F5344CB8AC3E}">
        <p14:creationId xmlns:p14="http://schemas.microsoft.com/office/powerpoint/2010/main" val="164357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BB493-8DF2-7D9B-AAF8-D6D0AE1F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4E27E-E260-95A4-E84F-4952B8D9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Time-series data is data that progresses over time. </a:t>
            </a:r>
          </a:p>
          <a:p>
            <a:pPr lvl="1"/>
            <a:r>
              <a:rPr lang="en-US" dirty="0"/>
              <a:t>E.g. gas prices, stock prices, temperature,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The basis of predictions, or forecasts, is by looking at patterns in the data. </a:t>
            </a:r>
          </a:p>
          <a:p>
            <a:r>
              <a:rPr lang="en-US" dirty="0"/>
              <a:t>Time-series data has a few parts that our forecasts try to separate:</a:t>
            </a:r>
          </a:p>
          <a:p>
            <a:pPr lvl="1"/>
            <a:r>
              <a:rPr lang="en-US" dirty="0"/>
              <a:t>Trend – are we going up or down as time progresses. </a:t>
            </a:r>
          </a:p>
          <a:p>
            <a:pPr lvl="1"/>
            <a:r>
              <a:rPr lang="en-US" dirty="0"/>
              <a:t>Seasonality – do we have regular waves, such as seasonal sales. </a:t>
            </a:r>
          </a:p>
          <a:p>
            <a:pPr lvl="1"/>
            <a:r>
              <a:rPr lang="en-US" dirty="0"/>
              <a:t>Cyclicality – do we have larger waves, spanning several seasons. </a:t>
            </a:r>
          </a:p>
          <a:p>
            <a:pPr lvl="1"/>
            <a:r>
              <a:rPr lang="en-US" dirty="0"/>
              <a:t>Irregularity – how much variation is there that doesn’t fit into the above. </a:t>
            </a:r>
          </a:p>
          <a:p>
            <a:r>
              <a:rPr lang="en-US" dirty="0"/>
              <a:t>The models generally try to decompose each of these, measure each, and recombine them to create projections. </a:t>
            </a:r>
          </a:p>
        </p:txBody>
      </p:sp>
    </p:spTree>
    <p:extLst>
      <p:ext uri="{BB962C8B-B14F-4D97-AF65-F5344CB8AC3E}">
        <p14:creationId xmlns:p14="http://schemas.microsoft.com/office/powerpoint/2010/main" val="1351010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0A4D0-EDE2-C46E-4065-9564930E6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Time series-</a:t>
            </a:r>
            <a:r>
              <a:rPr lang="en-US" dirty="0" err="1"/>
              <a:t>ing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0C1E-28DB-68FE-5CCA-133310511A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There are two basic ways that we can approach processing time series data:</a:t>
            </a:r>
          </a:p>
          <a:p>
            <a:pPr lvl="1"/>
            <a:r>
              <a:rPr lang="en-US" dirty="0"/>
              <a:t>Manually. </a:t>
            </a:r>
          </a:p>
          <a:p>
            <a:pPr lvl="1"/>
            <a:r>
              <a:rPr lang="en-US" dirty="0"/>
              <a:t>Automatically. </a:t>
            </a:r>
          </a:p>
          <a:p>
            <a:r>
              <a:rPr lang="en-US" dirty="0"/>
              <a:t>We’ll cover the basics of the manual bits. </a:t>
            </a:r>
          </a:p>
          <a:p>
            <a:r>
              <a:rPr lang="en-US" dirty="0"/>
              <a:t>The more I cover this, the less critical I think that getting into those details is. </a:t>
            </a:r>
          </a:p>
        </p:txBody>
      </p:sp>
    </p:spTree>
    <p:extLst>
      <p:ext uri="{BB962C8B-B14F-4D97-AF65-F5344CB8AC3E}">
        <p14:creationId xmlns:p14="http://schemas.microsoft.com/office/powerpoint/2010/main" val="281602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62D4-F857-5AED-E111-D7EE88B6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C4AFB-0AAA-2049-EFDA-DD8463034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Basic of Time Series . | Data Science and Machine Learning | Kaggle">
            <a:extLst>
              <a:ext uri="{FF2B5EF4-FFF2-40B4-BE49-F238E27FC236}">
                <a16:creationId xmlns:a16="http://schemas.microsoft.com/office/drawing/2014/main" id="{8FDD07D8-3681-916C-2EBA-ACD2E0C1B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9100"/>
            <a:ext cx="12192000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661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E3AE3-61AA-C5C4-4A48-DBE9FABF8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43" y="804519"/>
            <a:ext cx="4845957" cy="1049235"/>
          </a:xfrm>
        </p:spPr>
        <p:txBody>
          <a:bodyPr/>
          <a:lstStyle/>
          <a:p>
            <a:r>
              <a:rPr lang="en-US" dirty="0"/>
              <a:t>Time Series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BDEA-9B52-1B56-8C54-684D056D5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43" y="1853754"/>
            <a:ext cx="4845957" cy="4199727"/>
          </a:xfrm>
        </p:spPr>
        <p:txBody>
          <a:bodyPr/>
          <a:lstStyle/>
          <a:p>
            <a:r>
              <a:rPr lang="en-US" dirty="0"/>
              <a:t>The basic idea is that if we can extract each component of the time series’ variation, our model can more easily project each. </a:t>
            </a:r>
          </a:p>
          <a:p>
            <a:r>
              <a:rPr lang="en-US" dirty="0"/>
              <a:t>Example plots:</a:t>
            </a:r>
          </a:p>
          <a:p>
            <a:pPr lvl="1"/>
            <a:r>
              <a:rPr lang="en-US" dirty="0"/>
              <a:t>Trend – linear increase. </a:t>
            </a:r>
          </a:p>
          <a:p>
            <a:pPr lvl="1"/>
            <a:r>
              <a:rPr lang="en-US" dirty="0"/>
              <a:t>Seasonality – predictable waves. </a:t>
            </a:r>
          </a:p>
          <a:p>
            <a:pPr lvl="1"/>
            <a:r>
              <a:rPr lang="en-US" dirty="0"/>
              <a:t>Random – “other” variation. </a:t>
            </a:r>
          </a:p>
          <a:p>
            <a:r>
              <a:rPr lang="en-US" dirty="0"/>
              <a:t>Note: different models may capture slightly different components. </a:t>
            </a:r>
          </a:p>
        </p:txBody>
      </p:sp>
      <p:pic>
        <p:nvPicPr>
          <p:cNvPr id="2050" name="Picture 2" descr="Time series graphs with random, seasonal and trend components in cluster 1  | Download Scientific Diagram">
            <a:extLst>
              <a:ext uri="{FF2B5EF4-FFF2-40B4-BE49-F238E27FC236}">
                <a16:creationId xmlns:a16="http://schemas.microsoft.com/office/drawing/2014/main" id="{245F8238-6B60-6A10-C7A0-A1CBA8A2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1100" y="196850"/>
            <a:ext cx="7200900" cy="646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044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E6BB-1E1D-AF4C-8CE0-6495F073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10E4B-B5AE-7445-AA7F-16491623F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/>
          </a:bodyPr>
          <a:lstStyle/>
          <a:p>
            <a:r>
              <a:rPr lang="en-US" dirty="0"/>
              <a:t>Exponential smoothing is one of the simplest forms of time series forecasts. </a:t>
            </a:r>
          </a:p>
          <a:p>
            <a:r>
              <a:rPr lang="en-US" dirty="0"/>
              <a:t>Weighted averaging with a smoothing term. </a:t>
            </a:r>
          </a:p>
          <a:p>
            <a:r>
              <a:rPr lang="en-US" dirty="0"/>
              <a:t>Can also incorporate:</a:t>
            </a:r>
          </a:p>
          <a:p>
            <a:pPr lvl="1"/>
            <a:r>
              <a:rPr lang="en-US" dirty="0"/>
              <a:t>Trends – are we moving up or down over time. </a:t>
            </a:r>
          </a:p>
          <a:p>
            <a:pPr lvl="1"/>
            <a:r>
              <a:rPr lang="en-US" dirty="0"/>
              <a:t>Cyclicality – are there seasonal patterns. </a:t>
            </a:r>
          </a:p>
          <a:p>
            <a:r>
              <a:rPr lang="en-US" dirty="0"/>
              <a:t>Trends and seasonality can be either Additive or Multiplicative:</a:t>
            </a:r>
          </a:p>
          <a:p>
            <a:pPr lvl="1"/>
            <a:r>
              <a:rPr lang="en-CA" dirty="0"/>
              <a:t>If every December we sell 10,000 more apartments than we do in November, the seasonality is </a:t>
            </a:r>
            <a:r>
              <a:rPr lang="en-CA" i="1" dirty="0"/>
              <a:t>additive</a:t>
            </a:r>
            <a:r>
              <a:rPr lang="en-CA" dirty="0"/>
              <a:t> in nature. However, if we sell 10% more apartments in the summer months than we do in the winter months the seasonality is </a:t>
            </a:r>
            <a:r>
              <a:rPr lang="en-CA" i="1" dirty="0"/>
              <a:t>multiplicative</a:t>
            </a:r>
            <a:r>
              <a:rPr lang="en-CA" dirty="0"/>
              <a:t> in nature.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21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00E31-AF1D-2147-A243-C6D0E066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74FC8-4E41-6541-BD02-76EBFABE6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rend, Seasonality, Moving Average, Auto Regressive Model : My Journey to  Time Series Data with Interactive Code | by Jae Duk Seo | Towards Data  Science">
            <a:extLst>
              <a:ext uri="{FF2B5EF4-FFF2-40B4-BE49-F238E27FC236}">
                <a16:creationId xmlns:a16="http://schemas.microsoft.com/office/drawing/2014/main" id="{81836D80-3AD8-7448-BD2F-386344D86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325" y="0"/>
            <a:ext cx="724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4426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3030</TotalTime>
  <Words>2283</Words>
  <Application>Microsoft Macintosh PowerPoint</Application>
  <PresentationFormat>Widescreen</PresentationFormat>
  <Paragraphs>186</Paragraphs>
  <Slides>32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5" baseType="lpstr">
      <vt:lpstr>Arial</vt:lpstr>
      <vt:lpstr>Gill Sans MT</vt:lpstr>
      <vt:lpstr>Gallery</vt:lpstr>
      <vt:lpstr>Housekeeping</vt:lpstr>
      <vt:lpstr>Test Stuff</vt:lpstr>
      <vt:lpstr>Time Series Forecasting</vt:lpstr>
      <vt:lpstr>Time Series Data</vt:lpstr>
      <vt:lpstr>Note on Time series-ing…</vt:lpstr>
      <vt:lpstr>PowerPoint Presentation</vt:lpstr>
      <vt:lpstr>Time Series Components</vt:lpstr>
      <vt:lpstr>Exponential Smoothing</vt:lpstr>
      <vt:lpstr>PowerPoint Presentation</vt:lpstr>
      <vt:lpstr>Stationary</vt:lpstr>
      <vt:lpstr>Stationary stats</vt:lpstr>
      <vt:lpstr>ARIMA</vt:lpstr>
      <vt:lpstr>Creating ARIMA</vt:lpstr>
      <vt:lpstr>Guidelines on What to Use…</vt:lpstr>
      <vt:lpstr>P and Q</vt:lpstr>
      <vt:lpstr>P and Q, Part 2</vt:lpstr>
      <vt:lpstr>AR – 0 MA – 1 </vt:lpstr>
      <vt:lpstr>AR – 1 MA – 0 </vt:lpstr>
      <vt:lpstr>AR = 1 MA = 1</vt:lpstr>
      <vt:lpstr>Implementation</vt:lpstr>
      <vt:lpstr>Data Splits in Time</vt:lpstr>
      <vt:lpstr>With Cross validation</vt:lpstr>
      <vt:lpstr>PowerPoint Presentation</vt:lpstr>
      <vt:lpstr>ARIMA-d Up</vt:lpstr>
      <vt:lpstr>Smarter Time Models</vt:lpstr>
      <vt:lpstr>Facebook Prophet</vt:lpstr>
      <vt:lpstr>Prophet Models</vt:lpstr>
      <vt:lpstr>Additional Regressors</vt:lpstr>
      <vt:lpstr>Regressor Availability</vt:lpstr>
      <vt:lpstr>Other Considerations</vt:lpstr>
      <vt:lpstr>Determining a Time-Based Model to Use</vt:lpstr>
      <vt:lpstr>Time Series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32</cp:revision>
  <dcterms:created xsi:type="dcterms:W3CDTF">2022-03-03T03:04:13Z</dcterms:created>
  <dcterms:modified xsi:type="dcterms:W3CDTF">2025-03-11T16:59:05Z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2025-03-11T16:59:05Z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972ff472-74cb-4be2-97b5-600b9297ca3f</vt:lpwstr>
  </property>
  <property fmtid="{D5CDD505-2E9C-101B-9397-08002B2CF9AE}" pid="8" name="MSIP_Label_10877899-02b0-462c-b2a9-b7d15c4f96fe_ContentBits">
    <vt:lpwstr>0</vt:lpwstr>
  </property>
</Properties>
</file>