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71" r:id="rId3"/>
    <p:sldId id="256" r:id="rId4"/>
    <p:sldId id="258" r:id="rId5"/>
    <p:sldId id="268" r:id="rId6"/>
    <p:sldId id="259" r:id="rId7"/>
    <p:sldId id="260" r:id="rId8"/>
    <p:sldId id="261" r:id="rId9"/>
    <p:sldId id="269" r:id="rId10"/>
    <p:sldId id="264" r:id="rId11"/>
    <p:sldId id="267" r:id="rId12"/>
    <p:sldId id="262" r:id="rId13"/>
    <p:sldId id="270" r:id="rId14"/>
    <p:sldId id="272" r:id="rId15"/>
    <p:sldId id="273" r:id="rId16"/>
    <p:sldId id="274" r:id="rId17"/>
    <p:sldId id="265" r:id="rId18"/>
    <p:sldId id="266" r:id="rId19"/>
    <p:sldId id="26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/>
    <p:restoredTop sz="94746"/>
  </p:normalViewPr>
  <p:slideViewPr>
    <p:cSldViewPr snapToGrid="0">
      <p:cViewPr varScale="1">
        <p:scale>
          <a:sx n="146" d="100"/>
          <a:sy n="146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7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86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66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2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96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1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CD1B5-45FB-634C-9FF2-76C2ECF7F6CD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4AB49FD-8341-774D-AC4A-344C1B99E6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54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70D2-6D1D-B576-B3E9-D03AC2AF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B0A2-8418-F933-B8A6-E031DAEBF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3754"/>
            <a:ext cx="11340661" cy="4199727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Regression trees (in the decision tree parts of </a:t>
            </a:r>
            <a:r>
              <a:rPr lang="en-US" dirty="0" err="1"/>
              <a:t>ch</a:t>
            </a:r>
            <a:r>
              <a:rPr lang="en-US" dirty="0"/>
              <a:t> 2 of text, there’s not lots on regression specifically)</a:t>
            </a:r>
          </a:p>
          <a:p>
            <a:r>
              <a:rPr lang="en-US" dirty="0"/>
              <a:t>Depending on time, possibly stochastic gradient descent. </a:t>
            </a:r>
          </a:p>
          <a:p>
            <a:pPr lvl="1"/>
            <a:r>
              <a:rPr lang="en-US" dirty="0"/>
              <a:t>Probably not, this is a natural split point. If you guys demand it and threaten me if we don’t do gradient descent, then we will. </a:t>
            </a:r>
          </a:p>
          <a:p>
            <a:r>
              <a:rPr lang="en-US" dirty="0"/>
              <a:t>Assignment submission note:</a:t>
            </a:r>
          </a:p>
          <a:p>
            <a:pPr lvl="1"/>
            <a:r>
              <a:rPr lang="en-US" dirty="0"/>
              <a:t>I can get your submission from GitHub (assuming you clicked the classroom link). </a:t>
            </a:r>
          </a:p>
          <a:p>
            <a:pPr lvl="1"/>
            <a:r>
              <a:rPr lang="en-US" dirty="0"/>
              <a:t>I extended the due date a bit – if you need some practice, use this time; if not, get it done. As you do… </a:t>
            </a:r>
          </a:p>
          <a:p>
            <a:pPr lvl="1"/>
            <a:r>
              <a:rPr lang="en-US" b="1" dirty="0"/>
              <a:t>In Brightspace, please submit your </a:t>
            </a:r>
            <a:r>
              <a:rPr lang="en-US" b="1" dirty="0" err="1"/>
              <a:t>github</a:t>
            </a:r>
            <a:r>
              <a:rPr lang="en-US" b="1" dirty="0"/>
              <a:t> username in the assignment, when I get that, I’ll mark it. </a:t>
            </a:r>
          </a:p>
        </p:txBody>
      </p:sp>
    </p:spTree>
    <p:extLst>
      <p:ext uri="{BB962C8B-B14F-4D97-AF65-F5344CB8AC3E}">
        <p14:creationId xmlns:p14="http://schemas.microsoft.com/office/powerpoint/2010/main" val="39276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F6A8-333C-1E4E-9722-94B644D1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Extrapolation – Keep Going…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5F1-9418-425F-8797-071FF3B0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7625"/>
          </a:xfrm>
        </p:spPr>
        <p:txBody>
          <a:bodyPr/>
          <a:lstStyle/>
          <a:p>
            <a:r>
              <a:rPr lang="en-US" dirty="0"/>
              <a:t>The inability to extrapolate is one of the stat-y things we can notice in EDA. </a:t>
            </a:r>
          </a:p>
          <a:p>
            <a:pPr lvl="1"/>
            <a:r>
              <a:rPr lang="en-US" dirty="0"/>
              <a:t>The properties of the data are going to impact the performance of models. </a:t>
            </a:r>
          </a:p>
          <a:p>
            <a:pPr lvl="1"/>
            <a:r>
              <a:rPr lang="en-US" dirty="0"/>
              <a:t>We can only make predictions that are the mean of previous target results. </a:t>
            </a:r>
          </a:p>
          <a:p>
            <a:r>
              <a:rPr lang="en-US" dirty="0"/>
              <a:t>Scenario 1 - Predicting student performance in school. </a:t>
            </a:r>
          </a:p>
          <a:p>
            <a:pPr lvl="1"/>
            <a:r>
              <a:rPr lang="en-US" dirty="0"/>
              <a:t>The range of the target is 0 to 100 (or 0-4 GPA), we have records all over that range. </a:t>
            </a:r>
          </a:p>
          <a:p>
            <a:r>
              <a:rPr lang="en-US" dirty="0"/>
              <a:t>Scenario 2 – Predicting total sales in dollars of a new car we developed. </a:t>
            </a:r>
          </a:p>
          <a:p>
            <a:pPr lvl="1"/>
            <a:r>
              <a:rPr lang="en-US" dirty="0"/>
              <a:t>The range of the target is 0 to unknown. Our training data likely doesn’t blanket the range. </a:t>
            </a:r>
          </a:p>
          <a:p>
            <a:pPr lvl="1"/>
            <a:r>
              <a:rPr lang="en-US" dirty="0"/>
              <a:t>Training data likely previous models, competitor cars,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our car is a huge hit, we can’t predict “off the charts” results – linear regression could. </a:t>
            </a:r>
          </a:p>
          <a:p>
            <a:r>
              <a:rPr lang="en-US" dirty="0"/>
              <a:t>These types of things can help guide model choice, are often subtle to notice. </a:t>
            </a:r>
          </a:p>
        </p:txBody>
      </p:sp>
    </p:spTree>
    <p:extLst>
      <p:ext uri="{BB962C8B-B14F-4D97-AF65-F5344CB8AC3E}">
        <p14:creationId xmlns:p14="http://schemas.microsoft.com/office/powerpoint/2010/main" val="206405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BE87-C58C-2321-9F50-E9E6BD5C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5EE0-13E5-0302-E480-B086A621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80767"/>
          </a:xfrm>
        </p:spPr>
        <p:txBody>
          <a:bodyPr/>
          <a:lstStyle/>
          <a:p>
            <a:r>
              <a:rPr lang="en-US" dirty="0"/>
              <a:t>We’ll explore this more when we hit SVM’s, but data-model matching (kind of) matters. </a:t>
            </a:r>
          </a:p>
          <a:p>
            <a:r>
              <a:rPr lang="en-US" dirty="0"/>
              <a:t>Trees can adapt to data on the right, but can’t project to data outside its inputs. </a:t>
            </a:r>
          </a:p>
          <a:p>
            <a:r>
              <a:rPr lang="en-US" dirty="0"/>
              <a:t>Data exploration/stats knowledge can initially guide this, then performance can finish it. </a:t>
            </a:r>
          </a:p>
        </p:txBody>
      </p:sp>
      <p:pic>
        <p:nvPicPr>
          <p:cNvPr id="6146" name="Picture 2" descr="Decision Tree Regression in 6 Steps with Python | by Samet Girgin |  PursuitOfData | Medium">
            <a:extLst>
              <a:ext uri="{FF2B5EF4-FFF2-40B4-BE49-F238E27FC236}">
                <a16:creationId xmlns:a16="http://schemas.microsoft.com/office/drawing/2014/main" id="{D2D42556-C59B-A755-15A2-AA49E782B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568" y="3634521"/>
            <a:ext cx="7806864" cy="32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94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10EF-ECA5-B706-9E48-937B4A15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 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B4BE1-5C3F-C8F1-6BBF-E3637176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724471"/>
          </a:xfrm>
        </p:spPr>
        <p:txBody>
          <a:bodyPr/>
          <a:lstStyle/>
          <a:p>
            <a:r>
              <a:rPr lang="en-US" dirty="0"/>
              <a:t>Like a classification tree, regression trees will overfit without limits. </a:t>
            </a:r>
          </a:p>
          <a:p>
            <a:pPr lvl="1"/>
            <a:r>
              <a:rPr lang="en-US" dirty="0"/>
              <a:t>For regression, that can mean one node per output value (i.e. the model gets MSE near 0)</a:t>
            </a:r>
          </a:p>
          <a:p>
            <a:r>
              <a:rPr lang="en-US" dirty="0"/>
              <a:t>Anti-overfitting things like HP limits, pruning, or forests are maybe more important here. </a:t>
            </a:r>
          </a:p>
        </p:txBody>
      </p:sp>
      <p:pic>
        <p:nvPicPr>
          <p:cNvPr id="5122" name="Picture 2" descr="Does Bagging Help to Prevent Overfitting in Decision Trees? | by Gurjinder  Kaur | Dec, 2023 | Towards Data Science">
            <a:extLst>
              <a:ext uri="{FF2B5EF4-FFF2-40B4-BE49-F238E27FC236}">
                <a16:creationId xmlns:a16="http://schemas.microsoft.com/office/drawing/2014/main" id="{5D352D8A-1DDF-8F5E-C6DB-4990F3A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78225"/>
            <a:ext cx="12192000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D011-2793-97D0-CA52-8F9918B8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Overfits – Extreme ‘Jumps’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09E2-04E4-6990-EB48-BEF51B17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ecision Tree Regression — scikit-learn 1.5.2 documentation">
            <a:extLst>
              <a:ext uri="{FF2B5EF4-FFF2-40B4-BE49-F238E27FC236}">
                <a16:creationId xmlns:a16="http://schemas.microsoft.com/office/drawing/2014/main" id="{AA1C77F3-91AB-6387-9BE1-71D8E4287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917"/>
            <a:ext cx="5643419" cy="42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odelling Regression Trees. How to program this classic Machine… | by Diego  Lopez Yse | Towards Data Science">
            <a:extLst>
              <a:ext uri="{FF2B5EF4-FFF2-40B4-BE49-F238E27FC236}">
                <a16:creationId xmlns:a16="http://schemas.microsoft.com/office/drawing/2014/main" id="{BC2B87EE-FA4E-97AD-40C8-DF8F9C55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87" y="2177710"/>
            <a:ext cx="655471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448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F896-8873-B366-07D5-02CCF3BB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Fit Errors in 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8828-6DAA-AEBA-A090-A13D1989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410" y="1853754"/>
            <a:ext cx="5511589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Reg. trees can make over/underfits explicit. </a:t>
            </a:r>
          </a:p>
          <a:p>
            <a:r>
              <a:rPr lang="en-US" dirty="0"/>
              <a:t>Underfit (bias error):</a:t>
            </a:r>
          </a:p>
          <a:p>
            <a:pPr lvl="1"/>
            <a:r>
              <a:rPr lang="en-US" dirty="0"/>
              <a:t>Model can’t learn enough, is too gen.</a:t>
            </a:r>
          </a:p>
          <a:p>
            <a:pPr lvl="1"/>
            <a:r>
              <a:rPr lang="en-US" dirty="0"/>
              <a:t>Model can’t split nodes to red. error where it could.</a:t>
            </a:r>
          </a:p>
          <a:p>
            <a:r>
              <a:rPr lang="en-US" dirty="0"/>
              <a:t>Overfit (variance error):</a:t>
            </a:r>
          </a:p>
          <a:p>
            <a:pPr lvl="1"/>
            <a:r>
              <a:rPr lang="en-US" dirty="0"/>
              <a:t>Model learned too much, isn’t generalizable. </a:t>
            </a:r>
          </a:p>
          <a:p>
            <a:pPr lvl="1"/>
            <a:r>
              <a:rPr lang="en-US" dirty="0"/>
              <a:t>Model could split too much to avoid error. </a:t>
            </a:r>
          </a:p>
          <a:p>
            <a:pPr lvl="1"/>
            <a:r>
              <a:rPr lang="en-US" dirty="0"/>
              <a:t>Wide swings in predictions with small input diffs. </a:t>
            </a:r>
          </a:p>
          <a:p>
            <a:r>
              <a:rPr lang="en-US" dirty="0"/>
              <a:t>Underfit models treat odd values like exceptions, overfit models treat them like mandates. </a:t>
            </a:r>
          </a:p>
        </p:txBody>
      </p:sp>
      <p:pic>
        <p:nvPicPr>
          <p:cNvPr id="4100" name="Picture 4" descr="Overfitting and Methods of Addressing it - CFA, FRM, and Actuarial Exams  Study Notes">
            <a:extLst>
              <a:ext uri="{FF2B5EF4-FFF2-40B4-BE49-F238E27FC236}">
                <a16:creationId xmlns:a16="http://schemas.microsoft.com/office/drawing/2014/main" id="{92246B94-F368-6048-7CDA-972F14BF9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26901" r="6969"/>
          <a:stretch/>
        </p:blipFill>
        <p:spPr bwMode="auto">
          <a:xfrm>
            <a:off x="0" y="2089626"/>
            <a:ext cx="6680410" cy="287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3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92C8-3423-3220-D01A-6F8CB9E9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 Check -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E6C8F-77FB-FE31-2560-974CFAB18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machine learning we often do visualizations and talk about things in 2D/3D, like here. </a:t>
            </a:r>
          </a:p>
          <a:p>
            <a:r>
              <a:rPr lang="en-US" dirty="0"/>
              <a:t>The 2D is usually a simplification to represent aspects of the data:</a:t>
            </a:r>
          </a:p>
          <a:p>
            <a:pPr lvl="1"/>
            <a:r>
              <a:rPr lang="en-US" dirty="0"/>
              <a:t>Taking only a couple of the dimensions from the original data. </a:t>
            </a:r>
          </a:p>
          <a:p>
            <a:pPr lvl="1"/>
            <a:r>
              <a:rPr lang="en-US" dirty="0"/>
              <a:t>Using some technique to map the data to lower dimensions for display. </a:t>
            </a:r>
          </a:p>
          <a:p>
            <a:r>
              <a:rPr lang="en-US" dirty="0"/>
              <a:t>The concepts are the same, but this simplification lets us see it in terms we understand.</a:t>
            </a:r>
          </a:p>
          <a:p>
            <a:pPr lvl="1"/>
            <a:r>
              <a:rPr lang="en-US" dirty="0"/>
              <a:t>Separability – the ability of a classifier to divide A and B – literally a line dividing points. </a:t>
            </a:r>
          </a:p>
          <a:p>
            <a:pPr lvl="1"/>
            <a:r>
              <a:rPr lang="en-US" dirty="0"/>
              <a:t>Relationships (particularly linear) – when we plot things, is it linear in 2D. </a:t>
            </a:r>
          </a:p>
          <a:p>
            <a:pPr lvl="1"/>
            <a:r>
              <a:rPr lang="en-US" dirty="0"/>
              <a:t>Loss plots – moistly for later on. </a:t>
            </a:r>
          </a:p>
          <a:p>
            <a:r>
              <a:rPr lang="en-US" dirty="0"/>
              <a:t>This language/display is common – we are representing high dimension data in 2D. </a:t>
            </a:r>
          </a:p>
          <a:p>
            <a:pPr lvl="1"/>
            <a:r>
              <a:rPr lang="en-US" dirty="0"/>
              <a:t>If it doesn’t make sense, please interrupt/ask. </a:t>
            </a:r>
          </a:p>
        </p:txBody>
      </p:sp>
      <p:pic>
        <p:nvPicPr>
          <p:cNvPr id="5122" name="Picture 2" descr="How to Do Model Visualization in Machine Learning?">
            <a:extLst>
              <a:ext uri="{FF2B5EF4-FFF2-40B4-BE49-F238E27FC236}">
                <a16:creationId xmlns:a16="http://schemas.microsoft.com/office/drawing/2014/main" id="{49A0F884-FB62-E97B-E515-A2FCD14B7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582" y="1"/>
            <a:ext cx="2087418" cy="189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1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1FC0B-48A5-211C-EE12-732E0A33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a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94A98-E2C8-31DA-151C-D1CEDC22F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Tuning a regression tree for better performance is the same as a classification tree. </a:t>
            </a:r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Like a classification tree, most are settings to restrict growth. </a:t>
            </a:r>
          </a:p>
          <a:p>
            <a:pPr lvl="1"/>
            <a:r>
              <a:rPr lang="en-US" dirty="0"/>
              <a:t>The error is usually MSE, but can be changed to others like absolute value. </a:t>
            </a:r>
          </a:p>
          <a:p>
            <a:pPr lvl="1"/>
            <a:r>
              <a:rPr lang="en-US" dirty="0"/>
              <a:t>Still use a grid search to hunt for optimal values. </a:t>
            </a:r>
          </a:p>
          <a:p>
            <a:r>
              <a:rPr lang="en-US" dirty="0"/>
              <a:t>Pruning:</a:t>
            </a:r>
          </a:p>
          <a:p>
            <a:pPr lvl="1"/>
            <a:r>
              <a:rPr lang="en-US" dirty="0"/>
              <a:t>Pruning works in the same way as with classification, only the metrics change.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9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7F8-0548-DEE1-5910-1154C1080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Cost Complexity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56321-0935-3705-322E-B3F7F19D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" y="1853752"/>
            <a:ext cx="6291633" cy="426129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When looking at classification trees we saw pruning.</a:t>
            </a:r>
          </a:p>
          <a:p>
            <a:pPr>
              <a:lnSpc>
                <a:spcPct val="110000"/>
              </a:lnSpc>
            </a:pPr>
            <a:r>
              <a:rPr lang="en-US" dirty="0"/>
              <a:t>Pruning is a form of regularization – a technique to reduce variance in a model. </a:t>
            </a:r>
          </a:p>
          <a:p>
            <a:pPr>
              <a:lnSpc>
                <a:spcPct val="110000"/>
              </a:lnSpc>
            </a:pPr>
            <a:r>
              <a:rPr lang="en-US" dirty="0"/>
              <a:t>Regularization adds a ‘penalty’ term to the cost.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Instead of minimizing cost, minimize cost + penalty.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penalty here is a ([HP constant] * [# leaf nodes]).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Acts to increase the cost as the tree grows larger. </a:t>
            </a:r>
          </a:p>
          <a:p>
            <a:pPr>
              <a:lnSpc>
                <a:spcPct val="110000"/>
              </a:lnSpc>
            </a:pPr>
            <a:r>
              <a:rPr lang="en-US" dirty="0"/>
              <a:t>For the tree to grow, the cost needs to shrink enough: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 a normal tree, any improvement will make a split.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With pruning, improvements need to exceed the penalty.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2EFED-E2BE-617C-8EC6-5480D26D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783" y="1853753"/>
            <a:ext cx="5843218" cy="38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2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487B6-29E9-7664-73A5-3D1B78F3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A8F8-F733-6C0E-3EDD-94F6ECE98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893" y="1853754"/>
            <a:ext cx="10850066" cy="4289871"/>
          </a:xfrm>
        </p:spPr>
        <p:txBody>
          <a:bodyPr>
            <a:normAutofit/>
          </a:bodyPr>
          <a:lstStyle/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A node has an MSE of 4 right now. </a:t>
            </a:r>
          </a:p>
          <a:p>
            <a:pPr lvl="1"/>
            <a:r>
              <a:rPr lang="en-US" dirty="0"/>
              <a:t>Splitting will yield a weighted average MSE of 3.5. </a:t>
            </a:r>
          </a:p>
          <a:p>
            <a:pPr lvl="1"/>
            <a:r>
              <a:rPr lang="en-US" dirty="0"/>
              <a:t>This split only happen if the penalty term is &lt; .5 – if not, the improvement is too small to be worth it. </a:t>
            </a:r>
          </a:p>
          <a:p>
            <a:r>
              <a:rPr lang="en-US" dirty="0"/>
              <a:t>Pruning limits overfitting in a similar way to other techniques, by limiting growth of the model. </a:t>
            </a:r>
          </a:p>
          <a:p>
            <a:r>
              <a:rPr lang="en-US" dirty="0"/>
              <a:t>We don’t really know ahead of time which option (depth, split HPs, pruning) will be best. </a:t>
            </a:r>
          </a:p>
          <a:p>
            <a:pPr lvl="1"/>
            <a:r>
              <a:rPr lang="en-US" dirty="0"/>
              <a:t>A grid search testing different options will probably be the best. </a:t>
            </a:r>
          </a:p>
          <a:p>
            <a:r>
              <a:rPr lang="en-US" dirty="0"/>
              <a:t>Incentivizes a model that is both correct and small. </a:t>
            </a:r>
          </a:p>
          <a:p>
            <a:pPr lvl="1"/>
            <a:r>
              <a:rPr lang="en-US" dirty="0"/>
              <a:t>Both growing (adding complexity to the model) and being wrong will negatively impact the cost. </a:t>
            </a:r>
          </a:p>
          <a:p>
            <a:pPr lvl="1"/>
            <a:r>
              <a:rPr lang="en-US" dirty="0"/>
              <a:t>Algorithm doesn’t look for the most accurate tree, it looks for the one with the </a:t>
            </a:r>
            <a:r>
              <a:rPr lang="en-US" i="1" dirty="0"/>
              <a:t>least loss</a:t>
            </a:r>
            <a:r>
              <a:rPr lang="en-US" dirty="0"/>
              <a:t>, as defined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238805-9579-2BC5-56AB-5DB54887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020" y="0"/>
            <a:ext cx="3692980" cy="245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7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B674-3BCD-20D5-C302-E0DC39DA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2D4C-E05E-1CED-25ED-4115742E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53754"/>
            <a:ext cx="10719707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Regression tree strengths and weaknesses are similar to classification trees:</a:t>
            </a:r>
          </a:p>
          <a:p>
            <a:pPr lvl="1"/>
            <a:r>
              <a:rPr lang="en-US" dirty="0"/>
              <a:t>Strengths: adapt to any relationship, able to be very accurate, explainable, fast. </a:t>
            </a:r>
          </a:p>
          <a:p>
            <a:pPr lvl="1"/>
            <a:r>
              <a:rPr lang="en-US" dirty="0"/>
              <a:t>Weaknesses: overfitting by default, improvements limit interpretability, limited output values. </a:t>
            </a:r>
          </a:p>
          <a:p>
            <a:r>
              <a:rPr lang="en-US" dirty="0"/>
              <a:t>If the output domain is limited, relationships in data are non-linear, and interpretability is important, reg trees are a strong option. </a:t>
            </a:r>
          </a:p>
          <a:p>
            <a:r>
              <a:rPr lang="en-US" dirty="0"/>
              <a:t>In most other cases, some other model will likely win out. </a:t>
            </a:r>
          </a:p>
          <a:p>
            <a:pPr lvl="1"/>
            <a:r>
              <a:rPr lang="en-US" dirty="0"/>
              <a:t>Trees are more common in classification. </a:t>
            </a:r>
          </a:p>
          <a:p>
            <a:r>
              <a:rPr lang="en-US" dirty="0"/>
              <a:t>Regression trees are also commonly used in gradient boosting models that are top class. </a:t>
            </a:r>
          </a:p>
          <a:p>
            <a:r>
              <a:rPr lang="en-US" dirty="0"/>
              <a:t>The concepts of model size, fitting, HP tuning, regularization, and cost carry over to other models. </a:t>
            </a:r>
          </a:p>
          <a:p>
            <a:r>
              <a:rPr lang="en-US" dirty="0"/>
              <a:t>The concepts of a penalty, regularization, and measuring the overall ‘cost’ will be big later. </a:t>
            </a:r>
          </a:p>
        </p:txBody>
      </p:sp>
    </p:spTree>
    <p:extLst>
      <p:ext uri="{BB962C8B-B14F-4D97-AF65-F5344CB8AC3E}">
        <p14:creationId xmlns:p14="http://schemas.microsoft.com/office/powerpoint/2010/main" val="426760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EB91-C72A-152B-208A-0CF05227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Practice,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70C5-48AC-8356-85BB-D35B3E6E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9484"/>
            <a:ext cx="9914186" cy="41339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most part, the sklearn tools are interchangeable. </a:t>
            </a:r>
          </a:p>
          <a:p>
            <a:r>
              <a:rPr lang="en-US" dirty="0"/>
              <a:t>This makes it easy to practice if you need more than the built-in ones:</a:t>
            </a:r>
          </a:p>
          <a:p>
            <a:pPr lvl="1"/>
            <a:r>
              <a:rPr lang="en-US" dirty="0"/>
              <a:t>Pretty much any other dataset can be used – make a model, include whatever you’re unsure of in the pipeline, see the results. </a:t>
            </a:r>
          </a:p>
          <a:p>
            <a:pPr lvl="2"/>
            <a:r>
              <a:rPr lang="en-US" dirty="0"/>
              <a:t>One caveat is data with specific characteristics – imbalanced data, explicitly non-linear,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Sklearn make datasets – module with methods to make data, including specific types. </a:t>
            </a:r>
          </a:p>
          <a:p>
            <a:pPr lvl="1"/>
            <a:r>
              <a:rPr lang="en-US" dirty="0"/>
              <a:t>Seaborn and sklearn both have built in datasets, just google for an example of loading. </a:t>
            </a:r>
          </a:p>
          <a:p>
            <a:r>
              <a:rPr lang="en-US" dirty="0"/>
              <a:t>I recommend starting basic if you’re stuck – can I make </a:t>
            </a:r>
            <a:r>
              <a:rPr lang="en-US" i="1" dirty="0"/>
              <a:t>a</a:t>
            </a:r>
            <a:r>
              <a:rPr lang="en-US" dirty="0"/>
              <a:t> model, then expand slowly. </a:t>
            </a:r>
          </a:p>
          <a:p>
            <a:pPr lvl="1"/>
            <a:r>
              <a:rPr lang="en-US" dirty="0"/>
              <a:t>E.g. a multi-path pipeline (cat/num) may be complex, we can test one half of features, then add…</a:t>
            </a:r>
          </a:p>
          <a:p>
            <a:r>
              <a:rPr lang="en-US" dirty="0"/>
              <a:t>If you’re unsure past this (like you need some specific example), please ask. </a:t>
            </a:r>
          </a:p>
        </p:txBody>
      </p:sp>
    </p:spTree>
    <p:extLst>
      <p:ext uri="{BB962C8B-B14F-4D97-AF65-F5344CB8AC3E}">
        <p14:creationId xmlns:p14="http://schemas.microsoft.com/office/powerpoint/2010/main" val="156974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896-2C1B-DD81-ED2B-1D0B1C4B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364A-8A44-56EF-3FA1-22DC52D1F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876401" cy="4199727"/>
          </a:xfrm>
        </p:spPr>
        <p:txBody>
          <a:bodyPr/>
          <a:lstStyle/>
          <a:p>
            <a:r>
              <a:rPr lang="en-US" dirty="0"/>
              <a:t>Trees are a commonly used machine learning model:</a:t>
            </a:r>
          </a:p>
          <a:p>
            <a:pPr lvl="1"/>
            <a:r>
              <a:rPr lang="en-US" dirty="0"/>
              <a:t>Supervised learning, can do classification and regression. </a:t>
            </a:r>
          </a:p>
          <a:p>
            <a:pPr lvl="1"/>
            <a:r>
              <a:rPr lang="en-US" dirty="0"/>
              <a:t>Able to handle non-linear relationships well – very adaptable to complex relationships. </a:t>
            </a:r>
          </a:p>
          <a:p>
            <a:pPr lvl="1"/>
            <a:r>
              <a:rPr lang="en-US" dirty="0"/>
              <a:t>Able to be transparent, clear, and explained – good where a black box is disallowed. </a:t>
            </a:r>
          </a:p>
          <a:p>
            <a:r>
              <a:rPr lang="en-US" dirty="0"/>
              <a:t>Trees tend to overfit if not limited – will keep improving to 100% training accuracy.</a:t>
            </a:r>
          </a:p>
          <a:p>
            <a:pPr lvl="1"/>
            <a:r>
              <a:rPr lang="en-US" dirty="0"/>
              <a:t>Hyperparameter tuning and grid searches in a pipeline – test multiple options for best. </a:t>
            </a:r>
          </a:p>
          <a:p>
            <a:pPr lvl="1"/>
            <a:r>
              <a:rPr lang="en-US" dirty="0"/>
              <a:t>Regularization (</a:t>
            </a:r>
            <a:r>
              <a:rPr lang="en-US" dirty="0" err="1"/>
              <a:t>ccp</a:t>
            </a:r>
            <a:r>
              <a:rPr lang="en-US" dirty="0"/>
              <a:t>) – limiting growth by penalizing a larger model as well as an inaccurate one.</a:t>
            </a:r>
          </a:p>
          <a:p>
            <a:pPr lvl="1"/>
            <a:r>
              <a:rPr lang="en-US" dirty="0"/>
              <a:t>Ensembles – combine multiple trees to mitigate their weaknesses. Bootstrapping and bagging.</a:t>
            </a:r>
          </a:p>
          <a:p>
            <a:pPr lvl="2"/>
            <a:r>
              <a:rPr lang="en-US" dirty="0"/>
              <a:t>Future models will combine trees in series for similar reasons. </a:t>
            </a:r>
          </a:p>
          <a:p>
            <a:r>
              <a:rPr lang="en-US" dirty="0"/>
              <a:t>Other model types do the same thing, but they’re harder to ‘see’ the inner workings.  </a:t>
            </a:r>
          </a:p>
        </p:txBody>
      </p:sp>
    </p:spTree>
    <p:extLst>
      <p:ext uri="{BB962C8B-B14F-4D97-AF65-F5344CB8AC3E}">
        <p14:creationId xmlns:p14="http://schemas.microsoft.com/office/powerpoint/2010/main" val="17546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7C4F-7342-953A-C5EC-2245430AD6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555E3-BB0C-AEF1-19B3-1B2985076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3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578-EBB9-3E0D-47BC-337BEB1D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25FD-A806-B1BA-394F-9D947385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6286499" cy="4037749"/>
          </a:xfrm>
        </p:spPr>
        <p:txBody>
          <a:bodyPr/>
          <a:lstStyle/>
          <a:p>
            <a:r>
              <a:rPr lang="en-US" dirty="0"/>
              <a:t>Thus far we’ve only looked at classification trees. </a:t>
            </a:r>
          </a:p>
          <a:p>
            <a:r>
              <a:rPr lang="en-US" dirty="0"/>
              <a:t>We can use a tree to do regression as well. </a:t>
            </a:r>
          </a:p>
          <a:p>
            <a:r>
              <a:rPr lang="en-US" dirty="0"/>
              <a:t>Practical usage is not really any different in sklearn. </a:t>
            </a:r>
          </a:p>
          <a:p>
            <a:pPr lvl="1"/>
            <a:r>
              <a:rPr lang="en-US" dirty="0"/>
              <a:t>Interchangeable with other regression models. </a:t>
            </a:r>
          </a:p>
          <a:p>
            <a:r>
              <a:rPr lang="en-US" dirty="0"/>
              <a:t>The logic of how a tree works remains the same, some details change.</a:t>
            </a:r>
          </a:p>
          <a:p>
            <a:r>
              <a:rPr lang="en-US" dirty="0"/>
              <a:t>Note: the features for class/reg trees can always be anything, type is referring to the target only. </a:t>
            </a:r>
          </a:p>
        </p:txBody>
      </p:sp>
      <p:pic>
        <p:nvPicPr>
          <p:cNvPr id="1026" name="Picture 2" descr="decision tree regression for Sale,Up To OFF 78%">
            <a:extLst>
              <a:ext uri="{FF2B5EF4-FFF2-40B4-BE49-F238E27FC236}">
                <a16:creationId xmlns:a16="http://schemas.microsoft.com/office/drawing/2014/main" id="{2243DE2C-712B-4CEC-454D-6ACB69259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5999" cy="605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70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D182-479B-E651-62F1-DC97781D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9BEC-D69D-8041-39B8-41CECEDFD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" y="1853754"/>
            <a:ext cx="5686097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‘purity’ (entropy/</a:t>
            </a:r>
            <a:r>
              <a:rPr lang="en-US" sz="2400" dirty="0" err="1"/>
              <a:t>gini</a:t>
            </a:r>
            <a:r>
              <a:rPr lang="en-US" sz="2400" dirty="0"/>
              <a:t>) of each split becomes the mean squared error. </a:t>
            </a:r>
          </a:p>
          <a:p>
            <a:pPr lvl="1"/>
            <a:r>
              <a:rPr lang="en-US" sz="2000" dirty="0"/>
              <a:t>Instead of finding a split to maximize purity, it looks for one to minimize MSE. </a:t>
            </a:r>
          </a:p>
          <a:p>
            <a:r>
              <a:rPr lang="en-US" sz="2400" dirty="0"/>
              <a:t>The predication of each leaf node is a value, not a class. </a:t>
            </a:r>
          </a:p>
          <a:p>
            <a:pPr lvl="1"/>
            <a:r>
              <a:rPr lang="en-US" sz="2000" dirty="0"/>
              <a:t>In classification trees, the majority class in a leaf is its value. </a:t>
            </a:r>
          </a:p>
          <a:p>
            <a:pPr lvl="1"/>
            <a:r>
              <a:rPr lang="en-US" sz="2000" dirty="0"/>
              <a:t>In regression trees, the mean of the records in it is its value. </a:t>
            </a:r>
          </a:p>
          <a:p>
            <a:endParaRPr lang="en-US" sz="2400" dirty="0"/>
          </a:p>
        </p:txBody>
      </p:sp>
      <p:pic>
        <p:nvPicPr>
          <p:cNvPr id="3074" name="Picture 2" descr="Development and evaluation of regression tree models for predicting  in-hospital mortality of a national registry of COVID-19 patients over six  pandemic surges | BMC Medical Informatics and Decision Making | Full Text">
            <a:extLst>
              <a:ext uri="{FF2B5EF4-FFF2-40B4-BE49-F238E27FC236}">
                <a16:creationId xmlns:a16="http://schemas.microsoft.com/office/drawing/2014/main" id="{CEB14CF0-593B-CAC7-8DB5-70B3BDFBF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709" y="1660634"/>
            <a:ext cx="6257291" cy="519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41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052E-A134-94EB-A999-A88D1C15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7929-7264-8903-BBBF-ED56749BB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62563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split decision in a classification tree is based on the purity of the resulting nodes. </a:t>
            </a:r>
          </a:p>
          <a:p>
            <a:pPr lvl="1"/>
            <a:r>
              <a:rPr lang="en-US" dirty="0"/>
              <a:t>I.e. the goal is to split all True values from all False values. </a:t>
            </a:r>
          </a:p>
          <a:p>
            <a:pPr lvl="1"/>
            <a:r>
              <a:rPr lang="en-US" dirty="0"/>
              <a:t>The feature and split point (if numeric) are whatever does the best job of discriminating. </a:t>
            </a:r>
          </a:p>
          <a:p>
            <a:r>
              <a:rPr lang="en-US" dirty="0"/>
              <a:t>The split decision in a regression tree is based on the MSE of the result. </a:t>
            </a:r>
          </a:p>
          <a:p>
            <a:pPr lvl="1"/>
            <a:r>
              <a:rPr lang="en-US" dirty="0"/>
              <a:t>The algorithm will split the data so the MSE of the two nodes is minimized. </a:t>
            </a:r>
          </a:p>
          <a:p>
            <a:pPr lvl="1"/>
            <a:r>
              <a:rPr lang="en-US" sz="1800" dirty="0"/>
              <a:t>Model still looks for ‘sameness’ but distance based instead of T/F value of same.</a:t>
            </a:r>
            <a:endParaRPr lang="en-US" dirty="0"/>
          </a:p>
          <a:p>
            <a:r>
              <a:rPr lang="en-US" dirty="0"/>
              <a:t>Note: the concept of having an algorithm work to minimize/maximize something, and allowing that something (cost) to change, is common in machine learning. </a:t>
            </a:r>
          </a:p>
        </p:txBody>
      </p:sp>
      <p:pic>
        <p:nvPicPr>
          <p:cNvPr id="2054" name="Picture 6" descr="regression-tree">
            <a:extLst>
              <a:ext uri="{FF2B5EF4-FFF2-40B4-BE49-F238E27FC236}">
                <a16:creationId xmlns:a16="http://schemas.microsoft.com/office/drawing/2014/main" id="{2A071DDE-CAB1-50E6-D98E-7EBAE8CDD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87" y="571964"/>
            <a:ext cx="7253813" cy="12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me of Decision Trees with Scikit-Learn - Jingwen Zheng">
            <a:extLst>
              <a:ext uri="{FF2B5EF4-FFF2-40B4-BE49-F238E27FC236}">
                <a16:creationId xmlns:a16="http://schemas.microsoft.com/office/drawing/2014/main" id="{54B70F36-2A8D-D6CD-BE26-E506B182E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5" r="23634" b="33181"/>
          <a:stretch/>
        </p:blipFill>
        <p:spPr bwMode="auto">
          <a:xfrm>
            <a:off x="8625638" y="3543299"/>
            <a:ext cx="3566362" cy="251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40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7AC6-D281-07BC-C208-7327639F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Leaf Node Predictions</a:t>
            </a:r>
          </a:p>
        </p:txBody>
      </p:sp>
      <p:pic>
        <p:nvPicPr>
          <p:cNvPr id="3074" name="Picture 2" descr="Resume of Decision Trees with Scikit-Learn - Jingwen Zheng">
            <a:extLst>
              <a:ext uri="{FF2B5EF4-FFF2-40B4-BE49-F238E27FC236}">
                <a16:creationId xmlns:a16="http://schemas.microsoft.com/office/drawing/2014/main" id="{D9620360-C5A9-62F7-F9BA-946726EC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15734"/>
            <a:ext cx="6815005" cy="374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EC24-9108-7DDC-4107-8113BB10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9701" cy="4037747"/>
          </a:xfrm>
        </p:spPr>
        <p:txBody>
          <a:bodyPr>
            <a:normAutofit/>
          </a:bodyPr>
          <a:lstStyle/>
          <a:p>
            <a:r>
              <a:rPr lang="en-US" sz="2800" dirty="0"/>
              <a:t>Just like a classification tree, the regression tree predicts based on the value of the final leaf node. </a:t>
            </a:r>
          </a:p>
          <a:p>
            <a:pPr lvl="1"/>
            <a:r>
              <a:rPr lang="en-US" sz="2400" dirty="0"/>
              <a:t>In a classification tree it is the predominant class of that node. </a:t>
            </a:r>
          </a:p>
          <a:p>
            <a:pPr lvl="1"/>
            <a:r>
              <a:rPr lang="en-US" sz="2400" dirty="0"/>
              <a:t>In a regression tree it is the mean of the values in that node. </a:t>
            </a:r>
          </a:p>
        </p:txBody>
      </p:sp>
    </p:spTree>
    <p:extLst>
      <p:ext uri="{BB962C8B-B14F-4D97-AF65-F5344CB8AC3E}">
        <p14:creationId xmlns:p14="http://schemas.microsoft.com/office/powerpoint/2010/main" val="22687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6D91-5408-A112-40FA-DE1FD0AF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Regression Tree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CAB7-F4D8-989C-4CF7-20D62499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2" y="1853754"/>
            <a:ext cx="570780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predictions of a regression tree are different from a linear regression – they are </a:t>
            </a:r>
            <a:r>
              <a:rPr lang="en-US" b="1" dirty="0"/>
              <a:t>discreet.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linear regression’s predictions are continuous. </a:t>
            </a:r>
          </a:p>
          <a:p>
            <a:pPr lvl="1"/>
            <a:r>
              <a:rPr lang="en-US" dirty="0"/>
              <a:t>Each ‘step’ of the line is one leaf node. </a:t>
            </a:r>
          </a:p>
          <a:p>
            <a:r>
              <a:rPr lang="en-US" dirty="0"/>
              <a:t>Regression trees are limited by this:</a:t>
            </a:r>
          </a:p>
          <a:p>
            <a:pPr lvl="1"/>
            <a:r>
              <a:rPr lang="en-US" dirty="0"/>
              <a:t>They can’t extrapolate beyond data they see. </a:t>
            </a:r>
          </a:p>
          <a:p>
            <a:pPr lvl="1"/>
            <a:r>
              <a:rPr lang="en-US" dirty="0"/>
              <a:t>Only good over a limited range of inputs. </a:t>
            </a:r>
          </a:p>
          <a:p>
            <a:pPr lvl="1"/>
            <a:r>
              <a:rPr lang="en-US" dirty="0"/>
              <a:t>The number of possible predictions is constrained.</a:t>
            </a:r>
          </a:p>
          <a:p>
            <a:r>
              <a:rPr lang="en-US" dirty="0"/>
              <a:t>Regression trees can adapt to any relationship “shape”, not just linear. 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leafs</a:t>
            </a:r>
            <a:r>
              <a:rPr lang="en-US" dirty="0"/>
              <a:t> = # of steps in a graph. </a:t>
            </a:r>
          </a:p>
        </p:txBody>
      </p:sp>
      <p:pic>
        <p:nvPicPr>
          <p:cNvPr id="4100" name="Picture 4" descr="Regression Tree vs Linear Regression – QUANTIFYING HEALTH">
            <a:extLst>
              <a:ext uri="{FF2B5EF4-FFF2-40B4-BE49-F238E27FC236}">
                <a16:creationId xmlns:a16="http://schemas.microsoft.com/office/drawing/2014/main" id="{3AF316CA-7EA4-648B-25EF-17C07F9E4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/>
          <a:stretch/>
        </p:blipFill>
        <p:spPr bwMode="auto">
          <a:xfrm>
            <a:off x="5805779" y="1966748"/>
            <a:ext cx="6386221" cy="408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3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7B7D-64A6-E674-2B45-9A1E40A8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B9DF4-781A-37CB-8175-A8D30FC2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gression Tree vs Linear Regression – QUANTIFYING HEALTH">
            <a:extLst>
              <a:ext uri="{FF2B5EF4-FFF2-40B4-BE49-F238E27FC236}">
                <a16:creationId xmlns:a16="http://schemas.microsoft.com/office/drawing/2014/main" id="{CA53144A-1ECC-C04B-1F3F-039C0909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7" y="2015732"/>
            <a:ext cx="6134889" cy="38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Exactly Does a Decision Tree Solve a Regression Problem? | by Gurjinder  Kaur | Towards Data Science">
            <a:extLst>
              <a:ext uri="{FF2B5EF4-FFF2-40B4-BE49-F238E27FC236}">
                <a16:creationId xmlns:a16="http://schemas.microsoft.com/office/drawing/2014/main" id="{2523345E-03E1-7530-A524-23BC315B04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22"/>
          <a:stretch/>
        </p:blipFill>
        <p:spPr bwMode="auto">
          <a:xfrm>
            <a:off x="6253216" y="2015732"/>
            <a:ext cx="5804876" cy="382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0946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8705</TotalTime>
  <Words>1883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Housekeeping</vt:lpstr>
      <vt:lpstr>Practice, In General</vt:lpstr>
      <vt:lpstr>Regression Trees</vt:lpstr>
      <vt:lpstr>Trees</vt:lpstr>
      <vt:lpstr>Tree Changes</vt:lpstr>
      <vt:lpstr>Deciding Splits</vt:lpstr>
      <vt:lpstr>Leaf Node Predictions</vt:lpstr>
      <vt:lpstr>Regression Tree results</vt:lpstr>
      <vt:lpstr>Non-Linear Relationships</vt:lpstr>
      <vt:lpstr>Go Back to Extrapolation – Keep Going…</vt:lpstr>
      <vt:lpstr>Another example</vt:lpstr>
      <vt:lpstr>Regression Tree Fits</vt:lpstr>
      <vt:lpstr>Overfits – Extreme ‘Jumps’</vt:lpstr>
      <vt:lpstr>Fit Errors in Regression Trees</vt:lpstr>
      <vt:lpstr>Spot Check - Visualizations</vt:lpstr>
      <vt:lpstr>Tuning a Regression Tree</vt:lpstr>
      <vt:lpstr>Cost Complexity Pruning</vt:lpstr>
      <vt:lpstr>Pruning in Practice</vt:lpstr>
      <vt:lpstr>Regression Trees</vt:lpstr>
      <vt:lpstr>Trees!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34</cp:revision>
  <dcterms:created xsi:type="dcterms:W3CDTF">2024-02-08T17:56:59Z</dcterms:created>
  <dcterms:modified xsi:type="dcterms:W3CDTF">2025-01-22T13:48:26Z</dcterms:modified>
</cp:coreProperties>
</file>