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9" r:id="rId11"/>
    <p:sldId id="290" r:id="rId12"/>
    <p:sldId id="291" r:id="rId13"/>
    <p:sldId id="292" r:id="rId14"/>
    <p:sldId id="293" r:id="rId15"/>
    <p:sldId id="256" r:id="rId16"/>
    <p:sldId id="259" r:id="rId17"/>
    <p:sldId id="260" r:id="rId18"/>
    <p:sldId id="261" r:id="rId19"/>
    <p:sldId id="262" r:id="rId20"/>
    <p:sldId id="263" r:id="rId21"/>
    <p:sldId id="264" r:id="rId22"/>
    <p:sldId id="258" r:id="rId23"/>
    <p:sldId id="266" r:id="rId24"/>
    <p:sldId id="267" r:id="rId25"/>
    <p:sldId id="268" r:id="rId26"/>
    <p:sldId id="269" r:id="rId27"/>
    <p:sldId id="283" r:id="rId28"/>
    <p:sldId id="284" r:id="rId29"/>
    <p:sldId id="257" r:id="rId30"/>
    <p:sldId id="265" r:id="rId31"/>
    <p:sldId id="270" r:id="rId32"/>
    <p:sldId id="285" r:id="rId33"/>
    <p:sldId id="287" r:id="rId34"/>
    <p:sldId id="271" r:id="rId35"/>
    <p:sldId id="288" r:id="rId36"/>
    <p:sldId id="272" r:id="rId37"/>
    <p:sldId id="27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1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1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3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2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4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7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8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C0E5-E4D1-14DD-30BC-91C49E12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-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216C-695B-1B75-9F73-9C9C7699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8009"/>
            <a:ext cx="9603275" cy="4095472"/>
          </a:xfrm>
        </p:spPr>
        <p:txBody>
          <a:bodyPr/>
          <a:lstStyle/>
          <a:p>
            <a:r>
              <a:rPr lang="en-US" dirty="0"/>
              <a:t>Generally, models can’t handle missing data – they’ll fail. </a:t>
            </a:r>
          </a:p>
          <a:p>
            <a:r>
              <a:rPr lang="en-US" dirty="0"/>
              <a:t>If we have missing data, we need to do something with it:</a:t>
            </a:r>
          </a:p>
          <a:p>
            <a:pPr lvl="1"/>
            <a:r>
              <a:rPr lang="en-US" dirty="0"/>
              <a:t>Delete it. </a:t>
            </a:r>
          </a:p>
          <a:p>
            <a:pPr lvl="1"/>
            <a:r>
              <a:rPr lang="en-US" dirty="0"/>
              <a:t>Impute it – fill in a placeholder value for the missing spot. </a:t>
            </a:r>
          </a:p>
          <a:p>
            <a:r>
              <a:rPr lang="en-US" dirty="0"/>
              <a:t>Doing either of these is both a simple requirement and potentially complex decision. </a:t>
            </a:r>
          </a:p>
          <a:p>
            <a:pPr lvl="1"/>
            <a:r>
              <a:rPr lang="en-US" dirty="0"/>
              <a:t>We need to do something to make it work, and doing imputation/deletion is simple. </a:t>
            </a:r>
          </a:p>
          <a:p>
            <a:pPr lvl="1"/>
            <a:r>
              <a:rPr lang="en-US" dirty="0"/>
              <a:t>We need some real knowledge, including domain knowledge, to do it well. </a:t>
            </a:r>
          </a:p>
          <a:p>
            <a:r>
              <a:rPr lang="en-US" dirty="0"/>
              <a:t>We are leaning more towards the former – we need imputation but don’t dig into it. </a:t>
            </a:r>
          </a:p>
        </p:txBody>
      </p:sp>
    </p:spTree>
    <p:extLst>
      <p:ext uri="{BB962C8B-B14F-4D97-AF65-F5344CB8AC3E}">
        <p14:creationId xmlns:p14="http://schemas.microsoft.com/office/powerpoint/2010/main" val="30955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0C32-FEA6-8211-AB14-F349D363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thing Happened!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FDF7-2F2A-D3C7-5E2D-95D8551D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There’s been new news on machine learning in the past week or so. </a:t>
            </a:r>
          </a:p>
          <a:p>
            <a:r>
              <a:rPr lang="en-US" dirty="0"/>
              <a:t>Existing large models are basically mega-</a:t>
            </a:r>
            <a:r>
              <a:rPr lang="en-US" dirty="0" err="1"/>
              <a:t>corp</a:t>
            </a:r>
            <a:r>
              <a:rPr lang="en-US" dirty="0"/>
              <a:t> only due to needed resources. </a:t>
            </a:r>
          </a:p>
          <a:p>
            <a:pPr lvl="1"/>
            <a:r>
              <a:rPr lang="en-US" dirty="0"/>
              <a:t>10s of thousands of GPUs, each costing 10s of thousands of dollars, to train. </a:t>
            </a:r>
          </a:p>
          <a:p>
            <a:pPr lvl="1"/>
            <a:r>
              <a:rPr lang="en-US" dirty="0"/>
              <a:t>Companies are literally looking at nuclear reactors to power the data centers. </a:t>
            </a:r>
          </a:p>
          <a:p>
            <a:pPr lvl="1"/>
            <a:r>
              <a:rPr lang="en-US" dirty="0"/>
              <a:t>Costs can be in the hundreds of millions, next-gen models may cost billions to train. </a:t>
            </a:r>
          </a:p>
          <a:p>
            <a:pPr lvl="1"/>
            <a:r>
              <a:rPr lang="en-US" dirty="0"/>
              <a:t>Only Google, FB, MS invested OpenAI can really do this, no one else has the resources. </a:t>
            </a:r>
          </a:p>
          <a:p>
            <a:r>
              <a:rPr lang="en-US" dirty="0"/>
              <a:t>A Chinese company </a:t>
            </a:r>
            <a:r>
              <a:rPr lang="en-US" dirty="0" err="1"/>
              <a:t>Deepseek</a:t>
            </a:r>
            <a:r>
              <a:rPr lang="en-US" dirty="0"/>
              <a:t> released a new model that is supposedly much more efficient on HW and training time than competitors like ChatGPT. </a:t>
            </a:r>
          </a:p>
          <a:p>
            <a:pPr lvl="1"/>
            <a:r>
              <a:rPr lang="en-US" dirty="0"/>
              <a:t>This was apparently a side project of some hedge fund guys? They had spare GPU time. </a:t>
            </a:r>
          </a:p>
        </p:txBody>
      </p:sp>
    </p:spTree>
    <p:extLst>
      <p:ext uri="{BB962C8B-B14F-4D97-AF65-F5344CB8AC3E}">
        <p14:creationId xmlns:p14="http://schemas.microsoft.com/office/powerpoint/2010/main" val="409630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640C-6ECC-32F9-9863-7211AC0E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Could be Really Big!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17D5-4BEE-85AF-285A-1C02DCB3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885" y="1853754"/>
            <a:ext cx="9934833" cy="419972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DeepSeek</a:t>
            </a:r>
            <a:r>
              <a:rPr lang="en-US" dirty="0"/>
              <a:t> people made the training process more efficient, keeping performance. </a:t>
            </a:r>
          </a:p>
          <a:p>
            <a:pPr lvl="1"/>
            <a:r>
              <a:rPr lang="en-US" dirty="0"/>
              <a:t>A bunch of optimizations – lower precision values, multi-token predictions (later). </a:t>
            </a:r>
          </a:p>
          <a:p>
            <a:pPr lvl="1"/>
            <a:r>
              <a:rPr lang="en-US" dirty="0"/>
              <a:t>Mixture of Experts – basically a combination of smaller specialized models vs one massive. </a:t>
            </a:r>
          </a:p>
          <a:p>
            <a:pPr lvl="1"/>
            <a:r>
              <a:rPr lang="en-US" dirty="0"/>
              <a:t>Other optimizations to maximize utilization and minimize moving data. </a:t>
            </a:r>
          </a:p>
          <a:p>
            <a:pPr lvl="1"/>
            <a:r>
              <a:rPr lang="en-US" dirty="0"/>
              <a:t>This stuff already exists, so it might also have some private stuff or a weird combo. </a:t>
            </a:r>
          </a:p>
          <a:p>
            <a:pPr lvl="1"/>
            <a:r>
              <a:rPr lang="en-US" dirty="0"/>
              <a:t>Much more achievable on consumer grade hardware, or lower end enterprise. </a:t>
            </a:r>
          </a:p>
          <a:p>
            <a:r>
              <a:rPr lang="en-US" dirty="0"/>
              <a:t>If these techniques work well in general, we should see smaller (universities, hobbyists, small companies) orgs able to develop models that are more competitive with the large players. </a:t>
            </a:r>
          </a:p>
          <a:p>
            <a:pPr lvl="1"/>
            <a:r>
              <a:rPr lang="en-US" dirty="0"/>
              <a:t>~$5 million vs ~$100 million training costs for similar performance. (Rumored)</a:t>
            </a:r>
          </a:p>
          <a:p>
            <a:pPr lvl="1"/>
            <a:r>
              <a:rPr lang="en-US" dirty="0"/>
              <a:t>China is under US export restrictions stopping them from getting state of the art GPUs. </a:t>
            </a:r>
          </a:p>
        </p:txBody>
      </p:sp>
    </p:spTree>
    <p:extLst>
      <p:ext uri="{BB962C8B-B14F-4D97-AF65-F5344CB8AC3E}">
        <p14:creationId xmlns:p14="http://schemas.microsoft.com/office/powerpoint/2010/main" val="129368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821-FDD0-AE9E-9903-2BD26964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May be Underfoot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9DD7-0791-A1C2-E059-8A29DB0B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530" y="1853754"/>
            <a:ext cx="10058399" cy="4199727"/>
          </a:xfrm>
        </p:spPr>
        <p:txBody>
          <a:bodyPr>
            <a:normAutofit/>
          </a:bodyPr>
          <a:lstStyle/>
          <a:p>
            <a:r>
              <a:rPr lang="en-US" dirty="0"/>
              <a:t>This may potentially cause serious changes in the industry soon. </a:t>
            </a:r>
          </a:p>
          <a:p>
            <a:pPr lvl="1"/>
            <a:r>
              <a:rPr lang="en-US" dirty="0"/>
              <a:t>NVDA lost $600 billion in one day of trading. </a:t>
            </a:r>
          </a:p>
          <a:p>
            <a:pPr lvl="1"/>
            <a:r>
              <a:rPr lang="en-US" dirty="0"/>
              <a:t>Facebook is said to be readying “multiple war rooms” (which sounds appropriately stupid) to figure out the details of how it works. </a:t>
            </a:r>
          </a:p>
          <a:p>
            <a:r>
              <a:rPr lang="en-US" dirty="0"/>
              <a:t>GPU market might change drastically – NVDA was really juicing their monopoly position. </a:t>
            </a:r>
          </a:p>
          <a:p>
            <a:pPr lvl="1"/>
            <a:r>
              <a:rPr lang="en-US" dirty="0"/>
              <a:t>The GPUs needed for this are </a:t>
            </a:r>
            <a:r>
              <a:rPr lang="en-US" dirty="0" err="1"/>
              <a:t>nVidia</a:t>
            </a:r>
            <a:r>
              <a:rPr lang="en-US" dirty="0"/>
              <a:t> only, expensive, and limited – the company controlled this. </a:t>
            </a:r>
          </a:p>
          <a:p>
            <a:r>
              <a:rPr lang="en-US" dirty="0"/>
              <a:t>The ability to run inference (generate data) on smaller devices may be huge. (Reading needed)</a:t>
            </a:r>
          </a:p>
          <a:p>
            <a:pPr lvl="1"/>
            <a:r>
              <a:rPr lang="en-US" dirty="0"/>
              <a:t>Smarter Siri-like AI models able to run offline. On-device things like self driving cars may be better. </a:t>
            </a:r>
          </a:p>
          <a:p>
            <a:pPr lvl="1"/>
            <a:r>
              <a:rPr lang="en-US" dirty="0"/>
              <a:t>For data sensitive clients, this may matter a lot – a bank won’t provide their data to OAI for customized models, creating a large custom one from scratch is too expensive, this may bridge. </a:t>
            </a:r>
          </a:p>
        </p:txBody>
      </p:sp>
    </p:spTree>
    <p:extLst>
      <p:ext uri="{BB962C8B-B14F-4D97-AF65-F5344CB8AC3E}">
        <p14:creationId xmlns:p14="http://schemas.microsoft.com/office/powerpoint/2010/main" val="1928250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5CAA-CEDC-AB0D-A911-3C28EC9E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Farther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DC6A-0B70-33B0-2DB3-66BD191C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816" y="1853754"/>
            <a:ext cx="10169611" cy="4199727"/>
          </a:xfrm>
        </p:spPr>
        <p:txBody>
          <a:bodyPr>
            <a:normAutofit/>
          </a:bodyPr>
          <a:lstStyle/>
          <a:p>
            <a:r>
              <a:rPr lang="en-US" dirty="0"/>
              <a:t>Adapting something like this to image/video models could be even more impactful. </a:t>
            </a:r>
          </a:p>
          <a:p>
            <a:pPr lvl="1"/>
            <a:r>
              <a:rPr lang="en-US" dirty="0"/>
              <a:t>Could reduce massive video needs ‘down to’ the current expensive GPU specs. </a:t>
            </a:r>
          </a:p>
          <a:p>
            <a:pPr lvl="1"/>
            <a:r>
              <a:rPr lang="en-US" dirty="0"/>
              <a:t>Training image/video (or 4k) models is even more intensive than text, so benefits may be greater. </a:t>
            </a:r>
          </a:p>
          <a:p>
            <a:r>
              <a:rPr lang="en-US" dirty="0"/>
              <a:t>Could help speed development in things like self driving cars. </a:t>
            </a:r>
          </a:p>
          <a:p>
            <a:r>
              <a:rPr lang="en-US" dirty="0"/>
              <a:t>Will probably spur a bunch of grad students and smart AI researchers to expand on what the </a:t>
            </a:r>
            <a:r>
              <a:rPr lang="en-US" dirty="0" err="1"/>
              <a:t>deepseek</a:t>
            </a:r>
            <a:r>
              <a:rPr lang="en-US" dirty="0"/>
              <a:t> people found, expand it, ‘test it’, adapt it, and document it for us normal folk. </a:t>
            </a:r>
          </a:p>
          <a:p>
            <a:pPr lvl="1"/>
            <a:r>
              <a:rPr lang="en-US" dirty="0"/>
              <a:t>People will try similar things in all type of scenarios and see what works. </a:t>
            </a:r>
          </a:p>
          <a:p>
            <a:pPr lvl="1"/>
            <a:r>
              <a:rPr lang="en-US" dirty="0"/>
              <a:t>HW demands are still huge for cutting edge things, but universities, companies, gov’ts have that. </a:t>
            </a:r>
          </a:p>
          <a:p>
            <a:r>
              <a:rPr lang="en-US" dirty="0"/>
              <a:t>Current LLMs train for 1 or 2 epochs, could these techniques make multiple epochs practical? </a:t>
            </a:r>
          </a:p>
        </p:txBody>
      </p:sp>
    </p:spTree>
    <p:extLst>
      <p:ext uri="{BB962C8B-B14F-4D97-AF65-F5344CB8AC3E}">
        <p14:creationId xmlns:p14="http://schemas.microsoft.com/office/powerpoint/2010/main" val="3627926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11B6-CB2C-C4B7-372D-C135CD0A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Geopolitical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BD7E-44EE-7401-3321-AE5FE47A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8441277" cy="4312268"/>
          </a:xfrm>
        </p:spPr>
        <p:txBody>
          <a:bodyPr>
            <a:normAutofit fontScale="92500"/>
          </a:bodyPr>
          <a:lstStyle/>
          <a:p>
            <a:r>
              <a:rPr lang="en-US" dirty="0"/>
              <a:t>Thankfully, this is happening at a time of global tranquility, where rational leaders will carefully consider the impacts and act in the good of humanity. </a:t>
            </a:r>
          </a:p>
          <a:p>
            <a:r>
              <a:rPr lang="en-US" dirty="0"/>
              <a:t>Said leaders would also never resort to protectionist tactics like tariffs.</a:t>
            </a:r>
          </a:p>
          <a:p>
            <a:r>
              <a:rPr lang="en-US" dirty="0"/>
              <a:t>Some tech bros genuinely think their AI is the most important thing to humanity. </a:t>
            </a:r>
          </a:p>
          <a:p>
            <a:r>
              <a:rPr lang="en-US" dirty="0"/>
              <a:t>It is massive to Taiwan and China/US interest there for </a:t>
            </a:r>
            <a:r>
              <a:rPr lang="en-US"/>
              <a:t>chip making. </a:t>
            </a:r>
            <a:endParaRPr lang="en-US" dirty="0"/>
          </a:p>
          <a:p>
            <a:r>
              <a:rPr lang="en-US" dirty="0"/>
              <a:t>AI investments have been massive – under certain assumptions. </a:t>
            </a:r>
          </a:p>
          <a:p>
            <a:pPr lvl="1"/>
            <a:r>
              <a:rPr lang="en-US" dirty="0"/>
              <a:t>Biggest wins and easy to monopolize – barrier to entry is massive. </a:t>
            </a:r>
          </a:p>
          <a:p>
            <a:r>
              <a:rPr lang="en-US" dirty="0"/>
              <a:t>These massive investments look less awesome now. How much? </a:t>
            </a:r>
          </a:p>
          <a:p>
            <a:pPr lvl="1"/>
            <a:r>
              <a:rPr lang="en-US" dirty="0"/>
              <a:t>DS has kind of commoditized the pricing of LLMs now. </a:t>
            </a:r>
          </a:p>
          <a:p>
            <a:pPr lvl="1"/>
            <a:r>
              <a:rPr lang="en-US" dirty="0"/>
              <a:t>Lower entry barriers means mass competitors vs a handful. </a:t>
            </a:r>
          </a:p>
        </p:txBody>
      </p:sp>
      <p:pic>
        <p:nvPicPr>
          <p:cNvPr id="9220" name="Picture 4" descr="UT/TT Poll: Support for Trump Increases, Divisiveness Remains - UT News">
            <a:extLst>
              <a:ext uri="{FF2B5EF4-FFF2-40B4-BE49-F238E27FC236}">
                <a16:creationId xmlns:a16="http://schemas.microsoft.com/office/drawing/2014/main" id="{36E204D5-DEF8-5498-CA08-E6300CBB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277" y="1123985"/>
            <a:ext cx="3616943" cy="240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rump critics say inauguration optics show oligarchy in action | Technology  News | Al Jazeera">
            <a:extLst>
              <a:ext uri="{FF2B5EF4-FFF2-40B4-BE49-F238E27FC236}">
                <a16:creationId xmlns:a16="http://schemas.microsoft.com/office/drawing/2014/main" id="{4CB9BAA4-8B93-42D0-1CC0-282D3A21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617" y="3533793"/>
            <a:ext cx="4795603" cy="319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1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1502-66C4-9F47-9818-FC9477B18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957" y="802298"/>
            <a:ext cx="9414896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with non-Linear Data and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6A61-2478-0649-A251-5AA8272DE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414-D605-0F44-8CB9-D56F82CDE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and non-Linear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7618-72E4-7342-81F2-61B66A6C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2216426"/>
          </a:xfrm>
        </p:spPr>
        <p:txBody>
          <a:bodyPr/>
          <a:lstStyle/>
          <a:p>
            <a:r>
              <a:rPr lang="en-US" dirty="0"/>
              <a:t>Linear models are excellent….</a:t>
            </a:r>
          </a:p>
          <a:p>
            <a:r>
              <a:rPr lang="en-US" dirty="0"/>
              <a:t>… If there’s a linear relationship in the data. </a:t>
            </a:r>
          </a:p>
          <a:p>
            <a:r>
              <a:rPr lang="en-US" dirty="0"/>
              <a:t>For non-linear relationships, linear regressions can struggle – they can’t ‘capture’ curves.</a:t>
            </a:r>
          </a:p>
          <a:p>
            <a:r>
              <a:rPr lang="en-US" dirty="0"/>
              <a:t>We first saw this with Anscombe’s Quartet:</a:t>
            </a:r>
          </a:p>
        </p:txBody>
      </p:sp>
      <p:pic>
        <p:nvPicPr>
          <p:cNvPr id="1026" name="Picture 2" descr="Anscombe&amp;#39;s Quartet">
            <a:extLst>
              <a:ext uri="{FF2B5EF4-FFF2-40B4-BE49-F238E27FC236}">
                <a16:creationId xmlns:a16="http://schemas.microsoft.com/office/drawing/2014/main" id="{D8A53165-2B7B-9547-B702-37669EED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216" y="4042473"/>
            <a:ext cx="76200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411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BB0C-59CF-E749-BF0C-351B78CB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189E-5EDD-CB40-A30D-A98C3B78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adapt linear regression to non-linear relationships by using a basis function. </a:t>
            </a:r>
          </a:p>
          <a:p>
            <a:r>
              <a:rPr lang="en-US" dirty="0"/>
              <a:t>Basis functions are a transformation that changes the x to a function of x.</a:t>
            </a:r>
          </a:p>
          <a:p>
            <a:r>
              <a:rPr lang="en-CA" dirty="0"/>
              <a:t>If we have a basis function: 𝜙</a:t>
            </a:r>
            <a:r>
              <a:rPr lang="en-CA" baseline="-25000" dirty="0"/>
              <a:t>𝑗</a:t>
            </a:r>
            <a:r>
              <a:rPr lang="en-CA" dirty="0"/>
              <a:t>()</a:t>
            </a:r>
            <a:endParaRPr lang="en-CA" baseline="-25000" dirty="0"/>
          </a:p>
          <a:p>
            <a:r>
              <a:rPr lang="en-CA" dirty="0"/>
              <a:t>Each x value then becomes: 𝜙</a:t>
            </a:r>
            <a:r>
              <a:rPr lang="en-CA" baseline="-25000" dirty="0"/>
              <a:t>𝑗</a:t>
            </a:r>
            <a:r>
              <a:rPr lang="en-CA" dirty="0"/>
              <a:t>(𝑥</a:t>
            </a:r>
            <a:r>
              <a:rPr lang="en-CA" baseline="-25000" dirty="0"/>
              <a:t>𝑖</a:t>
            </a:r>
            <a:r>
              <a:rPr lang="en-CA" dirty="0"/>
              <a:t>)</a:t>
            </a:r>
          </a:p>
          <a:p>
            <a:r>
              <a:rPr lang="en-CA" dirty="0"/>
              <a:t>Similar to something like a log-transformation in stats – we can transform the data, make it more normal (or linear), then use things that work with the transformed form. 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52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FEA7-478B-0843-A547-5692158F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BC82-E12D-2C4A-A1C0-B4EC394F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94313"/>
          </a:xfrm>
        </p:spPr>
        <p:txBody>
          <a:bodyPr>
            <a:normAutofit/>
          </a:bodyPr>
          <a:lstStyle/>
          <a:p>
            <a:r>
              <a:rPr lang="en-US" dirty="0"/>
              <a:t>Maybe the most common example is a polynomial function. </a:t>
            </a:r>
          </a:p>
          <a:p>
            <a:r>
              <a:rPr lang="en-US" dirty="0"/>
              <a:t>We can replace each x in a linear regression with a polynomial function of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.</a:t>
            </a:r>
          </a:p>
          <a:p>
            <a:pPr lvl="1"/>
            <a:r>
              <a:rPr lang="en-CA" dirty="0"/>
              <a:t>y=b+m</a:t>
            </a:r>
            <a:r>
              <a:rPr lang="en-CA" baseline="-25000" dirty="0"/>
              <a:t>1</a:t>
            </a:r>
            <a:r>
              <a:rPr lang="en-CA" dirty="0"/>
              <a:t>x+m</a:t>
            </a:r>
            <a:r>
              <a:rPr lang="en-CA" baseline="-25000" dirty="0"/>
              <a:t>2</a:t>
            </a:r>
            <a:r>
              <a:rPr lang="en-CA" dirty="0"/>
              <a:t>x</a:t>
            </a:r>
            <a:r>
              <a:rPr lang="en-CA" baseline="30000" dirty="0"/>
              <a:t>2</a:t>
            </a:r>
            <a:r>
              <a:rPr lang="en-CA" dirty="0"/>
              <a:t>+m</a:t>
            </a:r>
            <a:r>
              <a:rPr lang="en-CA" baseline="-25000" dirty="0"/>
              <a:t>3</a:t>
            </a:r>
            <a:r>
              <a:rPr lang="en-CA" dirty="0"/>
              <a:t>x</a:t>
            </a:r>
            <a:r>
              <a:rPr lang="en-CA" baseline="30000" dirty="0"/>
              <a:t>3</a:t>
            </a:r>
            <a:r>
              <a:rPr lang="en-CA" dirty="0"/>
              <a:t>…..</a:t>
            </a:r>
          </a:p>
          <a:p>
            <a:r>
              <a:rPr lang="en-CA" dirty="0"/>
              <a:t>This is still a linear model, but one of polynomial functions.</a:t>
            </a:r>
          </a:p>
          <a:p>
            <a:pPr lvl="1"/>
            <a:r>
              <a:rPr lang="en-CA" dirty="0"/>
              <a:t>The linear part refers to the coefficients never interact. </a:t>
            </a:r>
          </a:p>
          <a:p>
            <a:r>
              <a:rPr lang="en-CA" dirty="0"/>
              <a:t>In </a:t>
            </a:r>
            <a:r>
              <a:rPr lang="en-CA" dirty="0" err="1"/>
              <a:t>sklearn</a:t>
            </a:r>
            <a:r>
              <a:rPr lang="en-CA" dirty="0"/>
              <a:t>, this is done with the </a:t>
            </a:r>
            <a:r>
              <a:rPr lang="en-CA" dirty="0" err="1"/>
              <a:t>PolynomialFeature</a:t>
            </a:r>
            <a:r>
              <a:rPr lang="en-CA" dirty="0"/>
              <a:t> transformation. </a:t>
            </a:r>
          </a:p>
          <a:p>
            <a:pPr lvl="1"/>
            <a:r>
              <a:rPr lang="en-CA" dirty="0"/>
              <a:t>We can add it in a pipe. </a:t>
            </a:r>
          </a:p>
          <a:p>
            <a:pPr lvl="1"/>
            <a:r>
              <a:rPr lang="en-CA" dirty="0"/>
              <a:t>Note: This increases complexity of the model – more dimensions are generated!</a:t>
            </a:r>
          </a:p>
          <a:p>
            <a:pPr lvl="1"/>
            <a:r>
              <a:rPr lang="en-US" dirty="0"/>
              <a:t>E.g. linear regression is in 1D on the example, after basis it is in 2D. </a:t>
            </a:r>
          </a:p>
        </p:txBody>
      </p:sp>
    </p:spTree>
    <p:extLst>
      <p:ext uri="{BB962C8B-B14F-4D97-AF65-F5344CB8AC3E}">
        <p14:creationId xmlns:p14="http://schemas.microsoft.com/office/powerpoint/2010/main" val="18029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F2D8-5C64-1846-89C5-CF86F87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40090"/>
            <a:ext cx="9603275" cy="1049235"/>
          </a:xfrm>
        </p:spPr>
        <p:txBody>
          <a:bodyPr/>
          <a:lstStyle/>
          <a:p>
            <a:r>
              <a:rPr lang="en-US" dirty="0"/>
              <a:t>Result of Polynomial Feature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FCD3-96A8-D44B-B7F8-91AD7461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0EA68-7AA2-5245-BB7F-8A1C1342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144001"/>
            <a:ext cx="9084616" cy="5713999"/>
          </a:xfrm>
          <a:prstGeom prst="rect">
            <a:avLst/>
          </a:prstGeom>
        </p:spPr>
      </p:pic>
      <p:pic>
        <p:nvPicPr>
          <p:cNvPr id="2058" name="Picture 10" descr="Emoticon Thumb Up transparent PNG - StickPNG">
            <a:extLst>
              <a:ext uri="{FF2B5EF4-FFF2-40B4-BE49-F238E27FC236}">
                <a16:creationId xmlns:a16="http://schemas.microsoft.com/office/drawing/2014/main" id="{20909E10-1304-104D-9060-312F49F2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87" y="3429000"/>
            <a:ext cx="2741826" cy="26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66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7AE3-8B7A-731D-9AF2-7D6A6BE8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 or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97EC-F264-475A-DD90-E4A919E1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decision is to choose to remove data if we have missing values, or impute them.</a:t>
            </a:r>
          </a:p>
          <a:p>
            <a:r>
              <a:rPr lang="en-US" dirty="0"/>
              <a:t>This is situation dependent – the real-world impact of the values matters. </a:t>
            </a:r>
          </a:p>
          <a:p>
            <a:r>
              <a:rPr lang="en-US" dirty="0"/>
              <a:t>We can also analyze the data to help make better decisions.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8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C631-41E5-D948-9121-6A7827C7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Success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DE20-53A6-9D44-BA81-836F059B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689"/>
          </a:xfrm>
        </p:spPr>
        <p:txBody>
          <a:bodyPr/>
          <a:lstStyle/>
          <a:p>
            <a:r>
              <a:rPr lang="en-US" dirty="0"/>
              <a:t>What a victory! We can model a non-linear relationship with a linear regression. </a:t>
            </a:r>
          </a:p>
          <a:p>
            <a:pPr lvl="1"/>
            <a:r>
              <a:rPr lang="en-US" dirty="0"/>
              <a:t>More flexible and applicable simple models. </a:t>
            </a:r>
          </a:p>
          <a:p>
            <a:r>
              <a:rPr lang="en-US" dirty="0"/>
              <a:t>Basis functions aren’t only polynomial, it could be anything:</a:t>
            </a:r>
          </a:p>
          <a:p>
            <a:pPr lvl="1"/>
            <a:r>
              <a:rPr lang="en-US" dirty="0"/>
              <a:t>Gaussian – example in 5.06 PDSH</a:t>
            </a:r>
          </a:p>
          <a:p>
            <a:pPr lvl="1"/>
            <a:r>
              <a:rPr lang="en-CA" dirty="0"/>
              <a:t>Rectified Linear Units</a:t>
            </a:r>
            <a:r>
              <a:rPr lang="en-US" dirty="0"/>
              <a:t> (</a:t>
            </a:r>
            <a:r>
              <a:rPr lang="en-US" dirty="0" err="1"/>
              <a:t>Relu</a:t>
            </a:r>
            <a:r>
              <a:rPr lang="en-US" dirty="0"/>
              <a:t>) – will come up again in neural networks. </a:t>
            </a:r>
          </a:p>
          <a:p>
            <a:pPr lvl="1"/>
            <a:r>
              <a:rPr lang="en-US" dirty="0"/>
              <a:t>Radial - revisit in SVM and clustering. </a:t>
            </a:r>
          </a:p>
          <a:p>
            <a:r>
              <a:rPr lang="en-CA" dirty="0"/>
              <a:t>Why?</a:t>
            </a:r>
          </a:p>
          <a:p>
            <a:pPr lvl="1"/>
            <a:r>
              <a:rPr lang="en-CA" dirty="0"/>
              <a:t>Really useful in applying linear regression to any random scenario. (Good for old math)</a:t>
            </a:r>
          </a:p>
          <a:p>
            <a:pPr lvl="1"/>
            <a:r>
              <a:rPr lang="en-CA" dirty="0"/>
              <a:t>Helps classification with “weird” borders (~1.5 - 2 weeks from now). Linear </a:t>
            </a:r>
            <a:r>
              <a:rPr lang="en-CA" dirty="0" err="1"/>
              <a:t>seperability</a:t>
            </a:r>
            <a:r>
              <a:rPr lang="en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942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253-26B1-E449-A90A-47F25F2E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E779-0813-8346-8DD9-96C68B62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Bias Error:</a:t>
            </a:r>
          </a:p>
          <a:p>
            <a:pPr lvl="1"/>
            <a:r>
              <a:rPr lang="en-US" dirty="0"/>
              <a:t>Error due to assumptions made in the modelling process. </a:t>
            </a:r>
          </a:p>
          <a:p>
            <a:pPr lvl="1"/>
            <a:r>
              <a:rPr lang="en-US" dirty="0"/>
              <a:t>Generally results in underfitting. </a:t>
            </a:r>
          </a:p>
          <a:p>
            <a:pPr lvl="1"/>
            <a:r>
              <a:rPr lang="en-US" dirty="0"/>
              <a:t>E.g. assuming a linear relationship. </a:t>
            </a:r>
          </a:p>
          <a:p>
            <a:r>
              <a:rPr lang="en-US" dirty="0"/>
              <a:t>Variance Error:</a:t>
            </a:r>
          </a:p>
          <a:p>
            <a:pPr lvl="1"/>
            <a:r>
              <a:rPr lang="en-US" dirty="0"/>
              <a:t>Error due to variations in the training data.</a:t>
            </a:r>
          </a:p>
          <a:p>
            <a:pPr lvl="1"/>
            <a:r>
              <a:rPr lang="en-US" dirty="0"/>
              <a:t>Generally results in overfitting. </a:t>
            </a:r>
          </a:p>
          <a:p>
            <a:pPr lvl="1"/>
            <a:r>
              <a:rPr lang="en-US" dirty="0"/>
              <a:t>E.g. different training sets for trees generate very different models. </a:t>
            </a:r>
          </a:p>
          <a:p>
            <a:r>
              <a:rPr lang="en-US" dirty="0"/>
              <a:t>Irreducible Error:</a:t>
            </a:r>
          </a:p>
          <a:p>
            <a:pPr lvl="1"/>
            <a:r>
              <a:rPr lang="en-US" dirty="0"/>
              <a:t>Error that we can’t fix through modeling, it in inherent in the data. </a:t>
            </a:r>
          </a:p>
          <a:p>
            <a:pPr lvl="1"/>
            <a:r>
              <a:rPr lang="en-US" dirty="0"/>
              <a:t>May be able to fix it by cleaning data (removing outliers, correcting missing data,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14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.6.10.16. Bias and variance of polynomial fit — Scipy lecture notes">
            <a:extLst>
              <a:ext uri="{FF2B5EF4-FFF2-40B4-BE49-F238E27FC236}">
                <a16:creationId xmlns:a16="http://schemas.microsoft.com/office/drawing/2014/main" id="{C790E6D7-7508-EF40-B99A-33851F3E9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53596"/>
            <a:ext cx="10905066" cy="42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30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5C9-018F-6541-851A-C9C642C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– Tree that is Overfitted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F36D-B6F5-B040-9518-D4A55AC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xercise 2 Evaluating Overfitting Risk of a | Chegg.com">
            <a:extLst>
              <a:ext uri="{FF2B5EF4-FFF2-40B4-BE49-F238E27FC236}">
                <a16:creationId xmlns:a16="http://schemas.microsoft.com/office/drawing/2014/main" id="{46B7ABF7-5F76-694B-A31D-282AFD53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r="36655"/>
          <a:stretch/>
        </p:blipFill>
        <p:spPr bwMode="auto">
          <a:xfrm>
            <a:off x="3895567" y="1391655"/>
            <a:ext cx="4400866" cy="54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8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968-5704-3D45-99C5-A24DAA1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497-CD43-634A-832F-9797A721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4126649"/>
          </a:xfrm>
        </p:spPr>
        <p:txBody>
          <a:bodyPr>
            <a:normAutofit/>
          </a:bodyPr>
          <a:lstStyle/>
          <a:p>
            <a:r>
              <a:rPr lang="en-US" dirty="0"/>
              <a:t>A good model requires a balance between Bias and Variance. </a:t>
            </a:r>
          </a:p>
          <a:p>
            <a:r>
              <a:rPr lang="en-US" dirty="0"/>
              <a:t>If we have too much bias our model won’t be adequately tailored to the data. </a:t>
            </a:r>
          </a:p>
          <a:p>
            <a:pPr lvl="1"/>
            <a:r>
              <a:rPr lang="en-US" dirty="0"/>
              <a:t>Simple models have high bias.</a:t>
            </a:r>
          </a:p>
          <a:p>
            <a:r>
              <a:rPr lang="en-US" dirty="0"/>
              <a:t>If we have too much variance, the specific training sample data would impact the model’s predictions too much, and it may be wrong with different data. </a:t>
            </a:r>
          </a:p>
          <a:p>
            <a:pPr lvl="1"/>
            <a:r>
              <a:rPr lang="en-US" dirty="0"/>
              <a:t>Complex models have high variance. </a:t>
            </a:r>
          </a:p>
        </p:txBody>
      </p:sp>
      <p:pic>
        <p:nvPicPr>
          <p:cNvPr id="3074" name="Picture 2" descr="Red Panda, The NBA&amp;#39;s Legendary Acrobatic Halftime Act, Has No Plans To Hang  Up Her Unicycle | Complex">
            <a:extLst>
              <a:ext uri="{FF2B5EF4-FFF2-40B4-BE49-F238E27FC236}">
                <a16:creationId xmlns:a16="http://schemas.microsoft.com/office/drawing/2014/main" id="{8494740D-4008-2544-AF9B-86667DC9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3914" y="1853754"/>
            <a:ext cx="3126918" cy="475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8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14-0A48-E34F-AB78-E75B959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15-B605-AC42-93FE-B5C6E384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ias-Variance Tradeoff in Machine Learning">
            <a:extLst>
              <a:ext uri="{FF2B5EF4-FFF2-40B4-BE49-F238E27FC236}">
                <a16:creationId xmlns:a16="http://schemas.microsoft.com/office/drawing/2014/main" id="{F47D1370-D60E-E143-A3F6-B0439058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2354316" y="1569308"/>
            <a:ext cx="7797800" cy="55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01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F5-D063-594F-BED8-C9F8E55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05C-1D55-8846-B8C2-3478547E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153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ML algorithms are generally “greedy” – they’ll try to get as accurate as possible. </a:t>
            </a:r>
          </a:p>
          <a:p>
            <a:pPr lvl="1"/>
            <a:r>
              <a:rPr lang="en-US" dirty="0"/>
              <a:t>E.g. a tree, without any limits, will try to make a model that perfectly fits training data. </a:t>
            </a:r>
          </a:p>
          <a:p>
            <a:r>
              <a:rPr lang="en-US" dirty="0"/>
              <a:t>Our goal is a model that is both accurate and generalizable. </a:t>
            </a:r>
          </a:p>
          <a:p>
            <a:r>
              <a:rPr lang="en-US" dirty="0"/>
              <a:t>We want this accuracy, but limit it to try to achieve the sweet spot.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Cross validation. </a:t>
            </a:r>
          </a:p>
          <a:p>
            <a:pPr lvl="1"/>
            <a:r>
              <a:rPr lang="en-US" dirty="0"/>
              <a:t>Hyperparameter values with grid searching. </a:t>
            </a:r>
          </a:p>
          <a:p>
            <a:pPr lvl="1"/>
            <a:r>
              <a:rPr lang="en-US" dirty="0"/>
              <a:t>Early stopping (big in neural networks).</a:t>
            </a:r>
          </a:p>
          <a:p>
            <a:pPr lvl="1"/>
            <a:r>
              <a:rPr lang="en-US" sz="3500" b="1" dirty="0"/>
              <a:t>Regularization. (E.g. tree pruning and regularization in linear regression)…</a:t>
            </a:r>
          </a:p>
        </p:txBody>
      </p:sp>
    </p:spTree>
    <p:extLst>
      <p:ext uri="{BB962C8B-B14F-4D97-AF65-F5344CB8AC3E}">
        <p14:creationId xmlns:p14="http://schemas.microsoft.com/office/powerpoint/2010/main" val="3087082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5F88-1549-33BA-CC96-A487DA77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B101-1F57-1A7E-8CD3-99C62AFC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Metamucil Sugar Free Psyllium Fiber Powder, Orange, 36.8 oz. | Rite Aid">
            <a:extLst>
              <a:ext uri="{FF2B5EF4-FFF2-40B4-BE49-F238E27FC236}">
                <a16:creationId xmlns:a16="http://schemas.microsoft.com/office/drawing/2014/main" id="{C68713DC-9F05-AA5F-D978-7E615EEE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66" y="2262823"/>
            <a:ext cx="3365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30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F207-3EBA-DF10-FB51-9255AD8A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 - CCP Alpha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EA8B-A838-1ED1-32AF-84910C13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1" y="1853754"/>
            <a:ext cx="6956854" cy="4199727"/>
          </a:xfrm>
        </p:spPr>
        <p:txBody>
          <a:bodyPr>
            <a:normAutofit/>
          </a:bodyPr>
          <a:lstStyle/>
          <a:p>
            <a:r>
              <a:rPr lang="en-US" sz="2400" dirty="0"/>
              <a:t>We saw regularization with trees – CCP Alpha pruning. </a:t>
            </a:r>
          </a:p>
          <a:p>
            <a:r>
              <a:rPr lang="en-US" sz="2400" dirty="0"/>
              <a:t>This worked by adding a penalty to the calculation of if the tree should split a node. </a:t>
            </a:r>
          </a:p>
          <a:p>
            <a:pPr lvl="1"/>
            <a:r>
              <a:rPr lang="en-US" sz="2000" dirty="0"/>
              <a:t>The “error” increases as the model grows. (The penalty part of the error). </a:t>
            </a:r>
          </a:p>
          <a:p>
            <a:pPr lvl="1"/>
            <a:r>
              <a:rPr lang="en-US" sz="2000" dirty="0"/>
              <a:t>A tree is better by being smaller, or more accurate. </a:t>
            </a:r>
          </a:p>
          <a:p>
            <a:r>
              <a:rPr lang="en-US" sz="2200" dirty="0"/>
              <a:t>Any growth must be ‘justified’ by overcoming the penalty for making the model larger. </a:t>
            </a:r>
          </a:p>
        </p:txBody>
      </p:sp>
      <p:pic>
        <p:nvPicPr>
          <p:cNvPr id="5122" name="Picture 2" descr="Understanding Decision Trees and Cost Complexity Pruning | by Sumiran |  Medium">
            <a:extLst>
              <a:ext uri="{FF2B5EF4-FFF2-40B4-BE49-F238E27FC236}">
                <a16:creationId xmlns:a16="http://schemas.microsoft.com/office/drawing/2014/main" id="{4296D870-A564-DE30-8E59-1CDFAAB10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7" y="2286240"/>
            <a:ext cx="4953683" cy="23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993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784-5EB5-CB47-AFD4-16602CE0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- 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445E-A84C-BA43-9326-CF3597F5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7685"/>
          </a:xfrm>
        </p:spPr>
        <p:txBody>
          <a:bodyPr/>
          <a:lstStyle/>
          <a:p>
            <a:r>
              <a:rPr lang="en-US" dirty="0"/>
              <a:t>The regression process, closed form or gradient descent, finds coefficients. </a:t>
            </a:r>
          </a:p>
          <a:p>
            <a:pPr lvl="1"/>
            <a:r>
              <a:rPr lang="en-US" dirty="0"/>
              <a:t>E.g. y = m1*x1 + m2*x2 +…. B</a:t>
            </a:r>
          </a:p>
          <a:p>
            <a:pPr lvl="1"/>
            <a:r>
              <a:rPr lang="en-US" dirty="0"/>
              <a:t>The process determines those m values, and the b. </a:t>
            </a:r>
          </a:p>
          <a:p>
            <a:r>
              <a:rPr lang="en-US" dirty="0"/>
              <a:t>The larger a coefficient is, the more impact that term has in the prediction. </a:t>
            </a:r>
          </a:p>
          <a:p>
            <a:r>
              <a:rPr lang="en-US" dirty="0"/>
              <a:t>The algorithm finds these coefficients by determining what set of them minimizes the squared residuals. </a:t>
            </a:r>
          </a:p>
          <a:p>
            <a:pPr lvl="1"/>
            <a:r>
              <a:rPr lang="en-US" dirty="0"/>
              <a:t>Our new friend the cost function!</a:t>
            </a:r>
          </a:p>
          <a:p>
            <a:pPr lvl="1"/>
            <a:r>
              <a:rPr lang="en-US" dirty="0"/>
              <a:t>Gradient descent looks for the best set of coefficients it can find. </a:t>
            </a:r>
          </a:p>
        </p:txBody>
      </p:sp>
    </p:spTree>
    <p:extLst>
      <p:ext uri="{BB962C8B-B14F-4D97-AF65-F5344CB8AC3E}">
        <p14:creationId xmlns:p14="http://schemas.microsoft.com/office/powerpoint/2010/main" val="1375418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E932-6866-9A4C-4407-7B7F14EE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is Data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8903-89B7-A156-F376-92EF71F3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5622284" cy="4125290"/>
          </a:xfrm>
        </p:spPr>
        <p:txBody>
          <a:bodyPr>
            <a:normAutofit/>
          </a:bodyPr>
          <a:lstStyle/>
          <a:p>
            <a:r>
              <a:rPr lang="en-US" dirty="0"/>
              <a:t>Data can be missing for several reasons.</a:t>
            </a:r>
          </a:p>
          <a:p>
            <a:r>
              <a:rPr lang="en-US" dirty="0"/>
              <a:t>Missing at Random:</a:t>
            </a:r>
          </a:p>
          <a:p>
            <a:pPr lvl="1"/>
            <a:r>
              <a:rPr lang="en-US" dirty="0"/>
              <a:t>Things missing are partially dependent on </a:t>
            </a:r>
            <a:r>
              <a:rPr lang="en-US" i="1" dirty="0"/>
              <a:t>other</a:t>
            </a:r>
            <a:r>
              <a:rPr lang="en-US" dirty="0"/>
              <a:t> values in the data. </a:t>
            </a:r>
          </a:p>
          <a:p>
            <a:r>
              <a:rPr lang="en-US" dirty="0"/>
              <a:t>Missing Completely at Random:</a:t>
            </a:r>
          </a:p>
          <a:p>
            <a:pPr lvl="1"/>
            <a:r>
              <a:rPr lang="en-US" dirty="0"/>
              <a:t>This is totally random missing values. </a:t>
            </a:r>
          </a:p>
          <a:p>
            <a:r>
              <a:rPr lang="en-US" dirty="0"/>
              <a:t>Missing not at Random:</a:t>
            </a:r>
          </a:p>
          <a:p>
            <a:pPr lvl="1"/>
            <a:r>
              <a:rPr lang="en-US" dirty="0"/>
              <a:t>Things missing are depending on </a:t>
            </a:r>
            <a:r>
              <a:rPr lang="en-US" i="1" dirty="0"/>
              <a:t>their</a:t>
            </a:r>
            <a:r>
              <a:rPr lang="en-US" dirty="0"/>
              <a:t> values in the data.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F0C328-96A8-21C0-A11F-A6D96762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03484"/>
            <a:ext cx="4606539" cy="430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62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2059-D369-7142-9F54-290684D5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EC40-04B5-9441-A3D1-7B3B7D60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85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Regularization modifies a model by changing the cost function. </a:t>
            </a:r>
          </a:p>
          <a:p>
            <a:r>
              <a:rPr lang="en-US" dirty="0"/>
              <a:t>A ”penalty term” is added to the cost function.</a:t>
            </a:r>
          </a:p>
          <a:p>
            <a:r>
              <a:rPr lang="en-US" dirty="0"/>
              <a:t>Now the regression algorithm isn’t minimizing the residual squared error, it is minimizing the new cost – error + penalty. </a:t>
            </a:r>
          </a:p>
          <a:p>
            <a:r>
              <a:rPr lang="en-US" dirty="0"/>
              <a:t>Regularization types:</a:t>
            </a:r>
          </a:p>
          <a:p>
            <a:pPr lvl="1"/>
            <a:r>
              <a:rPr lang="en-US" dirty="0"/>
              <a:t>L2 – Ridge. Adds a penalty based on the square of the coefficients.</a:t>
            </a:r>
          </a:p>
          <a:p>
            <a:pPr lvl="1"/>
            <a:r>
              <a:rPr lang="en-US" dirty="0"/>
              <a:t>L1 - Lasso. Adds a penalty based on the absolute value of the coefficients.</a:t>
            </a:r>
          </a:p>
          <a:p>
            <a:pPr lvl="1"/>
            <a:r>
              <a:rPr lang="en-US" dirty="0" err="1"/>
              <a:t>ElasticNet</a:t>
            </a:r>
            <a:r>
              <a:rPr lang="en-US" dirty="0"/>
              <a:t> – a combination of the two. </a:t>
            </a:r>
          </a:p>
          <a:p>
            <a:r>
              <a:rPr lang="en-US" dirty="0"/>
              <a:t>This incentivizes smaller coefficients, lowering overfitting. </a:t>
            </a:r>
          </a:p>
          <a:p>
            <a:r>
              <a:rPr lang="en-US" dirty="0"/>
              <a:t>Large coefficients are unlikely to generalize well. </a:t>
            </a:r>
          </a:p>
        </p:txBody>
      </p:sp>
    </p:spTree>
    <p:extLst>
      <p:ext uri="{BB962C8B-B14F-4D97-AF65-F5344CB8AC3E}">
        <p14:creationId xmlns:p14="http://schemas.microsoft.com/office/powerpoint/2010/main" val="1764065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E63F7B-A839-8A41-AEE5-1D4E9339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Cost Functions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3D21-CF56-BB41-8DF0-252C3093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The regularization term is the last bit. </a:t>
            </a:r>
          </a:p>
          <a:p>
            <a:r>
              <a:rPr lang="en-US" dirty="0"/>
              <a:t>The alpha value controls the amount of regularization, as a hyperparameter. </a:t>
            </a:r>
          </a:p>
          <a:p>
            <a:r>
              <a:rPr lang="en-US" dirty="0"/>
              <a:t>Elastic net is just some proportional (the ratio is an HP) blend of the two. </a:t>
            </a:r>
          </a:p>
        </p:txBody>
      </p:sp>
      <p:pic>
        <p:nvPicPr>
          <p:cNvPr id="4098" name="Picture 2" descr="L1 vs L2 Regularization: The intuitive difference | by Dhaval Taunk |  Analytics Vidhya | Medium">
            <a:extLst>
              <a:ext uri="{FF2B5EF4-FFF2-40B4-BE49-F238E27FC236}">
                <a16:creationId xmlns:a16="http://schemas.microsoft.com/office/drawing/2014/main" id="{DE589B2D-28BA-E64C-BF5B-34E13565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642" y="505370"/>
            <a:ext cx="6577055" cy="47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8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095A-1ED3-9549-923B-8DF3BC49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28E1-8077-78D9-F634-1265417D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cost function is what the model is optimizing to. </a:t>
            </a:r>
          </a:p>
          <a:p>
            <a:r>
              <a:rPr lang="en-US" dirty="0"/>
              <a:t>Cost is often referred to as loss (and a loss function). </a:t>
            </a:r>
          </a:p>
          <a:p>
            <a:r>
              <a:rPr lang="en-US" dirty="0"/>
              <a:t>The two are pretty much interchange in common usage, but technically different:</a:t>
            </a:r>
          </a:p>
          <a:p>
            <a:pPr lvl="1"/>
            <a:r>
              <a:rPr lang="en-US" dirty="0"/>
              <a:t>Loss is one example – i.e. there’s this much loss in one prediction. </a:t>
            </a:r>
          </a:p>
          <a:p>
            <a:pPr lvl="1"/>
            <a:r>
              <a:rPr lang="en-US" dirty="0"/>
              <a:t>Cost is the entire dataset – there’s this much loss in all predictions.  </a:t>
            </a:r>
          </a:p>
          <a:p>
            <a:r>
              <a:rPr lang="en-US" dirty="0"/>
              <a:t>Some books, and especially the internet, will use them interchangeably – that’s fine. </a:t>
            </a:r>
          </a:p>
        </p:txBody>
      </p:sp>
    </p:spTree>
    <p:extLst>
      <p:ext uri="{BB962C8B-B14F-4D97-AF65-F5344CB8AC3E}">
        <p14:creationId xmlns:p14="http://schemas.microsoft.com/office/powerpoint/2010/main" val="1301914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F527-FEAC-6046-A64E-489FD1E6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and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B686-2CF2-7B51-7F5B-6F4D9F74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1853754"/>
            <a:ext cx="10844789" cy="4199727"/>
          </a:xfrm>
        </p:spPr>
        <p:txBody>
          <a:bodyPr/>
          <a:lstStyle/>
          <a:p>
            <a:r>
              <a:rPr lang="en-US" dirty="0"/>
              <a:t>This cost function is key to machine learning. </a:t>
            </a:r>
          </a:p>
          <a:p>
            <a:pPr lvl="1"/>
            <a:r>
              <a:rPr lang="en-US" dirty="0"/>
              <a:t>The cost function defines the ‘goodness’ of a model. </a:t>
            </a:r>
          </a:p>
          <a:p>
            <a:pPr lvl="1"/>
            <a:r>
              <a:rPr lang="en-US" dirty="0"/>
              <a:t>The algorithm tries to maximize that metric of goodness. </a:t>
            </a:r>
          </a:p>
          <a:p>
            <a:r>
              <a:rPr lang="en-US" dirty="0"/>
              <a:t>In a tree the cost was the entropy or </a:t>
            </a:r>
            <a:r>
              <a:rPr lang="en-US" dirty="0" err="1"/>
              <a:t>gini</a:t>
            </a:r>
            <a:r>
              <a:rPr lang="en-US" dirty="0"/>
              <a:t> – the algorithm tries to minimize. </a:t>
            </a:r>
          </a:p>
          <a:p>
            <a:r>
              <a:rPr lang="en-US" dirty="0"/>
              <a:t>In a linear regression the cost is (usually) MSE – the algorithm tries to minimize. </a:t>
            </a:r>
          </a:p>
          <a:p>
            <a:r>
              <a:rPr lang="en-US" dirty="0"/>
              <a:t>In a regularized model, the processes stay the same, but the cost function changes. </a:t>
            </a:r>
          </a:p>
          <a:p>
            <a:pPr lvl="1"/>
            <a:r>
              <a:rPr lang="en-US" dirty="0"/>
              <a:t>The optimization is for the lowest ‘total cost’ – i.e. cost + penalty. </a:t>
            </a:r>
          </a:p>
          <a:p>
            <a:r>
              <a:rPr lang="en-US" dirty="0"/>
              <a:t>This buffers the model adapting to the data – it directly slows learning (and overfitting). </a:t>
            </a:r>
          </a:p>
          <a:p>
            <a:pPr lvl="1"/>
            <a:endParaRPr lang="en-US" dirty="0"/>
          </a:p>
        </p:txBody>
      </p:sp>
      <p:pic>
        <p:nvPicPr>
          <p:cNvPr id="7172" name="Picture 4" descr="ML Series 7: Regularization in Regression: Tackling Overfitting for  Enhanced Model Performance | by Sahin Ahmed, Data Scientist | Medium">
            <a:extLst>
              <a:ext uri="{FF2B5EF4-FFF2-40B4-BE49-F238E27FC236}">
                <a16:creationId xmlns:a16="http://schemas.microsoft.com/office/drawing/2014/main" id="{2823B13D-8CAD-A108-90F3-08896B662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8829" r="9760" b="6307"/>
          <a:stretch/>
        </p:blipFill>
        <p:spPr bwMode="auto">
          <a:xfrm>
            <a:off x="6734408" y="0"/>
            <a:ext cx="5457592" cy="313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818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7" name="Straight Connector 7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CC8F21-D58A-FE48-B1F1-005E180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2" y="804520"/>
            <a:ext cx="2803130" cy="104923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Result – not optimal solution, compromised Solution</a:t>
            </a:r>
          </a:p>
        </p:txBody>
      </p:sp>
      <p:sp>
        <p:nvSpPr>
          <p:cNvPr id="5128" name="Rectangle 7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54AD-7BD4-BB45-A58B-ECA626D8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3" y="2421924"/>
            <a:ext cx="4231972" cy="3631554"/>
          </a:xfrm>
        </p:spPr>
        <p:txBody>
          <a:bodyPr>
            <a:normAutofit/>
          </a:bodyPr>
          <a:lstStyle/>
          <a:p>
            <a:r>
              <a:rPr lang="en-US" dirty="0"/>
              <a:t>There are two parameters in model.</a:t>
            </a:r>
          </a:p>
          <a:p>
            <a:r>
              <a:rPr lang="en-US" dirty="0"/>
              <a:t>The optimal MSE values are the dot. </a:t>
            </a:r>
          </a:p>
          <a:p>
            <a:r>
              <a:rPr lang="en-US" dirty="0"/>
              <a:t>The optimal penalty values are 0. </a:t>
            </a:r>
          </a:p>
          <a:p>
            <a:r>
              <a:rPr lang="en-US" dirty="0"/>
              <a:t>The algorithm increments both to be ‘worse’ (farther from optimal). </a:t>
            </a:r>
          </a:p>
          <a:p>
            <a:r>
              <a:rPr lang="en-US" dirty="0"/>
              <a:t>Where they meet is the solution – a value that satisfies each part. </a:t>
            </a:r>
          </a:p>
          <a:p>
            <a:pPr lvl="1"/>
            <a:r>
              <a:rPr lang="en-US" dirty="0"/>
              <a:t>Best overall solution. </a:t>
            </a:r>
          </a:p>
        </p:txBody>
      </p:sp>
      <p:pic>
        <p:nvPicPr>
          <p:cNvPr id="5129" name="Picture 7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30" name="Straight Connector 8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A Deep Dive into Regularization. I was recently brushing up on basics of… |  by Divakar Kapil | uWaterloo Voice | Medium">
            <a:extLst>
              <a:ext uri="{FF2B5EF4-FFF2-40B4-BE49-F238E27FC236}">
                <a16:creationId xmlns:a16="http://schemas.microsoft.com/office/drawing/2014/main" id="{FCDEF449-A0C2-5C4C-B805-9EBCCF9D5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430363" y="1780531"/>
            <a:ext cx="7799083" cy="50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L Series 7: Regularization in Regression: Tackling Overfitting for  Enhanced Model Performance | by Sahin Ahmed, Data Scientist | Medium">
            <a:extLst>
              <a:ext uri="{FF2B5EF4-FFF2-40B4-BE49-F238E27FC236}">
                <a16:creationId xmlns:a16="http://schemas.microsoft.com/office/drawing/2014/main" id="{8669F4F8-0F78-24F3-38B5-163C6D763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20432" r="9760" b="6307"/>
          <a:stretch/>
        </p:blipFill>
        <p:spPr bwMode="auto">
          <a:xfrm>
            <a:off x="3069513" y="-92134"/>
            <a:ext cx="5123511" cy="254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74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9FC9-21E3-E91D-77F5-D1210351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Lost in the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5D26-D7AC-0DF2-C34E-389D31E0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Cost functions are (mostly) interchangeable with each other:</a:t>
            </a:r>
          </a:p>
          <a:p>
            <a:pPr lvl="1"/>
            <a:r>
              <a:rPr lang="en-US" dirty="0"/>
              <a:t>Regression is usually MSE, classification is usually cross-entropy, but it can vary. </a:t>
            </a:r>
          </a:p>
          <a:p>
            <a:pPr lvl="1"/>
            <a:r>
              <a:rPr lang="en-US" dirty="0"/>
              <a:t>As long as it measures error and is differentiable (for math), it can work. </a:t>
            </a:r>
          </a:p>
          <a:p>
            <a:pPr lvl="1"/>
            <a:r>
              <a:rPr lang="en-US" dirty="0"/>
              <a:t>The gradient descent process to find optimal solutions can take (almost) anything. </a:t>
            </a:r>
          </a:p>
        </p:txBody>
      </p:sp>
    </p:spTree>
    <p:extLst>
      <p:ext uri="{BB962C8B-B14F-4D97-AF65-F5344CB8AC3E}">
        <p14:creationId xmlns:p14="http://schemas.microsoft.com/office/powerpoint/2010/main" val="332725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805B-3B63-BD4B-BAA0-3605E7A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8C34-34FE-C64F-9FAB-6BE59DCC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Models are limited from becoming over fitted, as it is “hard” for coefficients to grow. </a:t>
            </a:r>
          </a:p>
          <a:p>
            <a:r>
              <a:rPr lang="en-US" dirty="0"/>
              <a:t>Very large coefficients are likely to be overfitted. </a:t>
            </a:r>
          </a:p>
          <a:p>
            <a:r>
              <a:rPr lang="en-US" dirty="0"/>
              <a:t>Difference:</a:t>
            </a:r>
          </a:p>
          <a:p>
            <a:pPr lvl="1"/>
            <a:r>
              <a:rPr lang="en-US" dirty="0"/>
              <a:t>L1:</a:t>
            </a:r>
          </a:p>
          <a:p>
            <a:pPr lvl="2"/>
            <a:r>
              <a:rPr lang="en-US" dirty="0"/>
              <a:t>Reduces coefficients to 0 – good for feature selecting. </a:t>
            </a:r>
          </a:p>
          <a:p>
            <a:pPr lvl="2"/>
            <a:r>
              <a:rPr lang="en-US" dirty="0"/>
              <a:t>No closed form solution - estimation like gradient descent needed. </a:t>
            </a:r>
          </a:p>
          <a:p>
            <a:pPr lvl="2"/>
            <a:r>
              <a:rPr lang="en-US" dirty="0"/>
              <a:t>More robust to outliers. </a:t>
            </a:r>
          </a:p>
          <a:p>
            <a:pPr lvl="1"/>
            <a:r>
              <a:rPr lang="en-US" dirty="0"/>
              <a:t>L2:</a:t>
            </a:r>
          </a:p>
          <a:p>
            <a:pPr lvl="2"/>
            <a:r>
              <a:rPr lang="en-US" dirty="0"/>
              <a:t>More common, is sometimes a default. </a:t>
            </a:r>
          </a:p>
          <a:p>
            <a:pPr lvl="2"/>
            <a:r>
              <a:rPr lang="en-US" dirty="0"/>
              <a:t>More computationally efficient (large reason for the commonness).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9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65A6-4E14-0F4F-81DC-BB82F595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7004-0D9A-094F-BEE0-6D57CBF1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1"/>
            <a:ext cx="9603275" cy="4125290"/>
          </a:xfrm>
        </p:spPr>
        <p:txBody>
          <a:bodyPr/>
          <a:lstStyle/>
          <a:p>
            <a:r>
              <a:rPr lang="en-US" dirty="0"/>
              <a:t>Ridge, Lasso, and </a:t>
            </a:r>
            <a:r>
              <a:rPr lang="en-US" dirty="0" err="1"/>
              <a:t>ElasticNet</a:t>
            </a:r>
            <a:r>
              <a:rPr lang="en-US" dirty="0"/>
              <a:t> are all </a:t>
            </a:r>
            <a:r>
              <a:rPr lang="en-US" dirty="0" err="1"/>
              <a:t>sklearn</a:t>
            </a:r>
            <a:r>
              <a:rPr lang="en-US" dirty="0"/>
              <a:t> packages that do their names. </a:t>
            </a:r>
          </a:p>
          <a:p>
            <a:r>
              <a:rPr lang="en-US" dirty="0"/>
              <a:t>Other cost-function based things may use regularization in the background:</a:t>
            </a:r>
          </a:p>
          <a:p>
            <a:pPr lvl="1"/>
            <a:r>
              <a:rPr lang="en-US" dirty="0"/>
              <a:t>SGD has a penalty hyperparameter that imposes regularization.</a:t>
            </a:r>
          </a:p>
          <a:p>
            <a:pPr lvl="1"/>
            <a:r>
              <a:rPr lang="en-US" dirty="0"/>
              <a:t>Other linear models (e.g. SVM) do the same. </a:t>
            </a:r>
          </a:p>
          <a:p>
            <a:pPr lvl="1"/>
            <a:r>
              <a:rPr lang="en-US" dirty="0"/>
              <a:t>Neural networks often use a regularization penalty. </a:t>
            </a:r>
          </a:p>
          <a:p>
            <a:r>
              <a:rPr lang="en-US" dirty="0"/>
              <a:t>Regularization is one of the most common tools used to fit models. </a:t>
            </a:r>
          </a:p>
          <a:p>
            <a:pPr lvl="1"/>
            <a:r>
              <a:rPr lang="en-US" dirty="0"/>
              <a:t>L2 is mathematically quick, is seamless, little/no work from developer. </a:t>
            </a:r>
          </a:p>
          <a:p>
            <a:pPr lvl="1"/>
            <a:r>
              <a:rPr lang="en-US" dirty="0"/>
              <a:t>Larger models are needed for more complex things, larger models also overfit – regularization is often built into those larger complex models to constrain the overfit. </a:t>
            </a:r>
          </a:p>
        </p:txBody>
      </p:sp>
    </p:spTree>
    <p:extLst>
      <p:ext uri="{BB962C8B-B14F-4D97-AF65-F5344CB8AC3E}">
        <p14:creationId xmlns:p14="http://schemas.microsoft.com/office/powerpoint/2010/main" val="312361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5C85-34A0-EC37-E779-D5A783D5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Completely at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BE3B-A7C9-1071-294F-584E717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513" y="1853754"/>
            <a:ext cx="1005840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the simplest – an assumption that missing data is randomly distributed. </a:t>
            </a:r>
          </a:p>
          <a:p>
            <a:r>
              <a:rPr lang="en-US" dirty="0"/>
              <a:t>There is no connection between the values in data and if it is missing. </a:t>
            </a:r>
          </a:p>
          <a:p>
            <a:r>
              <a:rPr lang="en-US" dirty="0"/>
              <a:t>This is the best candidate for deletion:</a:t>
            </a:r>
          </a:p>
          <a:p>
            <a:pPr lvl="1"/>
            <a:r>
              <a:rPr lang="en-US" dirty="0"/>
              <a:t>The randomness means that losing some data doesn’t impact results. </a:t>
            </a:r>
          </a:p>
          <a:p>
            <a:pPr lvl="1"/>
            <a:r>
              <a:rPr lang="en-US" dirty="0"/>
              <a:t>The only real concern is sample size – in large datasets deletion is easier. </a:t>
            </a:r>
          </a:p>
          <a:p>
            <a:pPr lvl="1"/>
            <a:r>
              <a:rPr lang="en-US" dirty="0"/>
              <a:t>If we shrink a large dataset by 10% (or more) or something, nothing really changes in the model. </a:t>
            </a:r>
          </a:p>
          <a:p>
            <a:r>
              <a:rPr lang="en-US" dirty="0"/>
              <a:t>If a column is missing a lot of data, we may be better of deleting that column. </a:t>
            </a:r>
          </a:p>
          <a:p>
            <a:pPr lvl="1"/>
            <a:r>
              <a:rPr lang="en-US" dirty="0"/>
              <a:t>This varies depending on the exact data, and what is missing. </a:t>
            </a:r>
          </a:p>
          <a:p>
            <a:pPr lvl="1"/>
            <a:r>
              <a:rPr lang="en-US" dirty="0"/>
              <a:t>Rule of thumb, if it is about 20% or so, start considering – though more missing values than you’d think might be ok in terms of results. </a:t>
            </a:r>
          </a:p>
        </p:txBody>
      </p:sp>
    </p:spTree>
    <p:extLst>
      <p:ext uri="{BB962C8B-B14F-4D97-AF65-F5344CB8AC3E}">
        <p14:creationId xmlns:p14="http://schemas.microsoft.com/office/powerpoint/2010/main" val="34649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610E-B1B2-9EC0-6DA1-D3C72B13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at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4DB3-7C27-0688-4C06-673F4AA0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105411"/>
          </a:xfrm>
        </p:spPr>
        <p:txBody>
          <a:bodyPr/>
          <a:lstStyle/>
          <a:p>
            <a:r>
              <a:rPr lang="en-US" dirty="0"/>
              <a:t>Missing at random is the default assumption – missing data has some relation with the other values in the data.</a:t>
            </a:r>
          </a:p>
          <a:p>
            <a:pPr lvl="1"/>
            <a:r>
              <a:rPr lang="en-US" dirty="0"/>
              <a:t>“The missingness can be explained by variables on which you have full information”. </a:t>
            </a:r>
          </a:p>
          <a:p>
            <a:r>
              <a:rPr lang="en-US" dirty="0"/>
              <a:t>Suppose we have census data and the income field is missing from many:</a:t>
            </a:r>
          </a:p>
          <a:p>
            <a:pPr lvl="1"/>
            <a:r>
              <a:rPr lang="en-US" dirty="0"/>
              <a:t>Whether or not the income is missing doesn’t depend on the income value. </a:t>
            </a:r>
          </a:p>
          <a:p>
            <a:pPr lvl="1"/>
            <a:r>
              <a:rPr lang="en-US" dirty="0"/>
              <a:t>Whether or not the income is missing can depend on other values – age, location,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is a good candidate for imputation:</a:t>
            </a:r>
          </a:p>
          <a:p>
            <a:pPr lvl="1"/>
            <a:r>
              <a:rPr lang="en-US" dirty="0"/>
              <a:t>The imputed value of the mean (or similar) won’t convey a pattern to the data. (no relation.)</a:t>
            </a:r>
          </a:p>
          <a:p>
            <a:pPr lvl="1"/>
            <a:r>
              <a:rPr lang="en-US" dirty="0"/>
              <a:t>The other values, potentially, can help ‘smart’ imputation be accurate. </a:t>
            </a:r>
          </a:p>
        </p:txBody>
      </p:sp>
    </p:spTree>
    <p:extLst>
      <p:ext uri="{BB962C8B-B14F-4D97-AF65-F5344CB8AC3E}">
        <p14:creationId xmlns:p14="http://schemas.microsoft.com/office/powerpoint/2010/main" val="87062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75FE-89DF-0460-08B5-F1B30750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Not at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9C3E-3E9D-E19F-FB6A-D02F280F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125290"/>
          </a:xfrm>
        </p:spPr>
        <p:txBody>
          <a:bodyPr/>
          <a:lstStyle/>
          <a:p>
            <a:r>
              <a:rPr lang="en-US" dirty="0"/>
              <a:t>The worst case – missing values depend on their value. </a:t>
            </a:r>
          </a:p>
          <a:p>
            <a:pPr lvl="1"/>
            <a:r>
              <a:rPr lang="en-US" dirty="0"/>
              <a:t>E.g. high income people may tend to fill out the field on the census, low income don’t. </a:t>
            </a:r>
          </a:p>
          <a:p>
            <a:pPr lvl="1"/>
            <a:r>
              <a:rPr lang="en-US" dirty="0"/>
              <a:t>Overweight people may be less likely to fill out weight in a health survey. </a:t>
            </a:r>
          </a:p>
          <a:p>
            <a:pPr lvl="1"/>
            <a:r>
              <a:rPr lang="en-US" dirty="0"/>
              <a:t>It can also depend on variables outside our dataset or other values as well. </a:t>
            </a:r>
          </a:p>
          <a:p>
            <a:r>
              <a:rPr lang="en-US" dirty="0"/>
              <a:t>If we just imputed a mean, that would skew the distribution, and that’s bad. </a:t>
            </a:r>
          </a:p>
          <a:p>
            <a:pPr lvl="1"/>
            <a:r>
              <a:rPr lang="en-US" dirty="0"/>
              <a:t>The imputed value has different distributions in the missing vs present sets. </a:t>
            </a:r>
          </a:p>
          <a:p>
            <a:r>
              <a:rPr lang="en-US" dirty="0"/>
              <a:t>‘Good’ imputation can use more elaborate methods (e.g. estimate proper distribution of the values to be imputed) than we will look at. </a:t>
            </a:r>
          </a:p>
        </p:txBody>
      </p:sp>
    </p:spTree>
    <p:extLst>
      <p:ext uri="{BB962C8B-B14F-4D97-AF65-F5344CB8AC3E}">
        <p14:creationId xmlns:p14="http://schemas.microsoft.com/office/powerpoint/2010/main" val="286486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DA2D-2F89-96AC-D20C-BFB9BE9C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Rules of Thumb</a:t>
            </a:r>
          </a:p>
        </p:txBody>
      </p:sp>
      <p:pic>
        <p:nvPicPr>
          <p:cNvPr id="2050" name="Picture 2" descr="Data cleaning: Types of Missingness | by Keerti Prajapati | Medium">
            <a:extLst>
              <a:ext uri="{FF2B5EF4-FFF2-40B4-BE49-F238E27FC236}">
                <a16:creationId xmlns:a16="http://schemas.microsoft.com/office/drawing/2014/main" id="{D2BDAEB9-DCBD-56C8-3C85-41F00111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4"/>
            <a:ext cx="6161583" cy="46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AFAF-794C-DC88-7B8A-3EC01CE9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583" y="1853754"/>
            <a:ext cx="6030418" cy="4278689"/>
          </a:xfrm>
        </p:spPr>
        <p:txBody>
          <a:bodyPr>
            <a:normAutofit/>
          </a:bodyPr>
          <a:lstStyle/>
          <a:p>
            <a:r>
              <a:rPr lang="en-US" sz="2400" dirty="0"/>
              <a:t>This requires specific knowledge to do ‘right’. </a:t>
            </a:r>
          </a:p>
          <a:p>
            <a:r>
              <a:rPr lang="en-US" sz="2400" dirty="0"/>
              <a:t>Medicine has lots of analysis on missing data from medical studies. </a:t>
            </a:r>
          </a:p>
          <a:p>
            <a:pPr lvl="1"/>
            <a:r>
              <a:rPr lang="en-US" sz="2000" dirty="0"/>
              <a:t>High consequence, hard to get more data, expensive, low-</a:t>
            </a:r>
            <a:r>
              <a:rPr lang="en-US" sz="2000" dirty="0" err="1"/>
              <a:t>ish</a:t>
            </a:r>
            <a:r>
              <a:rPr lang="en-US" sz="2000" dirty="0"/>
              <a:t> samples to start. </a:t>
            </a:r>
          </a:p>
          <a:p>
            <a:pPr lvl="1"/>
            <a:r>
              <a:rPr lang="en-US" sz="2000" dirty="0"/>
              <a:t>Avoid skewing data for things like life exp.</a:t>
            </a:r>
          </a:p>
          <a:p>
            <a:r>
              <a:rPr lang="en-US" sz="2400" dirty="0"/>
              <a:t>For us, we need to make reasonable choices.</a:t>
            </a:r>
          </a:p>
          <a:p>
            <a:pPr lvl="1"/>
            <a:r>
              <a:rPr lang="en-US" sz="2200" dirty="0"/>
              <a:t>One generally must happen. </a:t>
            </a:r>
          </a:p>
          <a:p>
            <a:pPr lvl="1"/>
            <a:r>
              <a:rPr lang="en-US" sz="2200" dirty="0"/>
              <a:t> It’s not really a critical thing for us. </a:t>
            </a:r>
          </a:p>
        </p:txBody>
      </p:sp>
    </p:spTree>
    <p:extLst>
      <p:ext uri="{BB962C8B-B14F-4D97-AF65-F5344CB8AC3E}">
        <p14:creationId xmlns:p14="http://schemas.microsoft.com/office/powerpoint/2010/main" val="41758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DE43-34D4-8CD9-9375-35D18540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EB21-CD15-975B-44E8-6C9DA242C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9603"/>
          </a:xfrm>
        </p:spPr>
        <p:txBody>
          <a:bodyPr/>
          <a:lstStyle/>
          <a:p>
            <a:r>
              <a:rPr lang="en-US" dirty="0"/>
              <a:t>Imputation is something we need and use all the time, but it is more complex in reality. </a:t>
            </a:r>
          </a:p>
          <a:p>
            <a:r>
              <a:rPr lang="en-US" dirty="0"/>
              <a:t>Good imputation requires some more elaborate analysis, unless it is simple. </a:t>
            </a:r>
          </a:p>
          <a:p>
            <a:r>
              <a:rPr lang="en-US" dirty="0"/>
              <a:t>Any solution - imputing or deleting – can introduce bias into the data. </a:t>
            </a:r>
          </a:p>
          <a:p>
            <a:r>
              <a:rPr lang="en-US" dirty="0"/>
              <a:t>Ideally we want to minimize that bias (i.e. don’t change the data patterns):</a:t>
            </a:r>
          </a:p>
          <a:p>
            <a:pPr lvl="1"/>
            <a:r>
              <a:rPr lang="en-US" dirty="0"/>
              <a:t>If deleting data, we want to ensure that we aren’t deleting data from one part of the dist. </a:t>
            </a:r>
          </a:p>
          <a:p>
            <a:pPr lvl="1"/>
            <a:r>
              <a:rPr lang="en-US" dirty="0"/>
              <a:t>For imputing data, we want to ensure that the data we insert matches the dist. </a:t>
            </a:r>
          </a:p>
          <a:p>
            <a:pPr lvl="1"/>
            <a:r>
              <a:rPr lang="en-US" dirty="0"/>
              <a:t>There is no perfect answer – everything is a patch. </a:t>
            </a:r>
          </a:p>
          <a:p>
            <a:r>
              <a:rPr lang="en-US" dirty="0"/>
              <a:t>At a high level, the ML models pick up on patterns in data. Imputation generates fake data, but if done well, won’t impact that pattern – so the model learns the same thing. </a:t>
            </a:r>
          </a:p>
        </p:txBody>
      </p:sp>
    </p:spTree>
    <p:extLst>
      <p:ext uri="{BB962C8B-B14F-4D97-AF65-F5344CB8AC3E}">
        <p14:creationId xmlns:p14="http://schemas.microsoft.com/office/powerpoint/2010/main" val="61414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A6FB-B8EF-94E4-3037-EDA3D441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196F-ECBB-5D46-C158-25DD2A698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2" y="1853754"/>
            <a:ext cx="5118137" cy="4199727"/>
          </a:xfrm>
        </p:spPr>
        <p:txBody>
          <a:bodyPr>
            <a:normAutofit/>
          </a:bodyPr>
          <a:lstStyle/>
          <a:p>
            <a:r>
              <a:rPr lang="en-US" dirty="0"/>
              <a:t>This has simple mean imputation on height.</a:t>
            </a:r>
          </a:p>
          <a:p>
            <a:r>
              <a:rPr lang="en-US" dirty="0"/>
              <a:t>Inserting the imputed height introduces some bias. </a:t>
            </a:r>
          </a:p>
          <a:p>
            <a:pPr lvl="1"/>
            <a:r>
              <a:rPr lang="en-US" dirty="0"/>
              <a:t>The average weight of the imputed data is higher than the observed. </a:t>
            </a:r>
          </a:p>
          <a:p>
            <a:pPr lvl="1"/>
            <a:r>
              <a:rPr lang="en-US" dirty="0"/>
              <a:t>Those heavy players are likely taller in reality. </a:t>
            </a:r>
          </a:p>
          <a:p>
            <a:r>
              <a:rPr lang="en-US" dirty="0"/>
              <a:t>The model shifts due to bias. </a:t>
            </a:r>
          </a:p>
          <a:p>
            <a:r>
              <a:rPr lang="en-US" dirty="0"/>
              <a:t>The upper picture is better – no change in pattern of the data. </a:t>
            </a:r>
          </a:p>
        </p:txBody>
      </p:sp>
      <p:pic>
        <p:nvPicPr>
          <p:cNvPr id="3074" name="Picture 2" descr="3 problems with mean imputation - The DO Loop">
            <a:extLst>
              <a:ext uri="{FF2B5EF4-FFF2-40B4-BE49-F238E27FC236}">
                <a16:creationId xmlns:a16="http://schemas.microsoft.com/office/drawing/2014/main" id="{2902D8A1-12D1-46A2-C5D3-1DB78B5D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549" y="1575413"/>
            <a:ext cx="7043451" cy="52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.3.1 Listwise deletion">
            <a:extLst>
              <a:ext uri="{FF2B5EF4-FFF2-40B4-BE49-F238E27FC236}">
                <a16:creationId xmlns:a16="http://schemas.microsoft.com/office/drawing/2014/main" id="{E5AC9998-DB6D-4609-3CA6-196723063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8" t="2872" r="1892" b="4897"/>
          <a:stretch/>
        </p:blipFill>
        <p:spPr bwMode="auto">
          <a:xfrm>
            <a:off x="9611392" y="38158"/>
            <a:ext cx="2580607" cy="25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653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11180</TotalTime>
  <Words>3137</Words>
  <Application>Microsoft Macintosh PowerPoint</Application>
  <PresentationFormat>Widescreen</PresentationFormat>
  <Paragraphs>259</Paragraphs>
  <Slides>37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Gill Sans MT</vt:lpstr>
      <vt:lpstr>Gallery</vt:lpstr>
      <vt:lpstr>Detour - Imputation</vt:lpstr>
      <vt:lpstr>Impute or Delete</vt:lpstr>
      <vt:lpstr>Why is Data missing?</vt:lpstr>
      <vt:lpstr>Missing Completely at Random</vt:lpstr>
      <vt:lpstr>Missing at Random</vt:lpstr>
      <vt:lpstr>Missing Not at Random</vt:lpstr>
      <vt:lpstr>Rules of Thumb</vt:lpstr>
      <vt:lpstr>Impute This</vt:lpstr>
      <vt:lpstr>Example – Linear Regression</vt:lpstr>
      <vt:lpstr>A thing Happened!</vt:lpstr>
      <vt:lpstr>This Could be Really Big!</vt:lpstr>
      <vt:lpstr>Changes May be Underfoot</vt:lpstr>
      <vt:lpstr>Farther Out</vt:lpstr>
      <vt:lpstr>Geopolitical Fun!</vt:lpstr>
      <vt:lpstr>Linear Regression with non-Linear Data and Regularization</vt:lpstr>
      <vt:lpstr>Linear and non-Linear</vt:lpstr>
      <vt:lpstr>Basis Function</vt:lpstr>
      <vt:lpstr>Polynomial Functions</vt:lpstr>
      <vt:lpstr>Result of Polynomial Feature Transformation</vt:lpstr>
      <vt:lpstr>Basis Success </vt:lpstr>
      <vt:lpstr>Errors in Modelling</vt:lpstr>
      <vt:lpstr>PowerPoint Presentation</vt:lpstr>
      <vt:lpstr>Variance Error – Tree that is Overfitted </vt:lpstr>
      <vt:lpstr>Balancing Act</vt:lpstr>
      <vt:lpstr>Bias Variance Tradeoff</vt:lpstr>
      <vt:lpstr>Finding the balance</vt:lpstr>
      <vt:lpstr>Regularization</vt:lpstr>
      <vt:lpstr>Regularization - CCP Alpha Pruning</vt:lpstr>
      <vt:lpstr>Recall - Regression Coefficients</vt:lpstr>
      <vt:lpstr>Regularization</vt:lpstr>
      <vt:lpstr>Cost Functions</vt:lpstr>
      <vt:lpstr>Cost and Loss</vt:lpstr>
      <vt:lpstr>Loss and you!</vt:lpstr>
      <vt:lpstr>Result – not optimal solution, compromised Solution</vt:lpstr>
      <vt:lpstr>Get Lost in the Cost</vt:lpstr>
      <vt:lpstr>Impact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with non-Linear Data and Regularization</dc:title>
  <dc:creator>Akeem Semper</dc:creator>
  <cp:lastModifiedBy>Akeem Semper</cp:lastModifiedBy>
  <cp:revision>34</cp:revision>
  <dcterms:created xsi:type="dcterms:W3CDTF">2022-01-20T16:00:33Z</dcterms:created>
  <dcterms:modified xsi:type="dcterms:W3CDTF">2025-01-28T16:24:14Z</dcterms:modified>
</cp:coreProperties>
</file>