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84" r:id="rId3"/>
    <p:sldId id="263" r:id="rId4"/>
    <p:sldId id="257" r:id="rId5"/>
    <p:sldId id="262" r:id="rId6"/>
    <p:sldId id="258" r:id="rId7"/>
    <p:sldId id="260" r:id="rId8"/>
    <p:sldId id="259" r:id="rId9"/>
    <p:sldId id="265" r:id="rId10"/>
    <p:sldId id="266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61" r:id="rId19"/>
    <p:sldId id="283" r:id="rId20"/>
    <p:sldId id="273" r:id="rId21"/>
    <p:sldId id="274" r:id="rId22"/>
    <p:sldId id="275" r:id="rId23"/>
    <p:sldId id="285" r:id="rId24"/>
    <p:sldId id="276" r:id="rId25"/>
    <p:sldId id="277" r:id="rId26"/>
    <p:sldId id="279" r:id="rId27"/>
    <p:sldId id="280" r:id="rId28"/>
    <p:sldId id="281" r:id="rId29"/>
    <p:sldId id="282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5897"/>
  </p:normalViewPr>
  <p:slideViewPr>
    <p:cSldViewPr snapToGrid="0" snapToObjects="1">
      <p:cViewPr varScale="1">
        <p:scale>
          <a:sx n="143" d="100"/>
          <a:sy n="143" d="100"/>
        </p:scale>
        <p:origin x="208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CD7C-AA3A-0A45-90FB-CC2FC07FE20F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9386B20-3462-254A-9821-FC72DC56CCE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433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CD7C-AA3A-0A45-90FB-CC2FC07FE20F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B20-3462-254A-9821-FC72DC56CCE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31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CD7C-AA3A-0A45-90FB-CC2FC07FE20F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B20-3462-254A-9821-FC72DC56CCE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814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CD7C-AA3A-0A45-90FB-CC2FC07FE20F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B20-3462-254A-9821-FC72DC56CCE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64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CD7C-AA3A-0A45-90FB-CC2FC07FE20F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B20-3462-254A-9821-FC72DC56CCE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6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CD7C-AA3A-0A45-90FB-CC2FC07FE20F}" type="datetimeFigureOut">
              <a:rPr lang="en-US" smtClean="0"/>
              <a:t>1/9/25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B20-3462-254A-9821-FC72DC56CCE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518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CD7C-AA3A-0A45-90FB-CC2FC07FE20F}" type="datetimeFigureOut">
              <a:rPr lang="en-US" smtClean="0"/>
              <a:t>1/9/25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B20-3462-254A-9821-FC72DC56CCE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408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CD7C-AA3A-0A45-90FB-CC2FC07FE20F}" type="datetimeFigureOut">
              <a:rPr lang="en-US" smtClean="0"/>
              <a:t>1/9/25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B20-3462-254A-9821-FC72DC56CCE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057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CD7C-AA3A-0A45-90FB-CC2FC07FE20F}" type="datetimeFigureOut">
              <a:rPr lang="en-US" smtClean="0"/>
              <a:t>1/9/25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B20-3462-254A-9821-FC72DC56C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8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5CD7C-AA3A-0A45-90FB-CC2FC07FE20F}" type="datetimeFigureOut">
              <a:rPr lang="en-US" smtClean="0"/>
              <a:t>1/9/25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B20-3462-254A-9821-FC72DC56CCE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974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D75CD7C-AA3A-0A45-90FB-CC2FC07FE20F}" type="datetimeFigureOut">
              <a:rPr lang="en-US" smtClean="0"/>
              <a:t>1/9/25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86B20-3462-254A-9821-FC72DC56CCE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58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5CD7C-AA3A-0A45-90FB-CC2FC07FE20F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9386B20-3462-254A-9821-FC72DC56CCE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002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asemper@nait.c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E62D1-A842-3641-A1D3-80AD86A548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3950 –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1C029C-B382-EA45-ABB2-53AC5236BC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4C4F05-2C5E-B155-2C62-9719A9E8C76E}"/>
              </a:ext>
            </a:extLst>
          </p:cNvPr>
          <p:cNvSpPr txBox="1"/>
          <p:nvPr/>
        </p:nvSpPr>
        <p:spPr>
          <a:xfrm>
            <a:off x="7915835" y="636494"/>
            <a:ext cx="3783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We’ll start classes at :05 to give people a sec to login and </a:t>
            </a:r>
            <a:r>
              <a:rPr lang="en-US"/>
              <a:t>get setup. </a:t>
            </a:r>
          </a:p>
        </p:txBody>
      </p:sp>
    </p:spTree>
    <p:extLst>
      <p:ext uri="{BB962C8B-B14F-4D97-AF65-F5344CB8AC3E}">
        <p14:creationId xmlns:p14="http://schemas.microsoft.com/office/powerpoint/2010/main" val="3190901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36EA8-F4BC-C96F-A3EC-AFD40DFB8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55F6E-A4EE-1D80-50E6-A7000725C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(Almost) Everything is free!</a:t>
            </a:r>
          </a:p>
          <a:p>
            <a:r>
              <a:rPr lang="en-US" dirty="0"/>
              <a:t>Three textbooks are on Brightspace:</a:t>
            </a:r>
          </a:p>
          <a:p>
            <a:pPr lvl="1"/>
            <a:r>
              <a:rPr lang="en-US" dirty="0"/>
              <a:t>Introduction to Machine Learning – full textbook on pre-NN machine learning. </a:t>
            </a:r>
          </a:p>
          <a:p>
            <a:pPr lvl="1"/>
            <a:r>
              <a:rPr lang="en-US" dirty="0"/>
              <a:t>Python Data Science Handbook – short summary on pre-NN machine learning. </a:t>
            </a:r>
          </a:p>
          <a:p>
            <a:pPr lvl="1"/>
            <a:r>
              <a:rPr lang="en-US" dirty="0"/>
              <a:t>Deep Learning with Python – full textbook on neural networks (we’ll only cover part). </a:t>
            </a:r>
          </a:p>
          <a:p>
            <a:r>
              <a:rPr lang="en-US" dirty="0"/>
              <a:t>Tools:</a:t>
            </a:r>
          </a:p>
          <a:p>
            <a:pPr lvl="1"/>
            <a:r>
              <a:rPr lang="en-US" dirty="0"/>
              <a:t>GitHub, Anaconda, VS Code – the same infrastructure as last semester. </a:t>
            </a:r>
          </a:p>
          <a:p>
            <a:pPr lvl="1"/>
            <a:r>
              <a:rPr lang="en-US" dirty="0" err="1"/>
              <a:t>Colab</a:t>
            </a:r>
            <a:r>
              <a:rPr lang="en-US" dirty="0"/>
              <a:t> (or other GPU) for the final ~month. </a:t>
            </a:r>
            <a:r>
              <a:rPr lang="en-US" dirty="0" err="1"/>
              <a:t>Colab</a:t>
            </a:r>
            <a:r>
              <a:rPr lang="en-US" dirty="0"/>
              <a:t> will cost about $14 for a month. </a:t>
            </a:r>
          </a:p>
        </p:txBody>
      </p:sp>
    </p:spTree>
    <p:extLst>
      <p:ext uri="{BB962C8B-B14F-4D97-AF65-F5344CB8AC3E}">
        <p14:creationId xmlns:p14="http://schemas.microsoft.com/office/powerpoint/2010/main" val="383177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AFDD-E112-EC46-9CD9-5AE785C8B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and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7EC98-5C06-4346-A016-161FD165C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Very “learn-by-doing” topic – trying things is far more important than listening/reading.</a:t>
            </a:r>
          </a:p>
          <a:p>
            <a:r>
              <a:rPr lang="en-US" dirty="0"/>
              <a:t>Due dates – extensions generally aren’t fair, if something’s unfair, I’ll change for everyone. </a:t>
            </a:r>
          </a:p>
          <a:p>
            <a:pPr lvl="1"/>
            <a:r>
              <a:rPr lang="en-US" dirty="0"/>
              <a:t>I think the pacing is pretty reasonable, but we’ll see. </a:t>
            </a:r>
          </a:p>
          <a:p>
            <a:r>
              <a:rPr lang="en-US" dirty="0"/>
              <a:t>Bring relevant examples, if they occur:</a:t>
            </a:r>
          </a:p>
          <a:p>
            <a:pPr lvl="1"/>
            <a:r>
              <a:rPr lang="en-US" dirty="0"/>
              <a:t>E.g. if the project class requires you do some specific thing, let me know so I can make examples that are relevant to that. We’ll do geographic stuff because of this later. </a:t>
            </a:r>
          </a:p>
          <a:p>
            <a:r>
              <a:rPr lang="en-US" dirty="0"/>
              <a:t>Experiment – try to change things and see what happens!</a:t>
            </a:r>
          </a:p>
          <a:p>
            <a:r>
              <a:rPr lang="en-US" dirty="0"/>
              <a:t>Read, don’t memorize. </a:t>
            </a:r>
          </a:p>
          <a:p>
            <a:pPr lvl="1"/>
            <a:r>
              <a:rPr lang="en-US" dirty="0"/>
              <a:t>If you get used to reading documentation, and applying that, you’ll be able to code anything. </a:t>
            </a:r>
          </a:p>
        </p:txBody>
      </p:sp>
    </p:spTree>
    <p:extLst>
      <p:ext uri="{BB962C8B-B14F-4D97-AF65-F5344CB8AC3E}">
        <p14:creationId xmlns:p14="http://schemas.microsoft.com/office/powerpoint/2010/main" val="3319469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2E001-42A3-048F-0A0E-AFCA5EDCF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D0E2A-02A5-04D8-4322-6FE4BF4E7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Meme Maker - END OF PRESENTATION ANY QUESTIONS? THANK YOU VERY MUCH FOR  LISTENING . I REALLY Meme Generator!">
            <a:extLst>
              <a:ext uri="{FF2B5EF4-FFF2-40B4-BE49-F238E27FC236}">
                <a16:creationId xmlns:a16="http://schemas.microsoft.com/office/drawing/2014/main" id="{B8BE54FB-7046-91F4-80C7-6CB16DA45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853754"/>
            <a:ext cx="4762500" cy="473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0884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A174C-BBAD-C145-5765-6C9EED88B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MACHINE LEARNING?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5E5A4-E5E4-BCDF-25EC-9CCC40C1B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43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17D60-9731-25CD-E417-62C5F608C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266FC-F462-1599-9A50-6268CA3AB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74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063C-9F28-F14A-9F8C-59EE63FFB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</a:t>
            </a:r>
            <a:r>
              <a:rPr lang="en-US"/>
              <a:t>this Cancer?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2A566-68D7-3F49-B4F7-4CE4E8227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Detecting Breast Cancer with Deep Learning | by Favio Vázquez | Towards  Data Science">
            <a:extLst>
              <a:ext uri="{FF2B5EF4-FFF2-40B4-BE49-F238E27FC236}">
                <a16:creationId xmlns:a16="http://schemas.microsoft.com/office/drawing/2014/main" id="{02F2F04D-319C-C548-9FFC-36C8184F0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391655"/>
            <a:ext cx="7943850" cy="5328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027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26DD8-F5A7-0740-AF30-8DCC93F36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8" y="962902"/>
            <a:ext cx="3986212" cy="2380828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4800" dirty="0"/>
              <a:t>How Risky is this driver?</a:t>
            </a:r>
          </a:p>
        </p:txBody>
      </p:sp>
      <p:pic>
        <p:nvPicPr>
          <p:cNvPr id="2050" name="Picture 2" descr="Predicting your casualties – how machine learning is revolutionizing  insurance pricing at AXA - Technology and Operations Management">
            <a:extLst>
              <a:ext uri="{FF2B5EF4-FFF2-40B4-BE49-F238E27FC236}">
                <a16:creationId xmlns:a16="http://schemas.microsoft.com/office/drawing/2014/main" id="{B4892820-0E5F-174A-A88E-E551117776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29126" y="-65791"/>
            <a:ext cx="7762874" cy="687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241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CF12C-3BD9-8F4B-B530-C9E752800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Who’s Going to Buy My Product?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AF3BE-D5BD-3A4C-90BE-3F65A9D88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Machine learning for digital advertising">
            <a:extLst>
              <a:ext uri="{FF2B5EF4-FFF2-40B4-BE49-F238E27FC236}">
                <a16:creationId xmlns:a16="http://schemas.microsoft.com/office/drawing/2014/main" id="{4C85B1AA-D8AD-F343-9377-1548B107C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8" y="1454276"/>
            <a:ext cx="9603275" cy="540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305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9D3AE-FCA3-7A41-ADAC-A6F2D43DE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Player Going to Excel in the NBA?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A1B68-F3A4-F34F-9751-55F5B00D4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Using Machine Learning to Find the 8 Types of Players in the NBA | by Alex  Cheng | Fastbreak Data | Medium">
            <a:extLst>
              <a:ext uri="{FF2B5EF4-FFF2-40B4-BE49-F238E27FC236}">
                <a16:creationId xmlns:a16="http://schemas.microsoft.com/office/drawing/2014/main" id="{1E904DCD-2CEF-6340-9DCB-B381C892E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89" y="1329136"/>
            <a:ext cx="11054854" cy="544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754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5AB5-C810-EE1D-AEAE-A44890EB9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E00C4-FAA2-D85D-C91F-3D4371C9E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050" y="2015732"/>
            <a:ext cx="3335124" cy="3450613"/>
          </a:xfrm>
        </p:spPr>
        <p:txBody>
          <a:bodyPr/>
          <a:lstStyle/>
          <a:p>
            <a:r>
              <a:rPr lang="en-US" dirty="0"/>
              <a:t>It can also allow people to destroy the concept of human creativity or create an army of AI powered killing machines. </a:t>
            </a:r>
          </a:p>
        </p:txBody>
      </p:sp>
      <p:pic>
        <p:nvPicPr>
          <p:cNvPr id="2050" name="Picture 2" descr="World's first movie written by Chat GPT AI - IMDb">
            <a:extLst>
              <a:ext uri="{FF2B5EF4-FFF2-40B4-BE49-F238E27FC236}">
                <a16:creationId xmlns:a16="http://schemas.microsoft.com/office/drawing/2014/main" id="{BBB05A64-1601-E4E6-0498-42100E511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450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ese Israeli Urban Battlefield Assassin Drones Are Nightmare Fuel">
            <a:extLst>
              <a:ext uri="{FF2B5EF4-FFF2-40B4-BE49-F238E27FC236}">
                <a16:creationId xmlns:a16="http://schemas.microsoft.com/office/drawing/2014/main" id="{1579779D-2245-AE7F-B814-8532A0E8D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492" y="4016276"/>
            <a:ext cx="5074508" cy="284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6526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EE39-E244-4A52-4DBC-E118CE49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255EF-2362-4462-6C81-5472EAAB1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and logistics. </a:t>
            </a:r>
          </a:p>
          <a:p>
            <a:r>
              <a:rPr lang="en-US" dirty="0"/>
              <a:t>Course overview. </a:t>
            </a:r>
          </a:p>
          <a:p>
            <a:r>
              <a:rPr lang="en-US" dirty="0"/>
              <a:t>ML review of stuff from stats. </a:t>
            </a:r>
          </a:p>
          <a:p>
            <a:r>
              <a:rPr lang="en-US" dirty="0"/>
              <a:t>Part 1 of assignment #1. </a:t>
            </a:r>
          </a:p>
        </p:txBody>
      </p:sp>
    </p:spTree>
    <p:extLst>
      <p:ext uri="{BB962C8B-B14F-4D97-AF65-F5344CB8AC3E}">
        <p14:creationId xmlns:p14="http://schemas.microsoft.com/office/powerpoint/2010/main" val="3239401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8C726-73CB-0F7E-D52C-DA1C2DAE4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7372B-FF17-BFD6-E69C-F1DFB454D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Computerized information systems allow us to capture massive amounts of data.</a:t>
            </a:r>
          </a:p>
          <a:p>
            <a:r>
              <a:rPr lang="en-US" dirty="0"/>
              <a:t>Machine learning is using computers to detect patterns and use those patterns to make predictions. </a:t>
            </a:r>
          </a:p>
          <a:p>
            <a:r>
              <a:rPr lang="en-US" dirty="0"/>
              <a:t>Basically – if we have a lot of old examples, the computer can become really good at learning patterns and making predictions.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552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76F53-751E-CC61-C74B-E73320001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Key?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EC9FD-C3C7-E796-6982-7B1413BE5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don’t tell the computer how to make predictions.</a:t>
            </a:r>
          </a:p>
          <a:p>
            <a:r>
              <a:rPr lang="en-US" dirty="0"/>
              <a:t>We give the computer old examples, it figures out how to make predictions itself. </a:t>
            </a:r>
          </a:p>
          <a:p>
            <a:endParaRPr lang="en-US" dirty="0"/>
          </a:p>
        </p:txBody>
      </p:sp>
      <p:pic>
        <p:nvPicPr>
          <p:cNvPr id="3074" name="Picture 2" descr="Machine Learning – What Is It and Why Does It Matter?">
            <a:extLst>
              <a:ext uri="{FF2B5EF4-FFF2-40B4-BE49-F238E27FC236}">
                <a16:creationId xmlns:a16="http://schemas.microsoft.com/office/drawing/2014/main" id="{3086ACAF-15A6-DB6B-61F9-A5FEA5BAE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640" y="3022409"/>
            <a:ext cx="7117152" cy="3687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813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D206E-FDC7-195A-8CF6-6CD6326A1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Concepts, New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44FE0-7504-5F3B-0527-B44602CAB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idea isn’t new:</a:t>
            </a:r>
          </a:p>
          <a:p>
            <a:pPr lvl="1"/>
            <a:r>
              <a:rPr lang="en-US" dirty="0"/>
              <a:t>How do you predict if a restaurant will be good? </a:t>
            </a:r>
          </a:p>
          <a:p>
            <a:pPr lvl="1"/>
            <a:r>
              <a:rPr lang="en-US" dirty="0"/>
              <a:t>If a job is worth applying for? </a:t>
            </a:r>
          </a:p>
          <a:p>
            <a:pPr lvl="1"/>
            <a:r>
              <a:rPr lang="en-US" dirty="0"/>
              <a:t>If someone will date you?</a:t>
            </a:r>
          </a:p>
          <a:p>
            <a:r>
              <a:rPr lang="en-US" dirty="0"/>
              <a:t>The scale, breadth, speed, and accuracy are new.</a:t>
            </a:r>
          </a:p>
          <a:p>
            <a:pPr lvl="1"/>
            <a:r>
              <a:rPr lang="en-US" dirty="0"/>
              <a:t>More data and smarter models means that more subtle patters can be found. </a:t>
            </a:r>
          </a:p>
          <a:p>
            <a:pPr lvl="1"/>
            <a:r>
              <a:rPr lang="en-US" dirty="0"/>
              <a:t>We can apply this almost anywhere that we have data. </a:t>
            </a:r>
          </a:p>
        </p:txBody>
      </p:sp>
    </p:spTree>
    <p:extLst>
      <p:ext uri="{BB962C8B-B14F-4D97-AF65-F5344CB8AC3E}">
        <p14:creationId xmlns:p14="http://schemas.microsoft.com/office/powerpoint/2010/main" val="349993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32D7A-9041-6F7B-66BF-18C6B4D5E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6B162-49A5-5F2F-0D09-499DA7AF6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Setting Up a Machine for Deep Learning | by Semih Yagcioglu | HUCVL Stories  | Medium">
            <a:extLst>
              <a:ext uri="{FF2B5EF4-FFF2-40B4-BE49-F238E27FC236}">
                <a16:creationId xmlns:a16="http://schemas.microsoft.com/office/drawing/2014/main" id="{A2AE9832-B126-7F48-C572-30904B0F8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0038"/>
            <a:ext cx="12192000" cy="625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07728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E8AE7-BC1A-B74A-FEB8-DE9DEAB5C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this Deep Learning Bit?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165BB-E49B-7B59-58E0-B2922B18A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Deep Learning uses neural networks – one type of algorithm of machine learning.</a:t>
            </a:r>
          </a:p>
          <a:p>
            <a:r>
              <a:rPr lang="en-US" dirty="0"/>
              <a:t>The DL algorithm can be replaced with linear regression, trees, or any other algorithm and the concepts are the same. </a:t>
            </a:r>
          </a:p>
          <a:p>
            <a:r>
              <a:rPr lang="en-US" dirty="0"/>
              <a:t>(Virtually??) All of the cool AI things are based on deep learning models. </a:t>
            </a:r>
          </a:p>
          <a:p>
            <a:pPr lvl="1"/>
            <a:r>
              <a:rPr lang="en-US" dirty="0"/>
              <a:t>Image recognition. </a:t>
            </a:r>
          </a:p>
          <a:p>
            <a:pPr lvl="1"/>
            <a:r>
              <a:rPr lang="en-US" dirty="0"/>
              <a:t>Large language models. </a:t>
            </a:r>
          </a:p>
          <a:p>
            <a:pPr lvl="1"/>
            <a:r>
              <a:rPr lang="en-US" dirty="0"/>
              <a:t>Image and video generation. </a:t>
            </a:r>
          </a:p>
          <a:p>
            <a:r>
              <a:rPr lang="en-US" dirty="0"/>
              <a:t>Deep learning models can be very powerful, but need lots of data. </a:t>
            </a:r>
          </a:p>
        </p:txBody>
      </p:sp>
    </p:spTree>
    <p:extLst>
      <p:ext uri="{BB962C8B-B14F-4D97-AF65-F5344CB8AC3E}">
        <p14:creationId xmlns:p14="http://schemas.microsoft.com/office/powerpoint/2010/main" val="36866997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D5139-188C-BE10-6CC1-D32725EAE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ML Process is Simple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B4B8E-356F-E215-AF1D-9B11753C0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78689"/>
          </a:xfrm>
        </p:spPr>
        <p:txBody>
          <a:bodyPr/>
          <a:lstStyle/>
          <a:p>
            <a:r>
              <a:rPr lang="en-US" dirty="0"/>
              <a:t>The machine learning process will always involve a few basic steps:</a:t>
            </a:r>
          </a:p>
          <a:p>
            <a:pPr lvl="1"/>
            <a:r>
              <a:rPr lang="en-US" dirty="0"/>
              <a:t>1 – Collect data on what we care about.</a:t>
            </a:r>
          </a:p>
          <a:p>
            <a:pPr lvl="1"/>
            <a:r>
              <a:rPr lang="en-US" dirty="0"/>
              <a:t>2 – ‘Clean’ that data up.</a:t>
            </a:r>
          </a:p>
          <a:p>
            <a:pPr lvl="1"/>
            <a:r>
              <a:rPr lang="en-US" dirty="0"/>
              <a:t>3 – Give the data to the algorithm to learn.</a:t>
            </a:r>
          </a:p>
          <a:p>
            <a:pPr lvl="1"/>
            <a:r>
              <a:rPr lang="en-US" dirty="0"/>
              <a:t>4 – Evaluate and revise if needed. </a:t>
            </a:r>
          </a:p>
          <a:p>
            <a:pPr lvl="1"/>
            <a:r>
              <a:rPr lang="en-US" dirty="0"/>
              <a:t>5 – Let the model generated from the algorithm make new predictions.</a:t>
            </a:r>
          </a:p>
          <a:p>
            <a:r>
              <a:rPr lang="en-US" dirty="0"/>
              <a:t>Our work here is generally in stages 2 to 4. </a:t>
            </a:r>
          </a:p>
          <a:p>
            <a:pPr lvl="1"/>
            <a:r>
              <a:rPr lang="en-US" dirty="0"/>
              <a:t>There are many different models that will work, we need to try to find a good one. </a:t>
            </a:r>
          </a:p>
        </p:txBody>
      </p:sp>
    </p:spTree>
    <p:extLst>
      <p:ext uri="{BB962C8B-B14F-4D97-AF65-F5344CB8AC3E}">
        <p14:creationId xmlns:p14="http://schemas.microsoft.com/office/powerpoint/2010/main" val="2001090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8518A-2E52-014E-5328-B72B61B96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– Regression and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75469-086D-1405-3B6A-BB0DEC695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oogle Shape;66;p18">
            <a:extLst>
              <a:ext uri="{FF2B5EF4-FFF2-40B4-BE49-F238E27FC236}">
                <a16:creationId xmlns:a16="http://schemas.microsoft.com/office/drawing/2014/main" id="{6F6C9129-109E-6937-FAFD-ACC16E90B94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1883662"/>
            <a:ext cx="5906530" cy="49743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0381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72189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654D8A-8452-B932-7AA2-BF9AD4C8D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43472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C4510-BA31-1EE0-2CF1-7391548AA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9773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C6CA3-CBA7-1745-BDA6-D61D01902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351AE-E29A-FA48-8DF0-E4D4838A0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16717"/>
          </a:xfrm>
        </p:spPr>
        <p:txBody>
          <a:bodyPr/>
          <a:lstStyle/>
          <a:p>
            <a:r>
              <a:rPr lang="en-US" dirty="0"/>
              <a:t>Akeem Semper</a:t>
            </a:r>
          </a:p>
          <a:p>
            <a:r>
              <a:rPr lang="en-US" dirty="0"/>
              <a:t>Contact: </a:t>
            </a:r>
            <a:r>
              <a:rPr lang="en-US" dirty="0">
                <a:hlinkClick r:id="rId2"/>
              </a:rPr>
              <a:t>asemper@nait.ca</a:t>
            </a:r>
            <a:endParaRPr lang="en-US" dirty="0"/>
          </a:p>
          <a:p>
            <a:r>
              <a:rPr lang="en-US" dirty="0"/>
              <a:t>Education:</a:t>
            </a:r>
          </a:p>
          <a:p>
            <a:pPr lvl="1"/>
            <a:r>
              <a:rPr lang="en-US" dirty="0"/>
              <a:t>B.Sc. Computer Science</a:t>
            </a:r>
          </a:p>
          <a:p>
            <a:pPr lvl="1"/>
            <a:r>
              <a:rPr lang="en-US" dirty="0"/>
              <a:t>B.Ed. Secondary Math/Physics</a:t>
            </a:r>
          </a:p>
          <a:p>
            <a:pPr lvl="1"/>
            <a:r>
              <a:rPr lang="en-US" dirty="0"/>
              <a:t>MBA</a:t>
            </a:r>
          </a:p>
          <a:p>
            <a:r>
              <a:rPr lang="en-US" dirty="0"/>
              <a:t>Relevant background: Mainly in reporting analytics. </a:t>
            </a:r>
          </a:p>
        </p:txBody>
      </p:sp>
    </p:spTree>
    <p:extLst>
      <p:ext uri="{BB962C8B-B14F-4D97-AF65-F5344CB8AC3E}">
        <p14:creationId xmlns:p14="http://schemas.microsoft.com/office/powerpoint/2010/main" val="2607014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8167B-9BCE-634A-8F47-BF1198387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FA870-6A5E-5343-8A8F-00BF4C2AC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10740421" cy="430171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Broad coverage of major machine learning techniques – 2m ‘classical’ models, 1m neural networks. </a:t>
            </a:r>
          </a:p>
          <a:p>
            <a:pPr lvl="1"/>
            <a:r>
              <a:rPr lang="en-US" dirty="0"/>
              <a:t>Focus on being able to apply the techniques in code. </a:t>
            </a:r>
          </a:p>
          <a:p>
            <a:pPr lvl="1"/>
            <a:r>
              <a:rPr lang="en-US" dirty="0"/>
              <a:t>Touch on, but not deeply interrogate, the mathematical backing. </a:t>
            </a:r>
          </a:p>
          <a:p>
            <a:pPr lvl="1"/>
            <a:r>
              <a:rPr lang="en-US" dirty="0"/>
              <a:t>Survey impacts and uses of different technologies. </a:t>
            </a:r>
          </a:p>
          <a:p>
            <a:r>
              <a:rPr lang="en-US" dirty="0"/>
              <a:t>For each ”chunk”, we’ll aim to cover:</a:t>
            </a:r>
          </a:p>
          <a:p>
            <a:pPr lvl="1"/>
            <a:r>
              <a:rPr lang="en-US" dirty="0"/>
              <a:t>An algorithm (or two). </a:t>
            </a:r>
          </a:p>
          <a:p>
            <a:pPr lvl="1"/>
            <a:r>
              <a:rPr lang="en-US" dirty="0"/>
              <a:t>A type of data. </a:t>
            </a:r>
          </a:p>
          <a:p>
            <a:pPr lvl="1"/>
            <a:r>
              <a:rPr lang="en-US" dirty="0"/>
              <a:t>Some tools/library/processes. </a:t>
            </a:r>
          </a:p>
          <a:p>
            <a:r>
              <a:rPr lang="en-US" dirty="0"/>
              <a:t>Goals by the end of the course:</a:t>
            </a:r>
          </a:p>
          <a:p>
            <a:pPr lvl="1"/>
            <a:r>
              <a:rPr lang="en-US" dirty="0"/>
              <a:t>For simple/repeated problems, you can solve them by building models. </a:t>
            </a:r>
          </a:p>
          <a:p>
            <a:pPr lvl="1"/>
            <a:r>
              <a:rPr lang="en-US" dirty="0"/>
              <a:t>For more complex/novel problems, you have an idea what to start investigating. </a:t>
            </a:r>
          </a:p>
        </p:txBody>
      </p:sp>
    </p:spTree>
    <p:extLst>
      <p:ext uri="{BB962C8B-B14F-4D97-AF65-F5344CB8AC3E}">
        <p14:creationId xmlns:p14="http://schemas.microsoft.com/office/powerpoint/2010/main" val="479975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5C9E9-5B2E-694C-86B2-AEB3A92B1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FD56D-9C8D-464C-B009-D0C0D583F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Quizzes: 15%</a:t>
            </a:r>
          </a:p>
          <a:p>
            <a:r>
              <a:rPr lang="en-US" dirty="0"/>
              <a:t>Assignments: 50%</a:t>
            </a:r>
          </a:p>
          <a:p>
            <a:r>
              <a:rPr lang="en-US" dirty="0"/>
              <a:t>Projects: 35%</a:t>
            </a:r>
          </a:p>
        </p:txBody>
      </p:sp>
    </p:spTree>
    <p:extLst>
      <p:ext uri="{BB962C8B-B14F-4D97-AF65-F5344CB8AC3E}">
        <p14:creationId xmlns:p14="http://schemas.microsoft.com/office/powerpoint/2010/main" val="3516265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7BE8E-BD94-0147-BB8D-B73222C75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F3CA0-E783-6A43-ADD3-B3D8AD26C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The quizzes will be relatively minor, not full midterms. </a:t>
            </a:r>
          </a:p>
          <a:p>
            <a:pPr lvl="1"/>
            <a:r>
              <a:rPr lang="en-US" dirty="0"/>
              <a:t>The focus is primarily on doing, so we’ll focus on making stuff. </a:t>
            </a:r>
          </a:p>
          <a:p>
            <a:pPr lvl="1"/>
            <a:r>
              <a:rPr lang="en-US" dirty="0"/>
              <a:t>Open book. </a:t>
            </a:r>
          </a:p>
          <a:p>
            <a:r>
              <a:rPr lang="en-US" dirty="0"/>
              <a:t>Quiz 1:</a:t>
            </a:r>
          </a:p>
          <a:p>
            <a:pPr lvl="1"/>
            <a:r>
              <a:rPr lang="en-US" dirty="0"/>
              <a:t>Machine learning concepts.</a:t>
            </a:r>
          </a:p>
          <a:p>
            <a:r>
              <a:rPr lang="en-US" dirty="0"/>
              <a:t>Quiz 2: </a:t>
            </a:r>
          </a:p>
          <a:p>
            <a:pPr lvl="1"/>
            <a:r>
              <a:rPr lang="en-US" dirty="0"/>
              <a:t>Neural network/deep learning concepts. </a:t>
            </a:r>
          </a:p>
          <a:p>
            <a:pPr lvl="1"/>
            <a:r>
              <a:rPr lang="en-US" dirty="0"/>
              <a:t>Business societal impacts (depending on timing)</a:t>
            </a:r>
          </a:p>
        </p:txBody>
      </p:sp>
    </p:spTree>
    <p:extLst>
      <p:ext uri="{BB962C8B-B14F-4D97-AF65-F5344CB8AC3E}">
        <p14:creationId xmlns:p14="http://schemas.microsoft.com/office/powerpoint/2010/main" val="3406387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DE3B6-2D88-C444-B1F0-A91165546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32AC4-1A39-994B-BD95-E440C7948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/>
          </a:bodyPr>
          <a:lstStyle/>
          <a:p>
            <a:r>
              <a:rPr lang="en-US" dirty="0"/>
              <a:t>Assessed on:</a:t>
            </a:r>
          </a:p>
          <a:p>
            <a:pPr lvl="1"/>
            <a:r>
              <a:rPr lang="en-US" dirty="0"/>
              <a:t>Accuracy. </a:t>
            </a:r>
          </a:p>
          <a:p>
            <a:pPr lvl="1"/>
            <a:r>
              <a:rPr lang="en-US" dirty="0"/>
              <a:t>Coding. </a:t>
            </a:r>
          </a:p>
          <a:p>
            <a:pPr lvl="1"/>
            <a:r>
              <a:rPr lang="en-US" dirty="0"/>
              <a:t>Specific measures of the topics we’re covering. </a:t>
            </a:r>
          </a:p>
          <a:p>
            <a:r>
              <a:rPr lang="en-US" dirty="0"/>
              <a:t>Assignment topics:</a:t>
            </a:r>
          </a:p>
          <a:p>
            <a:pPr lvl="1"/>
            <a:r>
              <a:rPr lang="en-US" dirty="0"/>
              <a:t>Simple classification and pipelines.</a:t>
            </a:r>
          </a:p>
          <a:p>
            <a:pPr lvl="1"/>
            <a:r>
              <a:rPr lang="en-US" dirty="0"/>
              <a:t>Regression and data cleaning.</a:t>
            </a:r>
          </a:p>
          <a:p>
            <a:pPr lvl="1"/>
            <a:r>
              <a:rPr lang="en-US" dirty="0"/>
              <a:t>Unsupervised learning and generative models. </a:t>
            </a:r>
          </a:p>
          <a:p>
            <a:pPr lvl="1"/>
            <a:r>
              <a:rPr lang="en-US" dirty="0"/>
              <a:t>Basic neural networks. </a:t>
            </a:r>
          </a:p>
        </p:txBody>
      </p:sp>
    </p:spTree>
    <p:extLst>
      <p:ext uri="{BB962C8B-B14F-4D97-AF65-F5344CB8AC3E}">
        <p14:creationId xmlns:p14="http://schemas.microsoft.com/office/powerpoint/2010/main" val="3134422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B6B2-2B6F-854C-9A49-B5C300D2D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40296-F12A-6A4F-AF3B-F7032DF9D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Groups of 2 -  3. </a:t>
            </a:r>
          </a:p>
          <a:p>
            <a:r>
              <a:rPr lang="en-US" dirty="0"/>
              <a:t>Larger and more complex. </a:t>
            </a:r>
          </a:p>
          <a:p>
            <a:r>
              <a:rPr lang="en-US" dirty="0"/>
              <a:t>Topics:</a:t>
            </a:r>
          </a:p>
          <a:p>
            <a:pPr lvl="1"/>
            <a:r>
              <a:rPr lang="en-US" dirty="0"/>
              <a:t>Natural language processing and text classification. </a:t>
            </a:r>
          </a:p>
          <a:p>
            <a:pPr lvl="1"/>
            <a:r>
              <a:rPr lang="en-US" dirty="0"/>
              <a:t>Image recognition with neural networks. </a:t>
            </a:r>
          </a:p>
        </p:txBody>
      </p:sp>
    </p:spTree>
    <p:extLst>
      <p:ext uri="{BB962C8B-B14F-4D97-AF65-F5344CB8AC3E}">
        <p14:creationId xmlns:p14="http://schemas.microsoft.com/office/powerpoint/2010/main" val="3983994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5E352-685C-2413-AE92-4799D7A7C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3E940-29F7-6FD8-E116-0B387CD14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2145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1581</TotalTime>
  <Words>953</Words>
  <Application>Microsoft Macintosh PowerPoint</Application>
  <PresentationFormat>Widescreen</PresentationFormat>
  <Paragraphs>115</Paragraphs>
  <Slides>29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Gill Sans MT</vt:lpstr>
      <vt:lpstr>Gallery</vt:lpstr>
      <vt:lpstr>Data 3950 – Machine Learning</vt:lpstr>
      <vt:lpstr>Overview</vt:lpstr>
      <vt:lpstr>Instructor</vt:lpstr>
      <vt:lpstr>Overview</vt:lpstr>
      <vt:lpstr>Grading</vt:lpstr>
      <vt:lpstr>Quizzes</vt:lpstr>
      <vt:lpstr>Assignments</vt:lpstr>
      <vt:lpstr>Projects</vt:lpstr>
      <vt:lpstr>Progression</vt:lpstr>
      <vt:lpstr>Resources</vt:lpstr>
      <vt:lpstr>Tips and Rules</vt:lpstr>
      <vt:lpstr>Questions</vt:lpstr>
      <vt:lpstr>WHAT’S MACHINE LEARNING? </vt:lpstr>
      <vt:lpstr>PowerPoint Presentation</vt:lpstr>
      <vt:lpstr>Is this Cancer?</vt:lpstr>
      <vt:lpstr>How Risky is this driver?</vt:lpstr>
      <vt:lpstr>Who’s Going to Buy My Product?</vt:lpstr>
      <vt:lpstr>Is this Player Going to Excel in the NBA?</vt:lpstr>
      <vt:lpstr>PowerPoint Presentation</vt:lpstr>
      <vt:lpstr>MACHINE LEARNING BASICS</vt:lpstr>
      <vt:lpstr>What’s the Key?</vt:lpstr>
      <vt:lpstr>Old Concepts, New Applications</vt:lpstr>
      <vt:lpstr>PowerPoint Presentation</vt:lpstr>
      <vt:lpstr>What’s this Deep Learning Bit?</vt:lpstr>
      <vt:lpstr>The ML Process is Simple</vt:lpstr>
      <vt:lpstr>Review – Regression and Gradient Descent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11</cp:revision>
  <dcterms:created xsi:type="dcterms:W3CDTF">2022-01-05T16:49:58Z</dcterms:created>
  <dcterms:modified xsi:type="dcterms:W3CDTF">2025-01-09T22:22:19Z</dcterms:modified>
</cp:coreProperties>
</file>