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80" r:id="rId2"/>
    <p:sldId id="256" r:id="rId3"/>
    <p:sldId id="257" r:id="rId4"/>
    <p:sldId id="266" r:id="rId5"/>
    <p:sldId id="276" r:id="rId6"/>
    <p:sldId id="277" r:id="rId7"/>
    <p:sldId id="278" r:id="rId8"/>
    <p:sldId id="279" r:id="rId9"/>
    <p:sldId id="258" r:id="rId10"/>
    <p:sldId id="259" r:id="rId11"/>
    <p:sldId id="263" r:id="rId12"/>
    <p:sldId id="264" r:id="rId13"/>
    <p:sldId id="267" r:id="rId14"/>
    <p:sldId id="268" r:id="rId15"/>
    <p:sldId id="269" r:id="rId16"/>
    <p:sldId id="270" r:id="rId17"/>
    <p:sldId id="271" r:id="rId18"/>
    <p:sldId id="273" r:id="rId19"/>
    <p:sldId id="272" r:id="rId20"/>
    <p:sldId id="274" r:id="rId21"/>
    <p:sldId id="265" r:id="rId22"/>
    <p:sldId id="262" r:id="rId23"/>
    <p:sldId id="261" r:id="rId24"/>
    <p:sldId id="275" r:id="rId25"/>
    <p:sldId id="281" r:id="rId26"/>
    <p:sldId id="260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378"/>
    <p:restoredTop sz="96327"/>
  </p:normalViewPr>
  <p:slideViewPr>
    <p:cSldViewPr snapToGrid="0" snapToObjects="1">
      <p:cViewPr>
        <p:scale>
          <a:sx n="110" d="100"/>
          <a:sy n="110" d="100"/>
        </p:scale>
        <p:origin x="1064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40151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9435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309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38794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698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07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174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20502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7668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34000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05895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BA2EDD-62D9-E84D-9B77-A3F33CE7895A}" type="datetimeFigureOut">
              <a:rPr lang="en-US" smtClean="0"/>
              <a:t>2/14/25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A54E51A-CC56-0049-B93F-E8F69A6FE82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1239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setosa.io/ev/principal-component-analysis/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3C305-975A-6990-8298-D9A761409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749E13-164E-4685-895C-6DBFD56FA6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Embeddings in NLP – finish looking at the last bit. </a:t>
            </a:r>
          </a:p>
          <a:p>
            <a:r>
              <a:rPr lang="en-US" dirty="0"/>
              <a:t>SVD – there’s a detailed step-by-step thing in the repository docs folder. </a:t>
            </a:r>
          </a:p>
          <a:p>
            <a:r>
              <a:rPr lang="en-US" dirty="0"/>
              <a:t>Principle Component Analysis. </a:t>
            </a:r>
          </a:p>
          <a:p>
            <a:pPr lvl="1"/>
            <a:r>
              <a:rPr lang="en-US" dirty="0"/>
              <a:t>Dimensional reduction. </a:t>
            </a:r>
          </a:p>
          <a:p>
            <a:pPr lvl="1"/>
            <a:r>
              <a:rPr lang="en-US" dirty="0"/>
              <a:t>Some math background. </a:t>
            </a:r>
          </a:p>
          <a:p>
            <a:pPr lvl="1"/>
            <a:r>
              <a:rPr lang="en-US" dirty="0"/>
              <a:t>Using it. </a:t>
            </a:r>
          </a:p>
        </p:txBody>
      </p:sp>
    </p:spTree>
    <p:extLst>
      <p:ext uri="{BB962C8B-B14F-4D97-AF65-F5344CB8AC3E}">
        <p14:creationId xmlns:p14="http://schemas.microsoft.com/office/powerpoint/2010/main" val="1374097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C647C0-0A20-AB44-8474-48E87942C7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</p:spPr>
        <p:txBody>
          <a:bodyPr>
            <a:normAutofit/>
          </a:bodyPr>
          <a:lstStyle/>
          <a:p>
            <a:r>
              <a:rPr lang="en-US" dirty="0"/>
              <a:t>PCA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B0CDA0-01FF-6240-B198-4F097A1A58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4967" y="1853754"/>
            <a:ext cx="5681658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points here have 2 features – X and Y. </a:t>
            </a:r>
          </a:p>
          <a:p>
            <a:r>
              <a:rPr lang="en-US" dirty="0"/>
              <a:t>There are two principal components – Blue and Pink. </a:t>
            </a:r>
          </a:p>
          <a:p>
            <a:pPr lvl="1"/>
            <a:r>
              <a:rPr lang="en-US" dirty="0"/>
              <a:t>Each is a combination of X and Y. </a:t>
            </a:r>
          </a:p>
          <a:p>
            <a:r>
              <a:rPr lang="en-US" dirty="0"/>
              <a:t>The blue component contains most of the variability in the data. </a:t>
            </a:r>
          </a:p>
          <a:p>
            <a:r>
              <a:rPr lang="en-US" dirty="0"/>
              <a:t>The pink contains much less. </a:t>
            </a:r>
          </a:p>
          <a:p>
            <a:r>
              <a:rPr lang="en-US" dirty="0"/>
              <a:t>The two represent the same thing as X and Y, but ”puts” more info in Blue than X. </a:t>
            </a:r>
          </a:p>
          <a:p>
            <a:r>
              <a:rPr lang="en-US" dirty="0"/>
              <a:t>These components are called Eigenvectors. </a:t>
            </a:r>
          </a:p>
          <a:p>
            <a:endParaRPr lang="en-US" dirty="0"/>
          </a:p>
        </p:txBody>
      </p:sp>
      <p:pic>
        <p:nvPicPr>
          <p:cNvPr id="2050" name="Picture 2" descr="PCA: Principal Component Analysis -">
            <a:extLst>
              <a:ext uri="{FF2B5EF4-FFF2-40B4-BE49-F238E27FC236}">
                <a16:creationId xmlns:a16="http://schemas.microsoft.com/office/drawing/2014/main" id="{FF42B734-0105-C847-8B02-EB011C0BB34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02" t="7542" r="7666" b="4583"/>
          <a:stretch/>
        </p:blipFill>
        <p:spPr bwMode="auto">
          <a:xfrm>
            <a:off x="5826625" y="1853754"/>
            <a:ext cx="636537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490677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EDE371-6D64-D54F-A577-DA723AA417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Transformation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4B33E-A241-EF43-BD5C-649D23F2A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787843"/>
          </a:xfrm>
        </p:spPr>
        <p:txBody>
          <a:bodyPr/>
          <a:lstStyle/>
          <a:p>
            <a:r>
              <a:rPr lang="en-US" dirty="0"/>
              <a:t>We can plot data on an axis of its components. </a:t>
            </a:r>
          </a:p>
        </p:txBody>
      </p:sp>
      <p:pic>
        <p:nvPicPr>
          <p:cNvPr id="3074" name="Picture 2" descr="In Depth: Principal Component Analysis | Python Data Science Handbook">
            <a:extLst>
              <a:ext uri="{FF2B5EF4-FFF2-40B4-BE49-F238E27FC236}">
                <a16:creationId xmlns:a16="http://schemas.microsoft.com/office/drawing/2014/main" id="{D97749E8-AA1C-D848-BEA9-5075C25628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206" b="4365"/>
          <a:stretch/>
        </p:blipFill>
        <p:spPr bwMode="auto">
          <a:xfrm>
            <a:off x="0" y="2641596"/>
            <a:ext cx="12192000" cy="41801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2784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FA4F-D0DC-9D45-B149-BC20B2D3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3D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9AF74A-F121-354A-95E8-DEB01FFB17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SVD and PCA - csci5740g">
            <a:extLst>
              <a:ext uri="{FF2B5EF4-FFF2-40B4-BE49-F238E27FC236}">
                <a16:creationId xmlns:a16="http://schemas.microsoft.com/office/drawing/2014/main" id="{68094361-5DB0-CA4A-BC19-DFDBB765F63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4" t="6623" r="1976" b="5065"/>
          <a:stretch/>
        </p:blipFill>
        <p:spPr bwMode="auto">
          <a:xfrm>
            <a:off x="537028" y="1611086"/>
            <a:ext cx="11292115" cy="3701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23870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5A5918-8D3B-1C58-C3B8-F2C88C259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the Math Doing?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A15020-ADFB-7E51-B1CA-C2DF0D4C65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710064" cy="3858294"/>
          </a:xfrm>
        </p:spPr>
        <p:txBody>
          <a:bodyPr/>
          <a:lstStyle/>
          <a:p>
            <a:r>
              <a:rPr lang="en-US" dirty="0"/>
              <a:t>We can look at the math for PCA, it is relatively straightforward. </a:t>
            </a:r>
          </a:p>
          <a:p>
            <a:pPr lvl="1"/>
            <a:r>
              <a:rPr lang="en-US" dirty="0"/>
              <a:t>If your linear algebra skills are up to snuff, you can do small ones by hand, but not needed.</a:t>
            </a:r>
          </a:p>
          <a:p>
            <a:r>
              <a:rPr lang="en-US" dirty="0"/>
              <a:t>Our PCA function gives us the end result, after the last step of math-</a:t>
            </a:r>
            <a:r>
              <a:rPr lang="en-US" dirty="0" err="1"/>
              <a:t>ing</a:t>
            </a:r>
            <a:r>
              <a:rPr lang="en-US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6141358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F2677-E04B-9631-F0E5-E118CA55E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CAD7F3-F6D5-9D9F-2AD7-A58DCC4F6A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Suppose this is our data – 2 features, 4 records. </a:t>
            </a:r>
          </a:p>
          <a:p>
            <a:r>
              <a:rPr lang="en-US" dirty="0"/>
              <a:t>The first step is to center the data. </a:t>
            </a:r>
          </a:p>
          <a:p>
            <a:r>
              <a:rPr lang="en-US" dirty="0"/>
              <a:t>Note – outliers and scaling are needed for good PCA results.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BE27B05-36A5-7266-9D21-B77B0F0307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150" y="1879600"/>
            <a:ext cx="1816100" cy="154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6157351D-E6AD-2B61-3EDE-3FBEF5DFE2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0500" y="3741038"/>
            <a:ext cx="6921500" cy="2730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2769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274CA-C29B-05CB-76C7-135272B44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 Covariance Matrix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D6483-B29E-C699-95FD-BC0A77E89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7400" y="2015732"/>
            <a:ext cx="3517900" cy="3450613"/>
          </a:xfrm>
        </p:spPr>
        <p:txBody>
          <a:bodyPr/>
          <a:lstStyle/>
          <a:p>
            <a:r>
              <a:rPr lang="en-US" dirty="0"/>
              <a:t>From the centered data, the covariance matrix can be computed. </a:t>
            </a:r>
          </a:p>
          <a:p>
            <a:r>
              <a:rPr lang="en-US" dirty="0"/>
              <a:t>The covariance measures the correlation between features. </a:t>
            </a:r>
          </a:p>
          <a:p>
            <a:r>
              <a:rPr lang="en-US" dirty="0"/>
              <a:t>The variance is on the spine.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88054AF-4A13-166C-2A29-795D33F7B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33453"/>
            <a:ext cx="8407400" cy="257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ovariance Matrix">
            <a:extLst>
              <a:ext uri="{FF2B5EF4-FFF2-40B4-BE49-F238E27FC236}">
                <a16:creationId xmlns:a16="http://schemas.microsoft.com/office/drawing/2014/main" id="{118F21AC-C229-F500-2FD7-6B55A0FAEA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3866" y="4511553"/>
            <a:ext cx="3790950" cy="2350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40962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2AEF1-D86F-4B2D-BECC-606731162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Calculate the Eigenvalues and Vectors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19B331-E70C-7026-B45D-955484EE6D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391" y="1853754"/>
            <a:ext cx="5793410" cy="419972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covariance matrix can be used to calculate the eigenvalues and eigenvectors through a process called Eigenvalue Decomposition. </a:t>
            </a:r>
          </a:p>
          <a:p>
            <a:r>
              <a:rPr lang="en-US" dirty="0"/>
              <a:t>The magnitude of the </a:t>
            </a:r>
            <a:r>
              <a:rPr lang="en-US" dirty="0" err="1"/>
              <a:t>e.v.</a:t>
            </a:r>
            <a:r>
              <a:rPr lang="en-US" dirty="0"/>
              <a:t> tell us the PC rank. </a:t>
            </a:r>
          </a:p>
          <a:p>
            <a:r>
              <a:rPr lang="en-US" dirty="0"/>
              <a:t>The vectors define the projection. </a:t>
            </a:r>
          </a:p>
          <a:p>
            <a:pPr lvl="1"/>
            <a:r>
              <a:rPr lang="en-US" dirty="0"/>
              <a:t>We matrix-multiply the data by the eigenvectors we use, that results in the final dataset. </a:t>
            </a:r>
          </a:p>
          <a:p>
            <a:pPr lvl="1"/>
            <a:r>
              <a:rPr lang="en-US" dirty="0"/>
              <a:t>Values in vector are the weightings of features. </a:t>
            </a:r>
          </a:p>
          <a:p>
            <a:pPr lvl="1"/>
            <a:r>
              <a:rPr lang="en-US" dirty="0"/>
              <a:t>*I’m 95% sure from linear algebra class that it is also a point combined with origin that defines the plane. I couldn’t find a definitive yes in text though. 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5BC1F66-AFF9-5B20-F23C-E75C178051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2800" y="2015732"/>
            <a:ext cx="6299200" cy="33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169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679A-B598-1F86-A780-C8DC6735D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While We were Decomposing…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A0CB9-D846-2DD1-C917-75878CE3BF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650" y="1876923"/>
            <a:ext cx="5848350" cy="4255520"/>
          </a:xfrm>
        </p:spPr>
        <p:txBody>
          <a:bodyPr>
            <a:normAutofit/>
          </a:bodyPr>
          <a:lstStyle/>
          <a:p>
            <a:r>
              <a:rPr lang="en-US" dirty="0"/>
              <a:t>The ‘characteristic equation’ from the previous slide is derived in a larger operation. </a:t>
            </a:r>
          </a:p>
          <a:p>
            <a:r>
              <a:rPr lang="en-US" dirty="0"/>
              <a:t>Earlier in that derivation, we can see the idea of PCA as the matrix is diagonalized. </a:t>
            </a:r>
          </a:p>
          <a:p>
            <a:r>
              <a:rPr lang="en-US" dirty="0"/>
              <a:t>What this means is that the covariance matrix can be set so all non-spine values are 0. </a:t>
            </a:r>
          </a:p>
          <a:p>
            <a:pPr lvl="1"/>
            <a:r>
              <a:rPr lang="en-US" dirty="0"/>
              <a:t>If covariance is 0, they’re orthogonal. (Like an axis!). </a:t>
            </a:r>
          </a:p>
          <a:p>
            <a:pPr lvl="1"/>
            <a:r>
              <a:rPr lang="en-US" dirty="0"/>
              <a:t>All variance is captured in one of the values. </a:t>
            </a:r>
          </a:p>
          <a:p>
            <a:r>
              <a:rPr lang="en-US" dirty="0"/>
              <a:t>This eventually simplifies to the characteristic eq.</a:t>
            </a:r>
          </a:p>
          <a:p>
            <a:pPr lvl="1"/>
            <a:r>
              <a:rPr lang="en-US" dirty="0"/>
              <a:t>We insert data there, and save this math stuff.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5593C8-6DA6-EEAB-7E0B-87EAC93F6C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26157"/>
            <a:ext cx="6343650" cy="32893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0C12031-E6F8-EA23-2688-A2C4E9D60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3754"/>
            <a:ext cx="5410756" cy="1049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7788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1F119-80DD-5FF4-EBD7-0CF0C2FA2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Pictures…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50088-4452-1D31-A881-6956A451F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3612591"/>
          </a:xfrm>
        </p:spPr>
        <p:txBody>
          <a:bodyPr/>
          <a:lstStyle/>
          <a:p>
            <a:r>
              <a:rPr lang="en-US" dirty="0"/>
              <a:t>We have a rule that allows us to solve this if we have a matrix of data.</a:t>
            </a:r>
          </a:p>
          <a:p>
            <a:r>
              <a:rPr lang="en-US" dirty="0"/>
              <a:t>The other stuff are different variations of this formula at different points. </a:t>
            </a:r>
          </a:p>
        </p:txBody>
      </p:sp>
      <p:pic>
        <p:nvPicPr>
          <p:cNvPr id="5122" name="Picture 2" descr="Eigendecomposition. In this post, we are going to take a… | by Hıdır  Yeşiltepe | Medium">
            <a:extLst>
              <a:ext uri="{FF2B5EF4-FFF2-40B4-BE49-F238E27FC236}">
                <a16:creationId xmlns:a16="http://schemas.microsoft.com/office/drawing/2014/main" id="{169127DE-1187-6404-AC43-110AE3749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421" y="2845280"/>
            <a:ext cx="9017000" cy="367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1022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BCB4A-FE84-7FC0-9E3B-7D82EBE71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Once Acquired…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CF657-2C26-D924-C695-63DBB709F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5"/>
            <a:ext cx="9603275" cy="1424106"/>
          </a:xfrm>
        </p:spPr>
        <p:txBody>
          <a:bodyPr/>
          <a:lstStyle/>
          <a:p>
            <a:r>
              <a:rPr lang="en-US" dirty="0"/>
              <a:t>Once we have the </a:t>
            </a:r>
            <a:r>
              <a:rPr lang="en-US" dirty="0" err="1"/>
              <a:t>eigens</a:t>
            </a:r>
            <a:r>
              <a:rPr lang="en-US" dirty="0"/>
              <a:t>, producing the final dataset is simple. </a:t>
            </a:r>
          </a:p>
          <a:p>
            <a:pPr lvl="1"/>
            <a:r>
              <a:rPr lang="en-US" dirty="0"/>
              <a:t>Determine how many components to keep. </a:t>
            </a:r>
          </a:p>
          <a:p>
            <a:pPr lvl="1"/>
            <a:r>
              <a:rPr lang="en-US" dirty="0"/>
              <a:t>Project into that many dimensions – this is all linear algebra, so pretty quick to calculate. </a:t>
            </a:r>
          </a:p>
        </p:txBody>
      </p:sp>
      <p:pic>
        <p:nvPicPr>
          <p:cNvPr id="6146" name="Picture 2" descr="Dimensionality Reduction with Principal Component Analysis">
            <a:extLst>
              <a:ext uri="{FF2B5EF4-FFF2-40B4-BE49-F238E27FC236}">
                <a16:creationId xmlns:a16="http://schemas.microsoft.com/office/drawing/2014/main" id="{CDDEC23E-2B4C-BED0-8947-8E4DBAD7C0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05" y="3277860"/>
            <a:ext cx="10740421" cy="3580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1119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A5B35-D492-D144-B870-3D24E7DF0A5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PCA and Dimensionality Reduction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FFDE8D-89E0-F546-9815-F818E8D708F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220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5" name="Rectangle 7174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7177" name="Picture 7176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7179" name="Straight Connector 7178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7181" name="Rectangle 7180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183" name="Rectangle 7182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65A9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70" name="Picture 2" descr="Principal component analysis (PCA)">
            <a:extLst>
              <a:ext uri="{FF2B5EF4-FFF2-40B4-BE49-F238E27FC236}">
                <a16:creationId xmlns:a16="http://schemas.microsoft.com/office/drawing/2014/main" id="{FD7DF900-915C-4A5E-7E6F-EC31B61DEBC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452458"/>
            <a:ext cx="10905066" cy="3953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6448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0AC1F-1A89-E349-8CBB-0FF1FC6FB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Animated and Interactive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3680F7-5D99-FC47-B0EB-07BB17F29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Check: </a:t>
            </a:r>
            <a:r>
              <a:rPr lang="en-US" dirty="0">
                <a:hlinkClick r:id="rId2"/>
              </a:rPr>
              <a:t>https://setosa.io/ev/principal-component-analysis/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954858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C9725-10EC-544E-B25A-DA63D49E1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Variance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DE5C1-FC27-AC4F-97AE-BA10AFD20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PCA frequently refers to variance. </a:t>
            </a:r>
          </a:p>
          <a:p>
            <a:r>
              <a:rPr lang="en-US" dirty="0"/>
              <a:t>Each feature “explains” some amount of the variance in a target.  </a:t>
            </a:r>
          </a:p>
          <a:p>
            <a:pPr lvl="1"/>
            <a:r>
              <a:rPr lang="en-US" dirty="0"/>
              <a:t>The more a target varies with a feature, the more that feature explains it. </a:t>
            </a:r>
          </a:p>
          <a:p>
            <a:pPr lvl="1"/>
            <a:r>
              <a:rPr lang="en-US" dirty="0"/>
              <a:t>Think of correlation.</a:t>
            </a:r>
          </a:p>
          <a:p>
            <a:pPr lvl="1"/>
            <a:r>
              <a:rPr lang="en-US" dirty="0"/>
              <a:t>The total amount of information in the dataset is spread amongst all features. </a:t>
            </a:r>
          </a:p>
          <a:p>
            <a:r>
              <a:rPr lang="en-US" dirty="0"/>
              <a:t>PCA takes the components that explain most of the variance, and ditches those that explain only a small amount. </a:t>
            </a:r>
          </a:p>
          <a:p>
            <a:pPr lvl="1"/>
            <a:r>
              <a:rPr lang="en-US" dirty="0"/>
              <a:t>We redefine features-&gt;PCs, all the information is still </a:t>
            </a:r>
            <a:r>
              <a:rPr lang="en-US"/>
              <a:t>spread over all, </a:t>
            </a:r>
            <a:r>
              <a:rPr lang="en-US" dirty="0"/>
              <a:t>but now less equally. </a:t>
            </a:r>
          </a:p>
          <a:p>
            <a:r>
              <a:rPr lang="en-US" dirty="0"/>
              <a:t>Result – we can find most of the info on our target, with fewer inputs to a model. </a:t>
            </a:r>
          </a:p>
        </p:txBody>
      </p:sp>
    </p:spTree>
    <p:extLst>
      <p:ext uri="{BB962C8B-B14F-4D97-AF65-F5344CB8AC3E}">
        <p14:creationId xmlns:p14="http://schemas.microsoft.com/office/powerpoint/2010/main" val="31101648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E54DA-2B8F-EF47-8188-3C90139C7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and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D785B-A1DC-CC4B-B756-ACF2A6265C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/>
          <a:lstStyle/>
          <a:p>
            <a:r>
              <a:rPr lang="en-US" dirty="0"/>
              <a:t>PCA reduces dimensionality, just like feature selection. </a:t>
            </a:r>
          </a:p>
          <a:p>
            <a:r>
              <a:rPr lang="en-US" dirty="0"/>
              <a:t>PCA isn’t feature selection:</a:t>
            </a:r>
          </a:p>
          <a:p>
            <a:pPr lvl="1"/>
            <a:r>
              <a:rPr lang="en-US" dirty="0"/>
              <a:t>Feature selection removes features. </a:t>
            </a:r>
          </a:p>
          <a:p>
            <a:pPr lvl="1"/>
            <a:r>
              <a:rPr lang="en-US" dirty="0"/>
              <a:t>PCA removes components that are created from a mixture of those features. </a:t>
            </a:r>
          </a:p>
          <a:p>
            <a:pPr lvl="1"/>
            <a:r>
              <a:rPr lang="en-US" dirty="0"/>
              <a:t>With PCA the features themselves aren’t removed. </a:t>
            </a:r>
          </a:p>
          <a:p>
            <a:r>
              <a:rPr lang="en-US" dirty="0"/>
              <a:t>In general:</a:t>
            </a:r>
          </a:p>
          <a:p>
            <a:pPr lvl="1"/>
            <a:r>
              <a:rPr lang="en-US" dirty="0"/>
              <a:t>Feature selection is still good, especially if there are features that are minimally helpful. </a:t>
            </a:r>
          </a:p>
          <a:p>
            <a:pPr lvl="1"/>
            <a:r>
              <a:rPr lang="en-US" dirty="0"/>
              <a:t>PCA is most useful when the dimensionality is very high. </a:t>
            </a:r>
          </a:p>
          <a:p>
            <a:pPr lvl="1"/>
            <a:r>
              <a:rPr lang="en-US" dirty="0"/>
              <a:t>One, the other, or both may be useful - it depends on the scenario. </a:t>
            </a:r>
          </a:p>
        </p:txBody>
      </p:sp>
    </p:spTree>
    <p:extLst>
      <p:ext uri="{BB962C8B-B14F-4D97-AF65-F5344CB8AC3E}">
        <p14:creationId xmlns:p14="http://schemas.microsoft.com/office/powerpoint/2010/main" val="36990611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DB96B-2245-B653-44DC-751A23008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vs Feature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4BE32-1927-CB57-D0CB-CE0C965F7C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853754"/>
            <a:ext cx="7151405" cy="4199727"/>
          </a:xfrm>
        </p:spPr>
        <p:txBody>
          <a:bodyPr>
            <a:normAutofit/>
          </a:bodyPr>
          <a:lstStyle/>
          <a:p>
            <a:r>
              <a:rPr lang="en-US" dirty="0"/>
              <a:t>We can look at an image for a more clear example. </a:t>
            </a:r>
          </a:p>
          <a:p>
            <a:r>
              <a:rPr lang="en-US" dirty="0"/>
              <a:t>If we feature select, we lose a pixel (1 feature). </a:t>
            </a:r>
          </a:p>
          <a:p>
            <a:pPr lvl="1"/>
            <a:r>
              <a:rPr lang="en-US" dirty="0"/>
              <a:t>This might not be too bad here, some pixels around the edge probably don’t matter much. </a:t>
            </a:r>
          </a:p>
          <a:p>
            <a:pPr lvl="1"/>
            <a:r>
              <a:rPr lang="en-US" dirty="0"/>
              <a:t>Lose all of one specific part of the data. </a:t>
            </a:r>
          </a:p>
          <a:p>
            <a:r>
              <a:rPr lang="en-US" dirty="0"/>
              <a:t>If we PCA, we lose a component. </a:t>
            </a:r>
          </a:p>
          <a:p>
            <a:pPr lvl="1"/>
            <a:r>
              <a:rPr lang="en-US" dirty="0"/>
              <a:t>This component is constructed of some information in each pixel. </a:t>
            </a:r>
          </a:p>
          <a:p>
            <a:pPr lvl="1"/>
            <a:r>
              <a:rPr lang="en-US" dirty="0"/>
              <a:t>Some matter more, so the least useful component ‘has’ less info. </a:t>
            </a:r>
          </a:p>
          <a:p>
            <a:pPr lvl="1"/>
            <a:r>
              <a:rPr lang="en-US" dirty="0"/>
              <a:t>Lose a ‘little off the top’ from all parts of the data. </a:t>
            </a:r>
          </a:p>
        </p:txBody>
      </p:sp>
      <p:pic>
        <p:nvPicPr>
          <p:cNvPr id="8194" name="Picture 2" descr="20. Training and Testing with MNIST | Machine Learning">
            <a:extLst>
              <a:ext uri="{FF2B5EF4-FFF2-40B4-BE49-F238E27FC236}">
                <a16:creationId xmlns:a16="http://schemas.microsoft.com/office/drawing/2014/main" id="{5C037F62-3B7C-A8DA-3C38-09C45206EB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1404" y="1853754"/>
            <a:ext cx="5040596" cy="50042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885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89D07-0145-6BE5-0275-753DE05FE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Impacts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70820-E673-D688-E2F6-D5BC30F6B2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0785" y="2015732"/>
            <a:ext cx="4109012" cy="4037749"/>
          </a:xfrm>
        </p:spPr>
        <p:txBody>
          <a:bodyPr/>
          <a:lstStyle/>
          <a:p>
            <a:r>
              <a:rPr lang="en-US" dirty="0"/>
              <a:t>This shows images </a:t>
            </a:r>
            <a:r>
              <a:rPr lang="en-US" dirty="0" err="1"/>
              <a:t>PCA’d</a:t>
            </a:r>
            <a:r>
              <a:rPr lang="en-US" dirty="0"/>
              <a:t> at:</a:t>
            </a:r>
          </a:p>
          <a:p>
            <a:pPr lvl="1"/>
            <a:r>
              <a:rPr lang="en-US" dirty="0"/>
              <a:t>~3000 features. </a:t>
            </a:r>
          </a:p>
          <a:p>
            <a:pPr lvl="1"/>
            <a:r>
              <a:rPr lang="en-US" dirty="0"/>
              <a:t>150 features. </a:t>
            </a:r>
          </a:p>
          <a:p>
            <a:pPr lvl="1"/>
            <a:r>
              <a:rPr lang="en-US" dirty="0"/>
              <a:t>15 features. </a:t>
            </a:r>
          </a:p>
          <a:p>
            <a:r>
              <a:rPr lang="en-US" dirty="0"/>
              <a:t>We keep most valuable info, while cutting most size. </a:t>
            </a:r>
          </a:p>
          <a:p>
            <a:r>
              <a:rPr lang="en-US" dirty="0"/>
              <a:t>The info losses are spread across all features. </a:t>
            </a:r>
          </a:p>
          <a:p>
            <a:pPr lvl="1"/>
            <a:r>
              <a:rPr lang="en-US" dirty="0"/>
              <a:t>Each pc is made of all feats.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201022A-93C2-6613-40A8-41E1B6268F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53754"/>
            <a:ext cx="7772400" cy="3538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684749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CE651-EC8C-DD45-BB6E-DAD02431B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88950-6E4D-0B49-B241-5F1A8E72A9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3754"/>
            <a:ext cx="9603275" cy="4199727"/>
          </a:xfrm>
        </p:spPr>
        <p:txBody>
          <a:bodyPr/>
          <a:lstStyle/>
          <a:p>
            <a:r>
              <a:rPr lang="en-US" dirty="0"/>
              <a:t>PCA is quite common, especially when there are a lot of features. </a:t>
            </a:r>
          </a:p>
          <a:p>
            <a:r>
              <a:rPr lang="en-US" dirty="0"/>
              <a:t>PCA can also serve to help with noise reduction – large feature sets, high irreducible error – picks the important bits of value out, and shrinks the dataset. </a:t>
            </a:r>
          </a:p>
          <a:p>
            <a:r>
              <a:rPr lang="en-US" dirty="0"/>
              <a:t>PCA does not work (logically – it’ll still run) with categorical variables. </a:t>
            </a:r>
          </a:p>
          <a:p>
            <a:pPr lvl="1"/>
            <a:r>
              <a:rPr lang="en-US" dirty="0"/>
              <a:t>There’s a rough equivalent called MCA (multiple correspondence analysis - </a:t>
            </a:r>
            <a:r>
              <a:rPr lang="en-US" dirty="0" err="1"/>
              <a:t>oos</a:t>
            </a:r>
            <a:r>
              <a:rPr lang="en-US" dirty="0"/>
              <a:t>). </a:t>
            </a:r>
          </a:p>
          <a:p>
            <a:r>
              <a:rPr lang="en-US" dirty="0"/>
              <a:t>PCA needs scaling and outlier filtering to be reliable. </a:t>
            </a:r>
          </a:p>
          <a:p>
            <a:r>
              <a:rPr lang="en-US" dirty="0"/>
              <a:t>PCA is/has been used for lower power devices – e.g. image recognition on a rasp. pi.</a:t>
            </a:r>
          </a:p>
        </p:txBody>
      </p:sp>
    </p:spTree>
    <p:extLst>
      <p:ext uri="{BB962C8B-B14F-4D97-AF65-F5344CB8AC3E}">
        <p14:creationId xmlns:p14="http://schemas.microsoft.com/office/powerpoint/2010/main" val="41957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E2A23-A96E-8F46-ADBF-ABF3D4E3BC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Truncated SVD Review and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1EA10-72EC-D74C-89BC-ED4C5EC4E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processing text we looked at Truncated SVD. </a:t>
            </a:r>
          </a:p>
          <a:p>
            <a:r>
              <a:rPr lang="en-US" dirty="0"/>
              <a:t>TSVD took high dimension features (from text) and transformed it to a much lower dimension feature set. </a:t>
            </a:r>
          </a:p>
          <a:p>
            <a:r>
              <a:rPr lang="en-US" dirty="0"/>
              <a:t>Truncated SVD is one algorithm for dimensional reduction. </a:t>
            </a:r>
          </a:p>
          <a:p>
            <a:endParaRPr lang="en-US" dirty="0"/>
          </a:p>
          <a:p>
            <a:r>
              <a:rPr lang="en-US" dirty="0"/>
              <a:t>PCA – Principal component analysis is another dimensionality reduction method that is very common in general predictive modelling. </a:t>
            </a:r>
          </a:p>
        </p:txBody>
      </p:sp>
    </p:spTree>
    <p:extLst>
      <p:ext uri="{BB962C8B-B14F-4D97-AF65-F5344CB8AC3E}">
        <p14:creationId xmlns:p14="http://schemas.microsoft.com/office/powerpoint/2010/main" val="33232655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E40F4-111C-7644-87D5-7B34675A0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Unsupervised vs Supervised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2DE0A-1EC7-4A47-B62E-41547D564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2015732"/>
            <a:ext cx="9603275" cy="403774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PCA (and SVD) are both examples of Unsupervised Learning. </a:t>
            </a:r>
          </a:p>
          <a:p>
            <a:r>
              <a:rPr lang="en-US" dirty="0"/>
              <a:t>Classification and regression are examples of Supervised Learning. </a:t>
            </a:r>
          </a:p>
          <a:p>
            <a:endParaRPr lang="en-US" dirty="0"/>
          </a:p>
          <a:p>
            <a:r>
              <a:rPr lang="en-US" dirty="0"/>
              <a:t>Supervised learning has labeled training data, unsupervised does not. </a:t>
            </a:r>
          </a:p>
          <a:p>
            <a:r>
              <a:rPr lang="en-US" dirty="0"/>
              <a:t>Unsupervised learning classes:</a:t>
            </a:r>
          </a:p>
          <a:p>
            <a:pPr lvl="1"/>
            <a:r>
              <a:rPr lang="en-US" dirty="0"/>
              <a:t>Dimensional reduction (SVD and PCA). </a:t>
            </a:r>
          </a:p>
          <a:p>
            <a:pPr lvl="1"/>
            <a:r>
              <a:rPr lang="en-US" dirty="0"/>
              <a:t>Clustering (next class)</a:t>
            </a:r>
          </a:p>
          <a:p>
            <a:pPr lvl="1"/>
            <a:r>
              <a:rPr lang="en-US" dirty="0"/>
              <a:t>Association (e.g. market basket, such as Target’s pregnancy scoring)</a:t>
            </a:r>
          </a:p>
          <a:p>
            <a:r>
              <a:rPr lang="en-US" dirty="0"/>
              <a:t>Unsupervised learning generally looks to discover the underlying structure in data. </a:t>
            </a:r>
          </a:p>
        </p:txBody>
      </p:sp>
    </p:spTree>
    <p:extLst>
      <p:ext uri="{BB962C8B-B14F-4D97-AF65-F5344CB8AC3E}">
        <p14:creationId xmlns:p14="http://schemas.microsoft.com/office/powerpoint/2010/main" val="37878511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6E1616-3A2F-7D77-8862-ED62D15B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is Simple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6AC99-5229-91DF-5522-2046980B02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It’s art time, control your excitement. </a:t>
            </a:r>
          </a:p>
        </p:txBody>
      </p:sp>
    </p:spTree>
    <p:extLst>
      <p:ext uri="{BB962C8B-B14F-4D97-AF65-F5344CB8AC3E}">
        <p14:creationId xmlns:p14="http://schemas.microsoft.com/office/powerpoint/2010/main" val="35948327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A8096132-3165-4D5A-D69C-67DCF66091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570D569-25DC-E426-B015-14137B84F5CF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10F797-10D0-F10A-984F-A8BA8ACB93B3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21655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34AD5-2BB8-3748-D4E7-DCD6EB768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1E20EF68-2FA6-38F8-9247-59F0803347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497212-8DE5-16F6-0D2C-B92068DAFD13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6A76F9-363C-33A4-8B6C-C60D932945D8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9A43A25-9776-F575-6126-7AA12B6714C7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769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CA7F0D-36D4-80B2-BE40-F4B64A5CF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 descr="Scatter Plot - Definition, Uses, Examples, Challenges">
            <a:extLst>
              <a:ext uri="{FF2B5EF4-FFF2-40B4-BE49-F238E27FC236}">
                <a16:creationId xmlns:a16="http://schemas.microsoft.com/office/drawing/2014/main" id="{B5F3C3BD-08CE-1F50-1D51-29466B9A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950" y="292100"/>
            <a:ext cx="9334500" cy="571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B9B48C-3C6D-5940-41D1-8E8C4E81B757}"/>
              </a:ext>
            </a:extLst>
          </p:cNvPr>
          <p:cNvSpPr txBox="1"/>
          <p:nvPr/>
        </p:nvSpPr>
        <p:spPr>
          <a:xfrm>
            <a:off x="8463169" y="5679108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903656-6BD2-9FEA-5830-EA5F479D8234}"/>
              </a:ext>
            </a:extLst>
          </p:cNvPr>
          <p:cNvSpPr txBox="1"/>
          <p:nvPr/>
        </p:nvSpPr>
        <p:spPr>
          <a:xfrm>
            <a:off x="16565" y="279400"/>
            <a:ext cx="6907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  <a:r>
              <a:rPr lang="en-US" sz="2400" b="1" baseline="-25000" dirty="0"/>
              <a:t>2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4857173-A619-D770-2C5B-D6EB98A02FC8}"/>
              </a:ext>
            </a:extLst>
          </p:cNvPr>
          <p:cNvCxnSpPr/>
          <p:nvPr/>
        </p:nvCxnSpPr>
        <p:spPr>
          <a:xfrm flipV="1">
            <a:off x="1202635" y="576470"/>
            <a:ext cx="7454348" cy="3607904"/>
          </a:xfrm>
          <a:prstGeom prst="line">
            <a:avLst/>
          </a:prstGeom>
          <a:ln w="7620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2EC46C9-CA6C-E4E9-56CF-4AE2EB13A283}"/>
              </a:ext>
            </a:extLst>
          </p:cNvPr>
          <p:cNvCxnSpPr/>
          <p:nvPr/>
        </p:nvCxnSpPr>
        <p:spPr>
          <a:xfrm>
            <a:off x="3738623" y="1724628"/>
            <a:ext cx="1088020" cy="1898248"/>
          </a:xfrm>
          <a:prstGeom prst="line">
            <a:avLst/>
          </a:prstGeom>
          <a:ln w="762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0E3A439C-2E01-B8E6-AD62-782462D663D4}"/>
              </a:ext>
            </a:extLst>
          </p:cNvPr>
          <p:cNvSpPr txBox="1"/>
          <p:nvPr/>
        </p:nvSpPr>
        <p:spPr>
          <a:xfrm>
            <a:off x="4931088" y="3302321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00B050"/>
                </a:solidFill>
              </a:rPr>
              <a:t>PC</a:t>
            </a:r>
            <a:r>
              <a:rPr lang="en-US" sz="2400" b="1" baseline="-25000" dirty="0">
                <a:solidFill>
                  <a:srgbClr val="00B050"/>
                </a:solidFill>
              </a:rPr>
              <a:t>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5FE9BD-6018-3DC4-6174-73EF7B66C068}"/>
              </a:ext>
            </a:extLst>
          </p:cNvPr>
          <p:cNvSpPr txBox="1"/>
          <p:nvPr/>
        </p:nvSpPr>
        <p:spPr>
          <a:xfrm>
            <a:off x="8537242" y="853794"/>
            <a:ext cx="9604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PC</a:t>
            </a:r>
            <a:r>
              <a:rPr lang="en-US" sz="2400" b="1" baseline="-25000" dirty="0">
                <a:solidFill>
                  <a:srgbClr val="C0000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755282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3D0EF0-4F67-124B-B0A3-076C4492CF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E3592-3C9D-0847-A557-0AFB18FB5E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6117" y="2015732"/>
            <a:ext cx="7233225" cy="4037749"/>
          </a:xfrm>
        </p:spPr>
        <p:txBody>
          <a:bodyPr>
            <a:normAutofit/>
          </a:bodyPr>
          <a:lstStyle/>
          <a:p>
            <a:r>
              <a:rPr lang="en-US" dirty="0"/>
              <a:t>PCA is a general method of dimensional reduction. </a:t>
            </a:r>
          </a:p>
          <a:p>
            <a:r>
              <a:rPr lang="en-US" dirty="0"/>
              <a:t>Data is broken down into “principal components”, and only the most influential are kept. </a:t>
            </a:r>
          </a:p>
          <a:p>
            <a:pPr lvl="1"/>
            <a:r>
              <a:rPr lang="en-US" dirty="0"/>
              <a:t>Principal components are linear combinations of original variables. </a:t>
            </a:r>
          </a:p>
          <a:p>
            <a:pPr lvl="1"/>
            <a:r>
              <a:rPr lang="en-US" dirty="0"/>
              <a:t>The components are uncorrelated with each other. </a:t>
            </a:r>
          </a:p>
          <a:p>
            <a:pPr lvl="1"/>
            <a:r>
              <a:rPr lang="en-US" dirty="0"/>
              <a:t>The first ”few” components contain most of the information. </a:t>
            </a:r>
          </a:p>
          <a:p>
            <a:r>
              <a:rPr lang="en-US" dirty="0"/>
              <a:t>Components are orthogonal to each other. </a:t>
            </a:r>
          </a:p>
        </p:txBody>
      </p:sp>
      <p:pic>
        <p:nvPicPr>
          <p:cNvPr id="1026" name="Picture 2" descr="Principal Component Analysis second principal">
            <a:extLst>
              <a:ext uri="{FF2B5EF4-FFF2-40B4-BE49-F238E27FC236}">
                <a16:creationId xmlns:a16="http://schemas.microsoft.com/office/drawing/2014/main" id="{B6ED1B50-853C-9446-9FFF-CD88A3D12D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3" t="4518" r="29357" b="3505"/>
          <a:stretch/>
        </p:blipFill>
        <p:spPr bwMode="auto">
          <a:xfrm>
            <a:off x="7533503" y="1853754"/>
            <a:ext cx="4658497" cy="44855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8498554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{2C098A6B-0D6A-6740-AB07-6AAE29A34FE3}tf10001119</Template>
  <TotalTime>4503</TotalTime>
  <Words>1242</Words>
  <Application>Microsoft Macintosh PowerPoint</Application>
  <PresentationFormat>Widescreen</PresentationFormat>
  <Paragraphs>130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29" baseType="lpstr">
      <vt:lpstr>Arial</vt:lpstr>
      <vt:lpstr>Gill Sans MT</vt:lpstr>
      <vt:lpstr>Gallery</vt:lpstr>
      <vt:lpstr>PowerPoint Presentation</vt:lpstr>
      <vt:lpstr>PCA and Dimensionality Reduction</vt:lpstr>
      <vt:lpstr>Truncated SVD Review and PCA</vt:lpstr>
      <vt:lpstr>Unsupervised vs Supervised</vt:lpstr>
      <vt:lpstr>PCA is Simple</vt:lpstr>
      <vt:lpstr>PowerPoint Presentation</vt:lpstr>
      <vt:lpstr>PowerPoint Presentation</vt:lpstr>
      <vt:lpstr>PowerPoint Presentation</vt:lpstr>
      <vt:lpstr>Principal Component Analysis</vt:lpstr>
      <vt:lpstr>PCA Example</vt:lpstr>
      <vt:lpstr>PCA Transformation</vt:lpstr>
      <vt:lpstr>In 3D</vt:lpstr>
      <vt:lpstr>What’s the Math Doing?</vt:lpstr>
      <vt:lpstr>Dataset</vt:lpstr>
      <vt:lpstr>Compute Covariance Matrix</vt:lpstr>
      <vt:lpstr>Calculate the Eigenvalues and Vectors</vt:lpstr>
      <vt:lpstr>While We were Decomposing…</vt:lpstr>
      <vt:lpstr>In Pictures…</vt:lpstr>
      <vt:lpstr>Once Acquired…</vt:lpstr>
      <vt:lpstr>PowerPoint Presentation</vt:lpstr>
      <vt:lpstr>Animated and Interactive</vt:lpstr>
      <vt:lpstr>PCA and Variance</vt:lpstr>
      <vt:lpstr>PCA and Feature selection</vt:lpstr>
      <vt:lpstr>PCA vs Feature Selection</vt:lpstr>
      <vt:lpstr>PCA Impacts</vt:lpstr>
      <vt:lpstr>PCA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PCA and Dimensionality Reduction</dc:title>
  <dc:creator>Akeem Semper</dc:creator>
  <cp:lastModifiedBy>Akeem Semper</cp:lastModifiedBy>
  <cp:revision>15</cp:revision>
  <dcterms:created xsi:type="dcterms:W3CDTF">2022-02-07T18:47:58Z</dcterms:created>
  <dcterms:modified xsi:type="dcterms:W3CDTF">2025-02-27T17:28:17Z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0877899-02b0-462c-b2a9-b7d15c4f96fe_Enabled">
    <vt:lpwstr>true</vt:lpwstr>
  </property>
  <property fmtid="{D5CDD505-2E9C-101B-9397-08002B2CF9AE}" pid="3" name="MSIP_Label_10877899-02b0-462c-b2a9-b7d15c4f96fe_SetDate">
    <vt:lpwstr>2025-02-27T15:48:26Z</vt:lpwstr>
  </property>
  <property fmtid="{D5CDD505-2E9C-101B-9397-08002B2CF9AE}" pid="4" name="MSIP_Label_10877899-02b0-462c-b2a9-b7d15c4f96fe_Method">
    <vt:lpwstr>Standard</vt:lpwstr>
  </property>
  <property fmtid="{D5CDD505-2E9C-101B-9397-08002B2CF9AE}" pid="5" name="MSIP_Label_10877899-02b0-462c-b2a9-b7d15c4f96fe_Name">
    <vt:lpwstr>Protected [Protected A]</vt:lpwstr>
  </property>
  <property fmtid="{D5CDD505-2E9C-101B-9397-08002B2CF9AE}" pid="6" name="MSIP_Label_10877899-02b0-462c-b2a9-b7d15c4f96fe_SiteId">
    <vt:lpwstr>5c98fb47-d3b9-4649-9d94-f88cbdd9729c</vt:lpwstr>
  </property>
  <property fmtid="{D5CDD505-2E9C-101B-9397-08002B2CF9AE}" pid="7" name="MSIP_Label_10877899-02b0-462c-b2a9-b7d15c4f96fe_ActionId">
    <vt:lpwstr>b6578f55-b905-488a-80cc-56100153da29</vt:lpwstr>
  </property>
  <property fmtid="{D5CDD505-2E9C-101B-9397-08002B2CF9AE}" pid="8" name="MSIP_Label_10877899-02b0-462c-b2a9-b7d15c4f96fe_ContentBits">
    <vt:lpwstr>0</vt:lpwstr>
  </property>
</Properties>
</file>