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79" r:id="rId2"/>
    <p:sldId id="256" r:id="rId3"/>
    <p:sldId id="260" r:id="rId4"/>
    <p:sldId id="280" r:id="rId5"/>
    <p:sldId id="265" r:id="rId6"/>
    <p:sldId id="261" r:id="rId7"/>
    <p:sldId id="262" r:id="rId8"/>
    <p:sldId id="257" r:id="rId9"/>
    <p:sldId id="258" r:id="rId10"/>
    <p:sldId id="259" r:id="rId11"/>
    <p:sldId id="264" r:id="rId12"/>
    <p:sldId id="266" r:id="rId13"/>
    <p:sldId id="267" r:id="rId14"/>
    <p:sldId id="281" r:id="rId15"/>
    <p:sldId id="274" r:id="rId16"/>
    <p:sldId id="275" r:id="rId17"/>
    <p:sldId id="278" r:id="rId18"/>
    <p:sldId id="282" r:id="rId19"/>
    <p:sldId id="276" r:id="rId20"/>
    <p:sldId id="277" r:id="rId21"/>
    <p:sldId id="283" r:id="rId22"/>
    <p:sldId id="284" r:id="rId23"/>
    <p:sldId id="268" r:id="rId24"/>
    <p:sldId id="269" r:id="rId25"/>
    <p:sldId id="270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3884-94CD-0F4E-BA84-5C402B1D76E4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A861-F0D7-D84E-A25F-3A724E46A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CAF1-2C8E-A5CB-9191-341F94D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E090-5662-7FC9-0DD0-C5B7885D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2490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pPr lvl="1"/>
            <a:r>
              <a:rPr lang="en-US" dirty="0"/>
              <a:t>Maximize discrimination with the division.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close to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1691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Non-parametric – there is no assumption of what the data is, such as normal.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You can show how a decision is made in human language.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1348"/>
            <a:ext cx="9603275" cy="3932216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2"/>
            <a:r>
              <a:rPr lang="en-US" dirty="0"/>
              <a:t>I.e. a small difference in train-test split can yield different split points, which can then lead to a very different tree. Even if the end results perform almost identically. </a:t>
            </a:r>
          </a:p>
          <a:p>
            <a:pPr lvl="2"/>
            <a:r>
              <a:rPr lang="en-US" dirty="0"/>
              <a:t>What might we try that could mitigate this?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E8E3-4B26-DA14-5FCC-B8AA35BB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2D9B-2129-A676-E067-DC7A3CB9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03A-BE2E-F57D-6138-D70CF3DE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Better Trees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8C54-8CFA-C92F-608B-FB27F99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4287"/>
          </a:xfrm>
        </p:spPr>
        <p:txBody>
          <a:bodyPr/>
          <a:lstStyle/>
          <a:p>
            <a:r>
              <a:rPr lang="en-US" dirty="0"/>
              <a:t>Hyperparameters are basically the settings that the algorithm uses while making a model.</a:t>
            </a:r>
          </a:p>
          <a:p>
            <a:pPr lvl="1"/>
            <a:r>
              <a:rPr lang="en-US" dirty="0"/>
              <a:t>Each algorithm has a different family of hyperparameters. </a:t>
            </a:r>
          </a:p>
          <a:p>
            <a:r>
              <a:rPr lang="en-US" dirty="0"/>
              <a:t>We can create different models with different HPs. </a:t>
            </a:r>
          </a:p>
          <a:p>
            <a:pPr lvl="1"/>
            <a:r>
              <a:rPr lang="en-US" dirty="0"/>
              <a:t>These models may perform very differently.</a:t>
            </a:r>
          </a:p>
          <a:p>
            <a:r>
              <a:rPr lang="en-US" dirty="0"/>
              <a:t>Tree hyperparameters can help us tailor our tree models:</a:t>
            </a:r>
          </a:p>
          <a:p>
            <a:pPr lvl="1"/>
            <a:r>
              <a:rPr lang="en-US" dirty="0"/>
              <a:t>Maximum number of levels in the tree. </a:t>
            </a:r>
          </a:p>
          <a:p>
            <a:pPr lvl="1"/>
            <a:r>
              <a:rPr lang="en-US" dirty="0"/>
              <a:t>Gini vs entropy for splits. </a:t>
            </a:r>
          </a:p>
          <a:p>
            <a:pPr lvl="1"/>
            <a:r>
              <a:rPr lang="en-US" dirty="0"/>
              <a:t>Minimum number of samples in a node to allow it to split. </a:t>
            </a:r>
          </a:p>
          <a:p>
            <a:pPr lvl="1"/>
            <a:r>
              <a:rPr lang="en-US" dirty="0"/>
              <a:t>Maximum total number of leaves. </a:t>
            </a:r>
          </a:p>
        </p:txBody>
      </p:sp>
    </p:spTree>
    <p:extLst>
      <p:ext uri="{BB962C8B-B14F-4D97-AF65-F5344CB8AC3E}">
        <p14:creationId xmlns:p14="http://schemas.microsoft.com/office/powerpoint/2010/main" val="6546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B88-6CDD-12AE-73E0-9CEC1B3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Parameters!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A7C-5A86-FB19-8C90-806DD6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646"/>
          </a:xfrm>
        </p:spPr>
        <p:txBody>
          <a:bodyPr/>
          <a:lstStyle/>
          <a:p>
            <a:r>
              <a:rPr lang="en-US" dirty="0"/>
              <a:t>Parameters are the things that the model learns internally while training. </a:t>
            </a:r>
          </a:p>
          <a:p>
            <a:pPr lvl="1"/>
            <a:r>
              <a:rPr lang="en-US" dirty="0"/>
              <a:t>In a tree – split criteria. </a:t>
            </a:r>
          </a:p>
          <a:p>
            <a:pPr lvl="1"/>
            <a:r>
              <a:rPr lang="en-US" dirty="0"/>
              <a:t>In other models – weights, values, centers, </a:t>
            </a:r>
            <a:r>
              <a:rPr lang="en-US" dirty="0" err="1"/>
              <a:t>etc</a:t>
            </a:r>
            <a:r>
              <a:rPr lang="en-US" dirty="0"/>
              <a:t>… (This will make more sense later) </a:t>
            </a:r>
          </a:p>
          <a:p>
            <a:r>
              <a:rPr lang="en-US" dirty="0"/>
              <a:t>Hyperparameters are the things the model is told from the developer. </a:t>
            </a:r>
          </a:p>
          <a:p>
            <a:pPr lvl="1"/>
            <a:r>
              <a:rPr lang="en-US" dirty="0"/>
              <a:t>The rules on how the training process can run. </a:t>
            </a:r>
          </a:p>
          <a:p>
            <a:pPr lvl="1"/>
            <a:r>
              <a:rPr lang="en-US" dirty="0"/>
              <a:t>Settings for how it does its job. </a:t>
            </a:r>
          </a:p>
          <a:p>
            <a:r>
              <a:rPr lang="en-US" dirty="0"/>
              <a:t>Creating a model will require [model type + HP choices]. </a:t>
            </a:r>
          </a:p>
          <a:p>
            <a:pPr lvl="1"/>
            <a:r>
              <a:rPr lang="en-US" dirty="0"/>
              <a:t>We often want to compare different HP sets against each other. </a:t>
            </a:r>
          </a:p>
          <a:p>
            <a:pPr lvl="1"/>
            <a:r>
              <a:rPr lang="en-US" dirty="0"/>
              <a:t>Soon we’ll look at tools to automate testing and comparing HP settings. </a:t>
            </a:r>
          </a:p>
          <a:p>
            <a:pPr lvl="1"/>
            <a:r>
              <a:rPr lang="en-US" dirty="0"/>
              <a:t>Can use HP settings to mitigate over/under fitting in a model. </a:t>
            </a:r>
          </a:p>
        </p:txBody>
      </p:sp>
    </p:spTree>
    <p:extLst>
      <p:ext uri="{BB962C8B-B14F-4D97-AF65-F5344CB8AC3E}">
        <p14:creationId xmlns:p14="http://schemas.microsoft.com/office/powerpoint/2010/main" val="5526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BA-10E2-0D27-27FB-10A6B13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1A7-4567-7ABA-D4A3-B7E570BB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our model to:</a:t>
            </a:r>
          </a:p>
          <a:p>
            <a:pPr lvl="1"/>
            <a:r>
              <a:rPr lang="en-US" dirty="0"/>
              <a:t>Learn the data well, so it can make accurate predictions. </a:t>
            </a:r>
          </a:p>
          <a:p>
            <a:pPr lvl="1"/>
            <a:r>
              <a:rPr lang="en-US" dirty="0"/>
              <a:t>Not become overly customized to the specifics, so it can make good predictions on new data. </a:t>
            </a:r>
          </a:p>
          <a:p>
            <a:r>
              <a:rPr lang="en-US" dirty="0"/>
              <a:t>We want to balance overfitting and underfitting. </a:t>
            </a:r>
          </a:p>
          <a:p>
            <a:r>
              <a:rPr lang="en-US" dirty="0"/>
              <a:t>Trees can tend to overfit if we don’t constrain their growth. </a:t>
            </a:r>
          </a:p>
          <a:p>
            <a:pPr lvl="1"/>
            <a:r>
              <a:rPr lang="en-US" dirty="0"/>
              <a:t>E.g. if a node has a T and F, just split so each node is perfect. </a:t>
            </a:r>
          </a:p>
          <a:p>
            <a:r>
              <a:rPr lang="en-US" dirty="0"/>
              <a:t>We want to let our tree fit to data, but limit how far it can go. </a:t>
            </a:r>
          </a:p>
          <a:p>
            <a:pPr lvl="1"/>
            <a:r>
              <a:rPr lang="en-US" dirty="0"/>
              <a:t>The model can get to near 100% in training, we want to constrain that growth. </a:t>
            </a:r>
          </a:p>
          <a:p>
            <a:pPr lvl="1"/>
            <a:r>
              <a:rPr lang="en-US" dirty="0"/>
              <a:t>The most common thing we’ll do with tuning is limiting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182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5BAC-F066-22A5-C78B-839F878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997D-1DD1-0E10-9517-476BBBF6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4301"/>
          </a:xfrm>
        </p:spPr>
        <p:txBody>
          <a:bodyPr/>
          <a:lstStyle/>
          <a:p>
            <a:r>
              <a:rPr lang="en-US" dirty="0"/>
              <a:t>Another concept that can combat overfitting is regularization. </a:t>
            </a:r>
          </a:p>
          <a:p>
            <a:r>
              <a:rPr lang="en-US" dirty="0"/>
              <a:t>Regularization modifies the loss (or </a:t>
            </a:r>
            <a:r>
              <a:rPr lang="en-US" dirty="0" err="1"/>
              <a:t>equiv</a:t>
            </a:r>
            <a:r>
              <a:rPr lang="en-US" dirty="0"/>
              <a:t>) function to penalize growth:</a:t>
            </a:r>
          </a:p>
          <a:p>
            <a:pPr lvl="1"/>
            <a:r>
              <a:rPr lang="en-US" dirty="0"/>
              <a:t>Normally more accuracy means less loss, so the model wants to overfit. </a:t>
            </a:r>
          </a:p>
          <a:p>
            <a:pPr lvl="1"/>
            <a:r>
              <a:rPr lang="en-US" dirty="0"/>
              <a:t>Regularization changes the loss to a combination of [loss + penalty]</a:t>
            </a:r>
          </a:p>
          <a:p>
            <a:r>
              <a:rPr lang="en-US" dirty="0"/>
              <a:t>The penalty is a value that gets bigger the mode the model ‘grows’ (or adapts). </a:t>
            </a:r>
          </a:p>
          <a:p>
            <a:pPr lvl="1"/>
            <a:r>
              <a:rPr lang="en-US" dirty="0"/>
              <a:t>Learning reduces error, but increases the penalty. </a:t>
            </a:r>
          </a:p>
          <a:p>
            <a:pPr lvl="1"/>
            <a:r>
              <a:rPr lang="en-US" dirty="0"/>
              <a:t>The model can only get more complex, or grow, if the increase in accuracy ‘outweighs’ the penalty of that growth. </a:t>
            </a:r>
          </a:p>
          <a:p>
            <a:r>
              <a:rPr lang="en-US" dirty="0"/>
              <a:t>The strength of regularization allows us to control the amount of learning. </a:t>
            </a:r>
          </a:p>
        </p:txBody>
      </p:sp>
    </p:spTree>
    <p:extLst>
      <p:ext uri="{BB962C8B-B14F-4D97-AF65-F5344CB8AC3E}">
        <p14:creationId xmlns:p14="http://schemas.microsoft.com/office/powerpoint/2010/main" val="22908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E27A-7A16-2BB7-84CA-2A46F279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some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18D2-4522-6750-133C-560FB682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Trees are one of the most approachable model types to understand:</a:t>
            </a:r>
          </a:p>
          <a:p>
            <a:pPr lvl="1"/>
            <a:r>
              <a:rPr lang="en-US" dirty="0"/>
              <a:t>We can visualize the entire </a:t>
            </a:r>
            <a:r>
              <a:rPr lang="en-US"/>
              <a:t>process and walk </a:t>
            </a:r>
            <a:r>
              <a:rPr lang="en-US" dirty="0"/>
              <a:t>through decisions in English. </a:t>
            </a:r>
          </a:p>
          <a:p>
            <a:r>
              <a:rPr lang="en-US" dirty="0"/>
              <a:t>Trees tend to be greedy, so we need ways to limit the overfitting. </a:t>
            </a:r>
          </a:p>
          <a:p>
            <a:pPr lvl="1"/>
            <a:r>
              <a:rPr lang="en-US" dirty="0"/>
              <a:t>Tuning the settings of hyperparameters and regularization. </a:t>
            </a:r>
          </a:p>
          <a:p>
            <a:pPr lvl="1"/>
            <a:r>
              <a:rPr lang="en-US" dirty="0"/>
              <a:t>Tree creation algorithms seek purity – each node is uniform. </a:t>
            </a:r>
          </a:p>
          <a:p>
            <a:r>
              <a:rPr lang="en-US" dirty="0"/>
              <a:t>Trees do the same thing as regression, but in a totally different mathematical way. </a:t>
            </a:r>
          </a:p>
          <a:p>
            <a:pPr lvl="1"/>
            <a:r>
              <a:rPr lang="en-US" dirty="0"/>
              <a:t>Linear models assume a linear relationship, trees are non-parametric. </a:t>
            </a:r>
          </a:p>
          <a:p>
            <a:pPr lvl="1"/>
            <a:r>
              <a:rPr lang="en-US" dirty="0"/>
              <a:t>Different data may work better with one or the other (or some other type). </a:t>
            </a:r>
          </a:p>
          <a:p>
            <a:r>
              <a:rPr lang="en-US" dirty="0"/>
              <a:t>Many of the best non neural network models use some trees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119378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7E66-E01D-4267-703B-A39F6431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DC37-6101-BD34-4CBD-910AA65D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Sklearn has gotten much better in the recent version in handling </a:t>
            </a:r>
            <a:r>
              <a:rPr lang="en-US" dirty="0" err="1"/>
              <a:t>dataframes</a:t>
            </a:r>
            <a:r>
              <a:rPr lang="en-US" dirty="0"/>
              <a:t> natively. </a:t>
            </a:r>
          </a:p>
          <a:p>
            <a:r>
              <a:rPr lang="en-US" dirty="0"/>
              <a:t>Many/most of the examples have a step to convert to array before the model part. </a:t>
            </a:r>
          </a:p>
          <a:p>
            <a:pPr lvl="1"/>
            <a:r>
              <a:rPr lang="en-US" dirty="0"/>
              <a:t>I.e. do prep stuff with data in </a:t>
            </a:r>
            <a:r>
              <a:rPr lang="en-US" dirty="0" err="1"/>
              <a:t>dataframe</a:t>
            </a:r>
            <a:r>
              <a:rPr lang="en-US" dirty="0"/>
              <a:t>, convert to array, feed to pipeline/model/</a:t>
            </a:r>
            <a:r>
              <a:rPr lang="en-US" dirty="0" err="1"/>
              <a:t>gridsearch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 can avoid this more easily now and sklearn will (more often) handle it ok. </a:t>
            </a:r>
          </a:p>
          <a:p>
            <a:r>
              <a:rPr lang="en-US" dirty="0"/>
              <a:t>I generally like the conversion step when learning, it’s a clear delineation. </a:t>
            </a:r>
          </a:p>
          <a:p>
            <a:pPr lvl="1"/>
            <a:r>
              <a:rPr lang="en-US" dirty="0"/>
              <a:t>All the prep work is done on the </a:t>
            </a:r>
            <a:r>
              <a:rPr lang="en-US" dirty="0" err="1"/>
              <a:t>dataframe</a:t>
            </a:r>
            <a:r>
              <a:rPr lang="en-US" dirty="0"/>
              <a:t>, we make the </a:t>
            </a:r>
            <a:r>
              <a:rPr lang="en-US"/>
              <a:t>conversion when done. </a:t>
            </a:r>
            <a:endParaRPr lang="en-US" dirty="0"/>
          </a:p>
          <a:p>
            <a:r>
              <a:rPr lang="en-US" dirty="0"/>
              <a:t>The array conversion doesn’t really change anything in functionality. </a:t>
            </a:r>
          </a:p>
          <a:p>
            <a:pPr lvl="1"/>
            <a:r>
              <a:rPr lang="en-US" dirty="0"/>
              <a:t>The results are the same, and the process is only different in that one or two lines. </a:t>
            </a:r>
          </a:p>
          <a:p>
            <a:pPr lvl="1"/>
            <a:r>
              <a:rPr lang="en-US" dirty="0"/>
              <a:t>The algorithm does a conversion internally and just obscures it from you. </a:t>
            </a:r>
          </a:p>
          <a:p>
            <a:pPr lvl="1"/>
            <a:r>
              <a:rPr lang="en-US" dirty="0"/>
              <a:t>When we do neural networks we’ll need to do that conversion (often) again. </a:t>
            </a:r>
          </a:p>
        </p:txBody>
      </p:sp>
    </p:spTree>
    <p:extLst>
      <p:ext uri="{BB962C8B-B14F-4D97-AF65-F5344CB8AC3E}">
        <p14:creationId xmlns:p14="http://schemas.microsoft.com/office/powerpoint/2010/main" val="3356818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90F-BC2C-044B-8523-7C6267D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EB3-B819-984C-8511-DC1ED84C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Columns</a:t>
            </a:r>
          </a:p>
          <a:p>
            <a:pPr algn="ctr"/>
            <a:r>
              <a:rPr lang="en-US" sz="4000" dirty="0"/>
              <a:t>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/>
              <a:t>Head</a:t>
            </a:r>
          </a:p>
          <a:p>
            <a:pPr algn="ctr"/>
            <a:r>
              <a:rPr lang="en-US" sz="40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479432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87B-D849-7C4B-833A-F5E7D898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E1CF-607E-544A-9CBE-8753C08C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DF we instantiate, or create an object of, that class. 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some_data.csv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That object, df, has all the stuff in the previous image – the data, attributes, and functions. </a:t>
            </a:r>
          </a:p>
          <a:p>
            <a:r>
              <a:rPr lang="en-US" dirty="0" err="1"/>
              <a:t>Df.columns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 me the value of that attribute.</a:t>
            </a:r>
          </a:p>
          <a:p>
            <a:r>
              <a:rPr lang="en-US" dirty="0" err="1"/>
              <a:t>Df.head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Run this function on the object</a:t>
            </a:r>
          </a:p>
        </p:txBody>
      </p:sp>
    </p:spTree>
    <p:extLst>
      <p:ext uri="{BB962C8B-B14F-4D97-AF65-F5344CB8AC3E}">
        <p14:creationId xmlns:p14="http://schemas.microsoft.com/office/powerpoint/2010/main" val="287355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FB8-AFBC-7A44-9C32-48FBB55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Class –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9456-535C-0448-A7C0-6132F86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19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try to make our own class, to help with EDA, what should it contain?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 (An object in an object).</a:t>
            </a:r>
          </a:p>
          <a:p>
            <a:pPr lvl="1"/>
            <a:r>
              <a:rPr lang="en-US" dirty="0"/>
              <a:t>Some other helpful stuff? E.g. a list of categorical variables. 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Generate histograms.</a:t>
            </a:r>
          </a:p>
          <a:p>
            <a:pPr lvl="1"/>
            <a:r>
              <a:rPr lang="en-US" dirty="0"/>
              <a:t>Print EDA stuff. 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Create an “EDA” object by loading the </a:t>
            </a:r>
            <a:r>
              <a:rPr lang="en-US" dirty="0" err="1"/>
              <a:t>dataframe</a:t>
            </a:r>
            <a:r>
              <a:rPr lang="en-US" dirty="0"/>
              <a:t> we are using. </a:t>
            </a:r>
          </a:p>
          <a:p>
            <a:pPr lvl="1"/>
            <a:r>
              <a:rPr lang="en-US" dirty="0"/>
              <a:t>Call the “give me EDA” function to get it all spit out for us. </a:t>
            </a:r>
          </a:p>
          <a:p>
            <a:pPr lvl="1"/>
            <a:r>
              <a:rPr lang="en-US" dirty="0"/>
              <a:t>We can reuse this by creating an EDA object for each df, then we can just call the EDA function.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FE7B4-D3F9-6548-84E8-43BD85314DD2}"/>
              </a:ext>
            </a:extLst>
          </p:cNvPr>
          <p:cNvSpPr txBox="1"/>
          <p:nvPr/>
        </p:nvSpPr>
        <p:spPr>
          <a:xfrm>
            <a:off x="8912352" y="2621280"/>
            <a:ext cx="295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 can also extend classes – or basically make a “</a:t>
            </a:r>
            <a:r>
              <a:rPr lang="en-US" dirty="0" err="1"/>
              <a:t>dataframe</a:t>
            </a:r>
            <a:r>
              <a:rPr lang="en-US" dirty="0"/>
              <a:t>+” adding what we want. We’ll do this later for transformations. </a:t>
            </a:r>
          </a:p>
        </p:txBody>
      </p:sp>
    </p:spTree>
    <p:extLst>
      <p:ext uri="{BB962C8B-B14F-4D97-AF65-F5344CB8AC3E}">
        <p14:creationId xmlns:p14="http://schemas.microsoft.com/office/powerpoint/2010/main" val="887552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 err="1"/>
              <a:t>Make_EDA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3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5" y="1853754"/>
            <a:ext cx="4563100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simplest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We’ll look at classification trees first, regression are similar once we understand classification.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3EA7-D515-FDCE-7C0E-48FBAD5E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Forest for the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676E-3457-5371-3C96-708BE3A7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1592"/>
          </a:xfrm>
        </p:spPr>
        <p:txBody>
          <a:bodyPr/>
          <a:lstStyle/>
          <a:p>
            <a:r>
              <a:rPr lang="en-US" dirty="0"/>
              <a:t>A tree is a fundamentally different type of model from a regression based one. </a:t>
            </a:r>
          </a:p>
          <a:p>
            <a:pPr lvl="1"/>
            <a:r>
              <a:rPr lang="en-US" dirty="0"/>
              <a:t>There’s no equation like y=</a:t>
            </a:r>
            <a:r>
              <a:rPr lang="en-US" dirty="0" err="1"/>
              <a:t>mx+b</a:t>
            </a:r>
            <a:r>
              <a:rPr lang="en-US" dirty="0"/>
              <a:t> to make a prediction. </a:t>
            </a:r>
          </a:p>
          <a:p>
            <a:pPr lvl="1"/>
            <a:r>
              <a:rPr lang="en-US" dirty="0"/>
              <a:t>There’s no linear relationship, as seen in that equation. </a:t>
            </a:r>
          </a:p>
          <a:p>
            <a:pPr lvl="1"/>
            <a:r>
              <a:rPr lang="en-US" dirty="0"/>
              <a:t>The process of creating the model is quite different from gradient descent. </a:t>
            </a:r>
          </a:p>
          <a:p>
            <a:r>
              <a:rPr lang="en-US" dirty="0"/>
              <a:t>The end result is interchangeable. </a:t>
            </a:r>
          </a:p>
          <a:p>
            <a:pPr lvl="1"/>
            <a:r>
              <a:rPr lang="en-US" dirty="0"/>
              <a:t>All models predict Target given Features. </a:t>
            </a:r>
          </a:p>
          <a:p>
            <a:pPr lvl="1"/>
            <a:r>
              <a:rPr lang="en-US" dirty="0"/>
              <a:t>The only thing that changes is how it learns to do so. </a:t>
            </a:r>
          </a:p>
        </p:txBody>
      </p:sp>
    </p:spTree>
    <p:extLst>
      <p:ext uri="{BB962C8B-B14F-4D97-AF65-F5344CB8AC3E}">
        <p14:creationId xmlns:p14="http://schemas.microsoft.com/office/powerpoint/2010/main" val="3366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  <a:p>
            <a:pPr lvl="1"/>
            <a:r>
              <a:rPr lang="en-US" dirty="0"/>
              <a:t>Samples – number of items in that node.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pPr lvl="1"/>
            <a:r>
              <a:rPr lang="en-US" dirty="0"/>
              <a:t>There is rarely a substantial difference between the two. </a:t>
            </a:r>
          </a:p>
          <a:p>
            <a:r>
              <a:rPr lang="en-US" dirty="0"/>
              <a:t>Gini is the default.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r>
              <a:rPr lang="en-US" dirty="0"/>
              <a:t>As with most post-COVID political movements, trees want to discriminate.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11980</TotalTime>
  <Words>2042</Words>
  <Application>Microsoft Macintosh PowerPoint</Application>
  <PresentationFormat>Widescreen</PresentationFormat>
  <Paragraphs>190</Paragraphs>
  <Slides>27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Gill Sans MT</vt:lpstr>
      <vt:lpstr>Gallery</vt:lpstr>
      <vt:lpstr>PowerPoint Presentation</vt:lpstr>
      <vt:lpstr>Trees</vt:lpstr>
      <vt:lpstr>Trees</vt:lpstr>
      <vt:lpstr>See the Forest for the 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Woody Goodness</vt:lpstr>
      <vt:lpstr>Barky Badness</vt:lpstr>
      <vt:lpstr>Improving Models</vt:lpstr>
      <vt:lpstr>Making Better Trees - Hyperparameters</vt:lpstr>
      <vt:lpstr>So Many Parameters!</vt:lpstr>
      <vt:lpstr>Tuning the Model</vt:lpstr>
      <vt:lpstr>Regularization</vt:lpstr>
      <vt:lpstr>Cost Complexity Pruning</vt:lpstr>
      <vt:lpstr>Be More Alpha</vt:lpstr>
      <vt:lpstr>Use some Trees</vt:lpstr>
      <vt:lpstr>General Notes</vt:lpstr>
      <vt:lpstr>EDA and Classes</vt:lpstr>
      <vt:lpstr>EDA and Classes – DataFrame Class Object</vt:lpstr>
      <vt:lpstr>Using a Class - Dataframe</vt:lpstr>
      <vt:lpstr>We can Make A Class – for EDA</vt:lpstr>
      <vt:lpstr>EDA and Classes – DataFrame Class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33</cp:revision>
  <dcterms:created xsi:type="dcterms:W3CDTF">2022-01-01T00:47:46Z</dcterms:created>
  <dcterms:modified xsi:type="dcterms:W3CDTF">2025-01-06T21:13:06Z</dcterms:modified>
</cp:coreProperties>
</file>