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59" r:id="rId5"/>
    <p:sldId id="272" r:id="rId6"/>
    <p:sldId id="273" r:id="rId7"/>
    <p:sldId id="257" r:id="rId8"/>
    <p:sldId id="260" r:id="rId9"/>
    <p:sldId id="262" r:id="rId10"/>
    <p:sldId id="261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75" r:id="rId19"/>
    <p:sldId id="271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02AF-78C0-C14E-AD4B-AA630D193019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E6-1989-3894-BE63-3B20FA8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87D5-E880-1186-F0E5-8E4C7D11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Project stuff – ask away if you have any questions.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Text generation with LSTMs. </a:t>
            </a:r>
          </a:p>
          <a:p>
            <a:pPr lvl="1"/>
            <a:r>
              <a:rPr lang="en-US" dirty="0"/>
              <a:t>Text padding. </a:t>
            </a:r>
          </a:p>
          <a:p>
            <a:pPr lvl="1"/>
            <a:r>
              <a:rPr lang="en-US" dirty="0"/>
              <a:t>Bidirectional LSTM layers. </a:t>
            </a:r>
          </a:p>
          <a:p>
            <a:pPr lvl="1"/>
            <a:r>
              <a:rPr lang="en-US" dirty="0"/>
              <a:t>Temperature. </a:t>
            </a:r>
          </a:p>
        </p:txBody>
      </p:sp>
    </p:spTree>
    <p:extLst>
      <p:ext uri="{BB962C8B-B14F-4D97-AF65-F5344CB8AC3E}">
        <p14:creationId xmlns:p14="http://schemas.microsoft.com/office/powerpoint/2010/main" val="391413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4EA-3A46-26F9-792C-FD0FF8F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A8-164F-FB79-64F9-29A5F4BA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data again needs to be processed and reshaped. </a:t>
            </a:r>
          </a:p>
          <a:p>
            <a:r>
              <a:rPr lang="en-US" dirty="0"/>
              <a:t>We need to strip and tokenize the data. (This changes with ‘good’ models as they predict things like commas). </a:t>
            </a:r>
          </a:p>
          <a:p>
            <a:r>
              <a:rPr lang="en-US" dirty="0"/>
              <a:t>We need to shape the data. </a:t>
            </a:r>
          </a:p>
          <a:p>
            <a:pPr lvl="1"/>
            <a:r>
              <a:rPr lang="en-US" dirty="0"/>
              <a:t>X – previous M tokens. </a:t>
            </a:r>
          </a:p>
          <a:p>
            <a:pPr lvl="1"/>
            <a:r>
              <a:rPr lang="en-US" dirty="0"/>
              <a:t>T – next N tokens. </a:t>
            </a:r>
          </a:p>
          <a:p>
            <a:r>
              <a:rPr lang="en-US" dirty="0"/>
              <a:t>We need to </a:t>
            </a:r>
            <a:r>
              <a:rPr lang="en-US" b="1" i="1" dirty="0"/>
              <a:t>pad</a:t>
            </a:r>
            <a:r>
              <a:rPr lang="en-US" dirty="0"/>
              <a:t> the data, or make every record the same length. </a:t>
            </a:r>
          </a:p>
          <a:p>
            <a:pPr lvl="1"/>
            <a:r>
              <a:rPr lang="en-US" dirty="0"/>
              <a:t>Models need fixed size data, but sentences are any length. </a:t>
            </a:r>
          </a:p>
          <a:p>
            <a:pPr lvl="1"/>
            <a:r>
              <a:rPr lang="en-US" dirty="0"/>
              <a:t>We add blanks to either end to standardize the length. </a:t>
            </a:r>
          </a:p>
        </p:txBody>
      </p:sp>
    </p:spTree>
    <p:extLst>
      <p:ext uri="{BB962C8B-B14F-4D97-AF65-F5344CB8AC3E}">
        <p14:creationId xmlns:p14="http://schemas.microsoft.com/office/powerpoint/2010/main" val="3626877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988-839A-1801-F457-954CBC7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B256-DC1A-31C0-E7E2-0711A88E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makes each tokenized text record into a set length. </a:t>
            </a:r>
          </a:p>
          <a:p>
            <a:r>
              <a:rPr lang="en-US" dirty="0"/>
              <a:t>Padding adds 0s either at the end or at the beginning of the text to fill it. </a:t>
            </a:r>
          </a:p>
          <a:p>
            <a:r>
              <a:rPr lang="en-US" dirty="0"/>
              <a:t>For generation, we want to pad at the beginning, as we want the ‘next’ item. </a:t>
            </a:r>
          </a:p>
        </p:txBody>
      </p:sp>
      <p:pic>
        <p:nvPicPr>
          <p:cNvPr id="3074" name="Picture 2" descr="Keras text preprocessing and image preprocessing - DWBI Technologies">
            <a:extLst>
              <a:ext uri="{FF2B5EF4-FFF2-40B4-BE49-F238E27FC236}">
                <a16:creationId xmlns:a16="http://schemas.microsoft.com/office/drawing/2014/main" id="{17ADFC3D-CF04-51BD-AADE-BC118B4E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8" y="3429000"/>
            <a:ext cx="8902255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2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FA4-393E-5110-6900-68096A0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C3D-573A-FAD8-A247-F31CBCB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08547"/>
          </a:xfrm>
        </p:spPr>
        <p:txBody>
          <a:bodyPr/>
          <a:lstStyle/>
          <a:p>
            <a:r>
              <a:rPr lang="en-US" dirty="0"/>
              <a:t>After padding, we have a usable dataset. </a:t>
            </a:r>
          </a:p>
          <a:p>
            <a:pPr lvl="1"/>
            <a:r>
              <a:rPr lang="en-US" dirty="0"/>
              <a:t>Each X value will be a fixed number of tokens before the current word.</a:t>
            </a:r>
          </a:p>
          <a:p>
            <a:pPr lvl="1"/>
            <a:r>
              <a:rPr lang="en-US" dirty="0"/>
              <a:t>The target is the next token, we can train. </a:t>
            </a:r>
          </a:p>
          <a:p>
            <a:pPr lvl="1"/>
            <a:endParaRPr lang="en-US" dirty="0"/>
          </a:p>
        </p:txBody>
      </p:sp>
      <p:pic>
        <p:nvPicPr>
          <p:cNvPr id="4098" name="Picture 2" descr="PackedBERT: How to accelerate NLP tasks for Transformers with packing">
            <a:extLst>
              <a:ext uri="{FF2B5EF4-FFF2-40B4-BE49-F238E27FC236}">
                <a16:creationId xmlns:a16="http://schemas.microsoft.com/office/drawing/2014/main" id="{D9E303AE-084E-660D-E255-9A480975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3000" r="10562" b="23111"/>
          <a:stretch/>
        </p:blipFill>
        <p:spPr bwMode="auto">
          <a:xfrm>
            <a:off x="1451579" y="3162300"/>
            <a:ext cx="930402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1A49-B251-0F54-6410-F75A8832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DC87-C8DB-CA2C-8040-62F5D13F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2015732"/>
            <a:ext cx="7873823" cy="4037749"/>
          </a:xfrm>
        </p:spPr>
        <p:txBody>
          <a:bodyPr/>
          <a:lstStyle/>
          <a:p>
            <a:r>
              <a:rPr lang="en-US" dirty="0"/>
              <a:t>To make things useful, we need to generate embeddings for the tokens. </a:t>
            </a:r>
          </a:p>
          <a:p>
            <a:r>
              <a:rPr lang="en-US" dirty="0"/>
              <a:t>This can be done in any way – we’ll use an embedding layer. </a:t>
            </a:r>
          </a:p>
          <a:p>
            <a:pPr lvl="1"/>
            <a:r>
              <a:rPr lang="en-US" dirty="0"/>
              <a:t>Can download and use embedding space pre-made, such as word2vec.</a:t>
            </a:r>
          </a:p>
          <a:p>
            <a:r>
              <a:rPr lang="en-US" dirty="0"/>
              <a:t>There are several options, they can be extended for customization. </a:t>
            </a:r>
          </a:p>
          <a:p>
            <a:r>
              <a:rPr lang="en-US" dirty="0"/>
              <a:t>Most important thing is the number of dimensions:</a:t>
            </a:r>
          </a:p>
          <a:p>
            <a:pPr lvl="1"/>
            <a:r>
              <a:rPr lang="en-US" dirty="0"/>
              <a:t>Higher dimension, better representation, slower, more data needed. </a:t>
            </a:r>
          </a:p>
          <a:p>
            <a:pPr lvl="1"/>
            <a:r>
              <a:rPr lang="en-US" dirty="0"/>
              <a:t>We can use ‘tens’ as a start, real LLMs can use thousands. </a:t>
            </a:r>
          </a:p>
        </p:txBody>
      </p:sp>
      <p:pic>
        <p:nvPicPr>
          <p:cNvPr id="2050" name="Picture 2" descr="Word embeddings | Text | TensorFlow">
            <a:extLst>
              <a:ext uri="{FF2B5EF4-FFF2-40B4-BE49-F238E27FC236}">
                <a16:creationId xmlns:a16="http://schemas.microsoft.com/office/drawing/2014/main" id="{C4590819-A05D-001C-EE50-E6BCD3DDA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t="9482" r="5849" b="7304"/>
          <a:stretch/>
        </p:blipFill>
        <p:spPr bwMode="auto">
          <a:xfrm>
            <a:off x="8006170" y="2050230"/>
            <a:ext cx="4185830" cy="305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7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FF3-69E9-A64D-99BE-2F7691D3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1894-E1A6-0D07-7927-6D634344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This is very simple processing for text, for a simple model. </a:t>
            </a:r>
          </a:p>
          <a:p>
            <a:r>
              <a:rPr lang="en-US" dirty="0"/>
              <a:t>In larger models, the data preparation is different. </a:t>
            </a:r>
          </a:p>
          <a:p>
            <a:pPr lvl="1"/>
            <a:r>
              <a:rPr lang="en-US" dirty="0"/>
              <a:t>Construction of the datasets is potentially a lot of work. </a:t>
            </a:r>
          </a:p>
          <a:p>
            <a:pPr lvl="1"/>
            <a:r>
              <a:rPr lang="en-US" dirty="0"/>
              <a:t>Specific applications like chatbots may need to restructure data into prompt-response. </a:t>
            </a:r>
          </a:p>
          <a:p>
            <a:pPr lvl="1"/>
            <a:r>
              <a:rPr lang="en-US" dirty="0"/>
              <a:t>Other models are commonly used to help process the massive amount of data. </a:t>
            </a:r>
          </a:p>
          <a:p>
            <a:pPr lvl="1"/>
            <a:r>
              <a:rPr lang="en-US" dirty="0"/>
              <a:t>The dataset is massive, and may only have one or two epochs. </a:t>
            </a:r>
          </a:p>
          <a:p>
            <a:pPr lvl="1"/>
            <a:r>
              <a:rPr lang="en-US" dirty="0"/>
              <a:t>Tokens are often sub-word length, as models need to handle suffix/prefix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Large/smart models also have an assortment of things done to make them faster and better – reinforcement, specialized ‘sub-models’ (mixture of experts),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3726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C70-5DBE-9649-91B6-454DF60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Text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26EC-950E-8AC7-B809-D4A1C65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Training the model is the same, once the data is setup. </a:t>
            </a:r>
          </a:p>
          <a:p>
            <a:r>
              <a:rPr lang="en-US" dirty="0"/>
              <a:t>We need to ‘wrap’ some generation logic around it. </a:t>
            </a:r>
          </a:p>
          <a:p>
            <a:pPr lvl="1"/>
            <a:r>
              <a:rPr lang="en-US" dirty="0"/>
              <a:t>Predict the next word, add it to the input, then that’s the input for predicting the next…</a:t>
            </a:r>
          </a:p>
          <a:p>
            <a:pPr lvl="1"/>
            <a:r>
              <a:rPr lang="en-US" dirty="0"/>
              <a:t>The prediction is a token value, so we need to make it a word. </a:t>
            </a:r>
          </a:p>
          <a:p>
            <a:r>
              <a:rPr lang="en-US" dirty="0"/>
              <a:t>We can make a couple of simple functions to do this with our model. </a:t>
            </a:r>
          </a:p>
          <a:p>
            <a:r>
              <a:rPr lang="en-US" dirty="0"/>
              <a:t>When generating text, we need to provide some prompt that is the original X data. </a:t>
            </a:r>
          </a:p>
          <a:p>
            <a:r>
              <a:rPr lang="en-US" dirty="0"/>
              <a:t>We can tune the temperature…</a:t>
            </a:r>
          </a:p>
        </p:txBody>
      </p:sp>
    </p:spTree>
    <p:extLst>
      <p:ext uri="{BB962C8B-B14F-4D97-AF65-F5344CB8AC3E}">
        <p14:creationId xmlns:p14="http://schemas.microsoft.com/office/powerpoint/2010/main" val="328264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816-5B34-ECC8-E609-514FF0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43C-280B-79C4-738F-4380B17D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The temperature injects randomness into the predictions. </a:t>
            </a:r>
          </a:p>
          <a:p>
            <a:r>
              <a:rPr lang="en-US" dirty="0"/>
              <a:t>Models always try to predict the correct answer, if possible. </a:t>
            </a:r>
          </a:p>
          <a:p>
            <a:pPr lvl="1"/>
            <a:r>
              <a:rPr lang="en-US" dirty="0"/>
              <a:t>This usually makes sense, but for speech it really doesn’t. </a:t>
            </a:r>
          </a:p>
          <a:p>
            <a:pPr lvl="1"/>
            <a:r>
              <a:rPr lang="en-US" dirty="0"/>
              <a:t>A novelist isn’t trying to always choose the optimum word, or it would get repetitive. </a:t>
            </a:r>
          </a:p>
          <a:p>
            <a:r>
              <a:rPr lang="en-US" dirty="0"/>
              <a:t>Temperature inserts random variation of the prediction. </a:t>
            </a:r>
          </a:p>
          <a:p>
            <a:pPr lvl="1"/>
            <a:r>
              <a:rPr lang="en-US" dirty="0"/>
              <a:t>Instead of just taking the most likely next token as the prediction, we will randomly select a token that is ‘in that area’.</a:t>
            </a:r>
          </a:p>
          <a:p>
            <a:pPr lvl="1"/>
            <a:r>
              <a:rPr lang="en-US" dirty="0"/>
              <a:t>The ‘correct’ next word is most likely, but we’ll vary our selection of similar words. </a:t>
            </a:r>
          </a:p>
          <a:p>
            <a:r>
              <a:rPr lang="en-US" dirty="0"/>
              <a:t>This makes generated text sound more normal, as it will vary word choice more. </a:t>
            </a:r>
          </a:p>
        </p:txBody>
      </p:sp>
      <p:pic>
        <p:nvPicPr>
          <p:cNvPr id="5122" name="Picture 2" descr="Sean Paul: The Celebrity Sensation">
            <a:extLst>
              <a:ext uri="{FF2B5EF4-FFF2-40B4-BE49-F238E27FC236}">
                <a16:creationId xmlns:a16="http://schemas.microsoft.com/office/drawing/2014/main" id="{19AE19B2-E99C-C205-0EE9-69F4627A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80" y="0"/>
            <a:ext cx="3004820" cy="30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9DAA-9ED5-C6C1-076F-6466A4F9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Lastly, Let’s Go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619-5BAC-4AF9-C4C8-D7A3DFA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738378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add LSTM layers that are bidirectional. </a:t>
            </a:r>
          </a:p>
          <a:p>
            <a:pPr lvl="1"/>
            <a:r>
              <a:rPr lang="en-US" dirty="0"/>
              <a:t>This is common in sentiment analysis, but transformers have largely surpassed this there as well. </a:t>
            </a:r>
          </a:p>
          <a:p>
            <a:r>
              <a:rPr lang="en-US" dirty="0"/>
              <a:t>These layers feed the data through the LSTM units in both directions. </a:t>
            </a:r>
          </a:p>
          <a:p>
            <a:r>
              <a:rPr lang="en-US" dirty="0"/>
              <a:t>This can allow the model to get context from before as well as after the word. </a:t>
            </a:r>
          </a:p>
          <a:p>
            <a:pPr lvl="1"/>
            <a:r>
              <a:rPr lang="en-US" dirty="0"/>
              <a:t>I.e. if a word in the future helps give context to something earlier.</a:t>
            </a:r>
          </a:p>
          <a:p>
            <a:pPr lvl="1"/>
            <a:r>
              <a:rPr lang="en-US" dirty="0"/>
              <a:t>“Server can you bring me this dish” vs. “He crashed the server” – meaning of ‘sever’ is better captured. </a:t>
            </a:r>
          </a:p>
          <a:p>
            <a:pPr lvl="1"/>
            <a:r>
              <a:rPr lang="en-US" dirty="0"/>
              <a:t>By processing it in reverse, model can capture relationships </a:t>
            </a:r>
            <a:r>
              <a:rPr lang="en-US" dirty="0" err="1"/>
              <a:t>bef</a:t>
            </a:r>
            <a:r>
              <a:rPr lang="en-US" dirty="0"/>
              <a:t>/aft.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9AAD6E-2B5D-9FD1-0410-BCF6B0F3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0" y="1971203"/>
            <a:ext cx="4808220" cy="1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DCC82A9-4B25-AFFE-CB9E-DDA5107C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09" y="3841403"/>
            <a:ext cx="4388091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5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E366-142C-816C-E97D-53C4F169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your Expectations…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818C-1306-2905-9D7E-8DEFA3C1F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0" y="2015732"/>
            <a:ext cx="7764379" cy="4037749"/>
          </a:xfrm>
        </p:spPr>
        <p:txBody>
          <a:bodyPr>
            <a:normAutofit/>
          </a:bodyPr>
          <a:lstStyle/>
          <a:p>
            <a:r>
              <a:rPr lang="en-US" dirty="0"/>
              <a:t>Lower your expectations, even lower than the normally are here. </a:t>
            </a:r>
          </a:p>
          <a:p>
            <a:r>
              <a:rPr lang="en-US" dirty="0"/>
              <a:t>Good text generation is hard, and we aren’t making a good attempt. </a:t>
            </a:r>
          </a:p>
          <a:p>
            <a:pPr lvl="1"/>
            <a:r>
              <a:rPr lang="en-US" dirty="0"/>
              <a:t>Language is diverse - need large embedding space and model to capture it. </a:t>
            </a:r>
          </a:p>
          <a:p>
            <a:pPr lvl="1"/>
            <a:r>
              <a:rPr lang="en-US" dirty="0"/>
              <a:t>That requires massive datasets. </a:t>
            </a:r>
          </a:p>
          <a:p>
            <a:pPr lvl="1"/>
            <a:r>
              <a:rPr lang="en-US" dirty="0"/>
              <a:t>Those mean it takes ages to train one – we aren’t even at a fraction of .001% of that. </a:t>
            </a:r>
          </a:p>
          <a:p>
            <a:r>
              <a:rPr lang="en-US" dirty="0"/>
              <a:t>E.g. this example from training – real-</a:t>
            </a:r>
            <a:r>
              <a:rPr lang="en-US" dirty="0" err="1"/>
              <a:t>ish</a:t>
            </a:r>
            <a:r>
              <a:rPr lang="en-US" dirty="0"/>
              <a:t> flipping to ‘junk’. </a:t>
            </a:r>
          </a:p>
          <a:p>
            <a:pPr lvl="1"/>
            <a:r>
              <a:rPr lang="en-US" dirty="0"/>
              <a:t>The model is ‘stuck’ and every prediction falls on ‘just’. </a:t>
            </a:r>
          </a:p>
          <a:p>
            <a:pPr lvl="1"/>
            <a:r>
              <a:rPr lang="en-US" dirty="0"/>
              <a:t>The model can learn its way out of this, but may </a:t>
            </a:r>
            <a:r>
              <a:rPr lang="en-US"/>
              <a:t>take time…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84CD7-5821-45E5-8D3F-6F48AB9E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457"/>
            <a:ext cx="4427621" cy="17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3D55-0A10-173A-4C5F-D4088089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Usage…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9D56-0466-0D4B-4CCA-7B670BDC2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 the basis of generating text in most cases. </a:t>
            </a:r>
          </a:p>
          <a:p>
            <a:r>
              <a:rPr lang="en-US" dirty="0"/>
              <a:t>Real applications add some other tactics:</a:t>
            </a:r>
          </a:p>
          <a:p>
            <a:pPr lvl="1"/>
            <a:r>
              <a:rPr lang="en-US" dirty="0"/>
              <a:t>Custom prompt/response framing – e.g. a chatbot is setup so a question is an input and their response is a prediction. </a:t>
            </a:r>
          </a:p>
          <a:p>
            <a:pPr lvl="1"/>
            <a:r>
              <a:rPr lang="en-US" dirty="0"/>
              <a:t>Reinforcement – feedback is provided by a human for good/bad, or better response. This helps tune the model. This can also be done live, e.g. do you accept or reject a response. </a:t>
            </a:r>
          </a:p>
          <a:p>
            <a:pPr lvl="1"/>
            <a:r>
              <a:rPr lang="en-US" dirty="0"/>
              <a:t>Token variation – LLMs can use tokens that are smaller than a word. This helps since they need to understand sub-word things like a prefix. </a:t>
            </a:r>
          </a:p>
        </p:txBody>
      </p:sp>
    </p:spTree>
    <p:extLst>
      <p:ext uri="{BB962C8B-B14F-4D97-AF65-F5344CB8AC3E}">
        <p14:creationId xmlns:p14="http://schemas.microsoft.com/office/powerpoint/2010/main" val="103114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9A7-928A-8E8E-35F1-C85EE320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798F-E73B-B6DD-4907-5069BB3FD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E8BB-1CB8-1FAF-D053-CF957C35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ED0A-E2E5-024E-5F64-4994DCF3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1853754"/>
            <a:ext cx="10279379" cy="4199727"/>
          </a:xfrm>
        </p:spPr>
        <p:txBody>
          <a:bodyPr/>
          <a:lstStyle/>
          <a:p>
            <a:r>
              <a:rPr lang="en-US" dirty="0"/>
              <a:t>LSTM text generation works well, but transformers have surpassed it. </a:t>
            </a:r>
          </a:p>
          <a:p>
            <a:pPr lvl="1"/>
            <a:r>
              <a:rPr lang="en-US" dirty="0"/>
              <a:t>Transformers are better able to track what matters and what doesn’t in context. </a:t>
            </a:r>
          </a:p>
          <a:p>
            <a:pPr lvl="1"/>
            <a:r>
              <a:rPr lang="en-US" dirty="0"/>
              <a:t>Most of the other mechanics, like dealing with data, are similar. </a:t>
            </a:r>
          </a:p>
          <a:p>
            <a:r>
              <a:rPr lang="en-US" dirty="0"/>
              <a:t>We can train a simple, though awful, text generation model. </a:t>
            </a:r>
          </a:p>
          <a:p>
            <a:r>
              <a:rPr lang="en-US" dirty="0"/>
              <a:t>Actual generative models require lots of training – time and data – ours will be bad. </a:t>
            </a:r>
          </a:p>
          <a:p>
            <a:pPr lvl="1"/>
            <a:r>
              <a:rPr lang="en-US" dirty="0"/>
              <a:t>I heard a podcast where an ex-Open AI guy said the next generation would cost $1billion+ to train. </a:t>
            </a:r>
          </a:p>
          <a:p>
            <a:pPr lvl="1"/>
            <a:r>
              <a:rPr lang="en-US" dirty="0"/>
              <a:t>I already trained the sample model, for at least 800 epochs, so this isn’t starting fresh. </a:t>
            </a:r>
          </a:p>
          <a:p>
            <a:r>
              <a:rPr lang="en-US" dirty="0"/>
              <a:t>There’s an example in the workbooks of both downloading and fine tuning a transformer model, and making one from scratch in the repository. </a:t>
            </a:r>
          </a:p>
        </p:txBody>
      </p:sp>
    </p:spTree>
    <p:extLst>
      <p:ext uri="{BB962C8B-B14F-4D97-AF65-F5344CB8AC3E}">
        <p14:creationId xmlns:p14="http://schemas.microsoft.com/office/powerpoint/2010/main" val="226468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52D8-F0B2-44EC-39C8-DFF5006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6DB-58D1-3987-9A5B-83E59637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models are excellent in dealing with temporal relationships in data. </a:t>
            </a:r>
          </a:p>
          <a:p>
            <a:r>
              <a:rPr lang="en-US" dirty="0"/>
              <a:t>The recurrence allows the model to maintain a ‘memory’ of what came before. </a:t>
            </a:r>
          </a:p>
          <a:p>
            <a:r>
              <a:rPr lang="en-US" dirty="0"/>
              <a:t>LSTM models are good because they are able to do several things:</a:t>
            </a:r>
          </a:p>
          <a:p>
            <a:pPr lvl="1"/>
            <a:r>
              <a:rPr lang="en-US" dirty="0"/>
              <a:t>Maintain a long-term memory. </a:t>
            </a:r>
          </a:p>
          <a:p>
            <a:pPr lvl="1"/>
            <a:r>
              <a:rPr lang="en-US" dirty="0"/>
              <a:t>Maintain a short-term memory. </a:t>
            </a:r>
          </a:p>
          <a:p>
            <a:pPr lvl="1"/>
            <a:r>
              <a:rPr lang="en-US" dirty="0"/>
              <a:t>Combine these with new data to make predictions. </a:t>
            </a:r>
          </a:p>
          <a:p>
            <a:pPr lvl="1"/>
            <a:r>
              <a:rPr lang="en-US" dirty="0"/>
              <a:t>Be selective about updating the memories with new data. </a:t>
            </a:r>
          </a:p>
          <a:p>
            <a:r>
              <a:rPr lang="en-US" dirty="0"/>
              <a:t>Each of the LSTM units has several gates to process all of this. </a:t>
            </a:r>
          </a:p>
        </p:txBody>
      </p:sp>
    </p:spTree>
    <p:extLst>
      <p:ext uri="{BB962C8B-B14F-4D97-AF65-F5344CB8AC3E}">
        <p14:creationId xmlns:p14="http://schemas.microsoft.com/office/powerpoint/2010/main" val="14721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DAD-1A39-AF20-59E9-FF8727C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09D2-7516-A9BD-B10B-18479C25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580F7536-19EF-593F-43F6-08C23F0B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0BA-981C-9181-8AC3-97C1097C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59B50-9E1E-436F-1C05-508174F05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4924"/>
            <a:ext cx="9603275" cy="4098557"/>
          </a:xfrm>
        </p:spPr>
        <p:txBody>
          <a:bodyPr/>
          <a:lstStyle/>
          <a:p>
            <a:r>
              <a:rPr lang="en-US" dirty="0"/>
              <a:t>We’ll look at this in some level of detail:</a:t>
            </a:r>
          </a:p>
          <a:p>
            <a:pPr lvl="1"/>
            <a:r>
              <a:rPr lang="en-US" dirty="0"/>
              <a:t>Constructing datasets. 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many/most applications we’d automate some of this through loaders. </a:t>
            </a:r>
          </a:p>
          <a:p>
            <a:r>
              <a:rPr lang="en-US" dirty="0"/>
              <a:t>It is common for us to need to define preprocessing. </a:t>
            </a:r>
          </a:p>
          <a:p>
            <a:pPr lvl="1"/>
            <a:r>
              <a:rPr lang="en-US" dirty="0"/>
              <a:t>E.g. provide a preprocessor to map. </a:t>
            </a:r>
          </a:p>
        </p:txBody>
      </p:sp>
    </p:spTree>
    <p:extLst>
      <p:ext uri="{BB962C8B-B14F-4D97-AF65-F5344CB8AC3E}">
        <p14:creationId xmlns:p14="http://schemas.microsoft.com/office/powerpoint/2010/main" val="290177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39A9-EDB9-B03C-D348-9FA3989E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6409156" cy="1049235"/>
          </a:xfrm>
        </p:spPr>
        <p:txBody>
          <a:bodyPr/>
          <a:lstStyle/>
          <a:p>
            <a:r>
              <a:rPr lang="en-US" dirty="0"/>
              <a:t>Key Idea – Here and Elsewhere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17F3-BFE4-6832-BBB1-605F7694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21" y="2015732"/>
            <a:ext cx="11256578" cy="4037749"/>
          </a:xfrm>
        </p:spPr>
        <p:txBody>
          <a:bodyPr>
            <a:normAutofit/>
          </a:bodyPr>
          <a:lstStyle/>
          <a:p>
            <a:r>
              <a:rPr lang="en-US" dirty="0"/>
              <a:t>One key thing here is that anything can predict, we need to choose the best interpretation.</a:t>
            </a:r>
          </a:p>
          <a:p>
            <a:r>
              <a:rPr lang="en-US" dirty="0"/>
              <a:t>Any model that can calculate loss and adjust weights will ‘work’ with gradient descent. </a:t>
            </a:r>
          </a:p>
          <a:p>
            <a:pPr lvl="1"/>
            <a:r>
              <a:rPr lang="en-US" dirty="0"/>
              <a:t>In images, CNNs capture spatial data, and that tends to be a good feature set. </a:t>
            </a:r>
          </a:p>
          <a:p>
            <a:pPr lvl="1"/>
            <a:r>
              <a:rPr lang="en-US" dirty="0"/>
              <a:t>In time series (and now text), RNNs capture temporal data, that tends to work well here. </a:t>
            </a:r>
          </a:p>
          <a:p>
            <a:r>
              <a:rPr lang="en-US" dirty="0"/>
              <a:t>This representation is flexible – and can vary. </a:t>
            </a:r>
          </a:p>
          <a:p>
            <a:pPr lvl="1"/>
            <a:r>
              <a:rPr lang="en-US" dirty="0"/>
              <a:t>Some models can combine different parts to generate features. </a:t>
            </a:r>
          </a:p>
          <a:p>
            <a:pPr lvl="1"/>
            <a:r>
              <a:rPr lang="en-US" dirty="0"/>
              <a:t>Image models can use RNN parts, time-series can use CNN parts. </a:t>
            </a:r>
          </a:p>
          <a:p>
            <a:pPr lvl="1"/>
            <a:r>
              <a:rPr lang="en-US" dirty="0"/>
              <a:t>For time series in particular, the hierarchical representations seem to work well. </a:t>
            </a:r>
          </a:p>
          <a:p>
            <a:r>
              <a:rPr lang="en-US" b="1" dirty="0"/>
              <a:t>We basically just want the best features for the dense bit – CNN, statistical, RNN, NN,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</p:txBody>
      </p:sp>
      <p:pic>
        <p:nvPicPr>
          <p:cNvPr id="1026" name="Picture 2" descr="Convolutional Neural Network (CNN) for Time Series Classification - AI  Business -Macnica">
            <a:extLst>
              <a:ext uri="{FF2B5EF4-FFF2-40B4-BE49-F238E27FC236}">
                <a16:creationId xmlns:a16="http://schemas.microsoft.com/office/drawing/2014/main" id="{4DC3FBA9-B3F0-D554-9F2D-9BD618A6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155" y="65101"/>
            <a:ext cx="5782845" cy="186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4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17F-29B9-0F13-1827-E29CCF7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3147-248D-7FA1-5D5F-44A93AD7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Text is one of the things that has temporal relationships in the data. </a:t>
            </a:r>
          </a:p>
          <a:p>
            <a:pPr lvl="1"/>
            <a:r>
              <a:rPr lang="en-US" dirty="0"/>
              <a:t>The order of words matter, as does what came earlier in the sequence. </a:t>
            </a:r>
          </a:p>
          <a:p>
            <a:r>
              <a:rPr lang="en-US" dirty="0"/>
              <a:t>We can use a model to predict the next word, or set of words. </a:t>
            </a:r>
          </a:p>
          <a:p>
            <a:pPr lvl="1"/>
            <a:r>
              <a:rPr lang="en-US" dirty="0"/>
              <a:t>Input – previous tokens. </a:t>
            </a:r>
          </a:p>
          <a:p>
            <a:pPr lvl="1"/>
            <a:r>
              <a:rPr lang="en-US" dirty="0"/>
              <a:t>Output – next token(s). </a:t>
            </a:r>
          </a:p>
          <a:p>
            <a:r>
              <a:rPr lang="en-US" dirty="0"/>
              <a:t>A piece of text is a weird time-series of words. </a:t>
            </a:r>
          </a:p>
          <a:p>
            <a:r>
              <a:rPr lang="en-US" dirty="0"/>
              <a:t>We can make a model that predicts the next word, then the next,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Eventually, we’ll basically have Siri. </a:t>
            </a:r>
          </a:p>
        </p:txBody>
      </p:sp>
    </p:spTree>
    <p:extLst>
      <p:ext uri="{BB962C8B-B14F-4D97-AF65-F5344CB8AC3E}">
        <p14:creationId xmlns:p14="http://schemas.microsoft.com/office/powerpoint/2010/main" val="382914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F35-C90B-D7C2-C0E2-FCFBC46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predicting, what about Generating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384A-745F-0025-99F6-F0EF8325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apply these LSTM models to predict the next word. </a:t>
            </a:r>
          </a:p>
          <a:p>
            <a:r>
              <a:rPr lang="en-US" dirty="0"/>
              <a:t>We can then tell it to generate that word!</a:t>
            </a:r>
          </a:p>
          <a:p>
            <a:r>
              <a:rPr lang="en-US" dirty="0" err="1"/>
              <a:t>ChatGPT</a:t>
            </a:r>
            <a:r>
              <a:rPr lang="en-US" dirty="0"/>
              <a:t>, watch out! </a:t>
            </a:r>
          </a:p>
          <a:p>
            <a:r>
              <a:rPr lang="en-US" dirty="0"/>
              <a:t>We just need to setup the data properly:</a:t>
            </a:r>
          </a:p>
          <a:p>
            <a:pPr lvl="1"/>
            <a:r>
              <a:rPr lang="en-US" dirty="0"/>
              <a:t>The input is the previous set of words. </a:t>
            </a:r>
          </a:p>
          <a:p>
            <a:pPr lvl="1"/>
            <a:r>
              <a:rPr lang="en-US" dirty="0"/>
              <a:t>The output is the next word.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3E18-8339-2DD9-4BED-8AEE908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C73E-455F-0224-0F28-2E8A36A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xt Generation using LSTM">
            <a:extLst>
              <a:ext uri="{FF2B5EF4-FFF2-40B4-BE49-F238E27FC236}">
                <a16:creationId xmlns:a16="http://schemas.microsoft.com/office/drawing/2014/main" id="{38AC7608-B39E-C2E6-D83B-4ED54AD4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56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9795</TotalTime>
  <Words>1573</Words>
  <Application>Microsoft Macintosh PowerPoint</Application>
  <PresentationFormat>Widescreen</PresentationFormat>
  <Paragraphs>135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Text Generation</vt:lpstr>
      <vt:lpstr>LSTM</vt:lpstr>
      <vt:lpstr>PowerPoint Presentation</vt:lpstr>
      <vt:lpstr>Notes</vt:lpstr>
      <vt:lpstr>Key Idea – Here and Elsewhere</vt:lpstr>
      <vt:lpstr>Predicting Text</vt:lpstr>
      <vt:lpstr>Forget predicting, what about Generating Text?</vt:lpstr>
      <vt:lpstr>PowerPoint Presentation</vt:lpstr>
      <vt:lpstr>Data Configuration</vt:lpstr>
      <vt:lpstr>Padding</vt:lpstr>
      <vt:lpstr>Post Padding</vt:lpstr>
      <vt:lpstr>Embedding</vt:lpstr>
      <vt:lpstr>Language Model Notes</vt:lpstr>
      <vt:lpstr>Training a Text Generator</vt:lpstr>
      <vt:lpstr>Temperature</vt:lpstr>
      <vt:lpstr>Lastly, Let’s Go Bi</vt:lpstr>
      <vt:lpstr>Lower your Expectations…</vt:lpstr>
      <vt:lpstr>In Real Usage…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2024-04-18T19:29:58Z</dcterms:created>
  <dcterms:modified xsi:type="dcterms:W3CDTF">2025-04-15T18:12:03Z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2025-04-15T17:29:50Z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e26b7d8b-aea1-4775-8d48-b5e92216dc28</vt:lpwstr>
  </property>
  <property fmtid="{D5CDD505-2E9C-101B-9397-08002B2CF9AE}" pid="8" name="MSIP_Label_10877899-02b0-462c-b2a9-b7d15c4f96fe_ContentBits">
    <vt:lpwstr>0</vt:lpwstr>
  </property>
</Properties>
</file>