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69" r:id="rId2"/>
    <p:sldId id="256" r:id="rId3"/>
    <p:sldId id="274" r:id="rId4"/>
    <p:sldId id="273" r:id="rId5"/>
    <p:sldId id="275" r:id="rId6"/>
    <p:sldId id="280" r:id="rId7"/>
    <p:sldId id="257" r:id="rId8"/>
    <p:sldId id="258" r:id="rId9"/>
    <p:sldId id="281" r:id="rId10"/>
    <p:sldId id="259" r:id="rId11"/>
    <p:sldId id="282" r:id="rId12"/>
    <p:sldId id="283" r:id="rId13"/>
    <p:sldId id="261" r:id="rId14"/>
    <p:sldId id="277" r:id="rId15"/>
    <p:sldId id="276" r:id="rId16"/>
    <p:sldId id="260" r:id="rId17"/>
    <p:sldId id="263" r:id="rId18"/>
    <p:sldId id="264" r:id="rId19"/>
    <p:sldId id="265" r:id="rId20"/>
    <p:sldId id="266" r:id="rId21"/>
    <p:sldId id="284" r:id="rId22"/>
    <p:sldId id="267" r:id="rId23"/>
    <p:sldId id="268" r:id="rId24"/>
    <p:sldId id="285" r:id="rId25"/>
    <p:sldId id="270" r:id="rId26"/>
    <p:sldId id="278" r:id="rId27"/>
    <p:sldId id="262" r:id="rId28"/>
    <p:sldId id="279" r:id="rId29"/>
    <p:sldId id="272" r:id="rId30"/>
    <p:sldId id="271"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429"/>
    <p:restoredTop sz="95918"/>
  </p:normalViewPr>
  <p:slideViewPr>
    <p:cSldViewPr snapToGrid="0" snapToObjects="1">
      <p:cViewPr varScale="1">
        <p:scale>
          <a:sx n="123" d="100"/>
          <a:sy n="123" d="100"/>
        </p:scale>
        <p:origin x="768"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9916A6E-2100-8142-A459-D131503AA14F}" type="datetimeFigureOut">
              <a:rPr lang="en-US" smtClean="0"/>
              <a:t>3/13/25</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422E0453-3720-564A-B6B4-5CB07F85AC0A}"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837604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916A6E-2100-8142-A459-D131503AA14F}" type="datetimeFigureOut">
              <a:rPr lang="en-US" smtClean="0"/>
              <a:t>3/13/25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2E0453-3720-564A-B6B4-5CB07F85AC0A}"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830409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916A6E-2100-8142-A459-D131503AA14F}" type="datetimeFigureOut">
              <a:rPr lang="en-US" smtClean="0"/>
              <a:t>3/13/25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2E0453-3720-564A-B6B4-5CB07F85AC0A}"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881381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916A6E-2100-8142-A459-D131503AA14F}" type="datetimeFigureOut">
              <a:rPr lang="en-US" smtClean="0"/>
              <a:t>3/13/25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2E0453-3720-564A-B6B4-5CB07F85AC0A}"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59563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916A6E-2100-8142-A459-D131503AA14F}" type="datetimeFigureOut">
              <a:rPr lang="en-US" smtClean="0"/>
              <a:t>3/13/25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2E0453-3720-564A-B6B4-5CB07F85AC0A}"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998521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9916A6E-2100-8142-A459-D131503AA14F}" type="datetimeFigureOut">
              <a:rPr lang="en-US" smtClean="0"/>
              <a:t>3/13/25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2E0453-3720-564A-B6B4-5CB07F85AC0A}"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12509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9916A6E-2100-8142-A459-D131503AA14F}" type="datetimeFigureOut">
              <a:rPr lang="en-US" smtClean="0"/>
              <a:t>3/13/25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22E0453-3720-564A-B6B4-5CB07F85AC0A}"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122730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9916A6E-2100-8142-A459-D131503AA14F}" type="datetimeFigureOut">
              <a:rPr lang="en-US" smtClean="0"/>
              <a:t>3/13/25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22E0453-3720-564A-B6B4-5CB07F85AC0A}"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80204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916A6E-2100-8142-A459-D131503AA14F}" type="datetimeFigureOut">
              <a:rPr lang="en-US" smtClean="0"/>
              <a:t>3/13/25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22E0453-3720-564A-B6B4-5CB07F85AC0A}" type="slidenum">
              <a:rPr lang="en-US" smtClean="0"/>
              <a:t>‹#›</a:t>
            </a:fld>
            <a:endParaRPr lang="en-US"/>
          </a:p>
        </p:txBody>
      </p:sp>
    </p:spTree>
    <p:extLst>
      <p:ext uri="{BB962C8B-B14F-4D97-AF65-F5344CB8AC3E}">
        <p14:creationId xmlns:p14="http://schemas.microsoft.com/office/powerpoint/2010/main" val="23704156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9916A6E-2100-8142-A459-D131503AA14F}" type="datetimeFigureOut">
              <a:rPr lang="en-US" smtClean="0"/>
              <a:t>3/13/25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2E0453-3720-564A-B6B4-5CB07F85AC0A}"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55218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79916A6E-2100-8142-A459-D131503AA14F}" type="datetimeFigureOut">
              <a:rPr lang="en-US" smtClean="0"/>
              <a:t>3/13/25</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422E0453-3720-564A-B6B4-5CB07F85AC0A}"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750722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79916A6E-2100-8142-A459-D131503AA14F}" type="datetimeFigureOut">
              <a:rPr lang="en-US" smtClean="0"/>
              <a:t>3/13/25</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422E0453-3720-564A-B6B4-5CB07F85AC0A}"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48085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B1BAA-703E-984A-BEE3-0CB52B72E336}"/>
              </a:ext>
            </a:extLst>
          </p:cNvPr>
          <p:cNvSpPr>
            <a:spLocks noGrp="1"/>
          </p:cNvSpPr>
          <p:nvPr>
            <p:ph type="title"/>
          </p:nvPr>
        </p:nvSpPr>
        <p:spPr/>
        <p:txBody>
          <a:bodyPr/>
          <a:lstStyle/>
          <a:p>
            <a:r>
              <a:rPr lang="en-US" dirty="0"/>
              <a:t>Today</a:t>
            </a:r>
          </a:p>
        </p:txBody>
      </p:sp>
      <p:sp>
        <p:nvSpPr>
          <p:cNvPr id="3" name="Content Placeholder 2">
            <a:extLst>
              <a:ext uri="{FF2B5EF4-FFF2-40B4-BE49-F238E27FC236}">
                <a16:creationId xmlns:a16="http://schemas.microsoft.com/office/drawing/2014/main" id="{3BA23FED-F7D2-A74D-91C0-60D8751782C8}"/>
              </a:ext>
            </a:extLst>
          </p:cNvPr>
          <p:cNvSpPr>
            <a:spLocks noGrp="1"/>
          </p:cNvSpPr>
          <p:nvPr>
            <p:ph idx="1"/>
          </p:nvPr>
        </p:nvSpPr>
        <p:spPr>
          <a:xfrm>
            <a:off x="1451579" y="1853754"/>
            <a:ext cx="9603275" cy="4300861"/>
          </a:xfrm>
        </p:spPr>
        <p:txBody>
          <a:bodyPr>
            <a:normAutofit/>
          </a:bodyPr>
          <a:lstStyle/>
          <a:p>
            <a:r>
              <a:rPr lang="en-US" dirty="0"/>
              <a:t>Basics of </a:t>
            </a:r>
            <a:r>
              <a:rPr lang="en-US" dirty="0" err="1"/>
              <a:t>tensorflow</a:t>
            </a:r>
            <a:r>
              <a:rPr lang="en-US" dirty="0"/>
              <a:t>/</a:t>
            </a:r>
            <a:r>
              <a:rPr lang="en-US" dirty="0" err="1"/>
              <a:t>keras</a:t>
            </a:r>
            <a:r>
              <a:rPr lang="en-US" dirty="0"/>
              <a:t>:</a:t>
            </a:r>
          </a:p>
          <a:p>
            <a:pPr lvl="1"/>
            <a:r>
              <a:rPr lang="en-US" dirty="0"/>
              <a:t>Creating models</a:t>
            </a:r>
          </a:p>
          <a:p>
            <a:pPr lvl="1"/>
            <a:r>
              <a:rPr lang="en-US" dirty="0"/>
              <a:t>Adding layers</a:t>
            </a:r>
          </a:p>
          <a:p>
            <a:pPr lvl="1"/>
            <a:r>
              <a:rPr lang="en-US" dirty="0"/>
              <a:t>Optimization options – early stopping, dropout, regularization</a:t>
            </a:r>
          </a:p>
          <a:p>
            <a:pPr lvl="1"/>
            <a:r>
              <a:rPr lang="en-US" dirty="0" err="1"/>
              <a:t>Vscode</a:t>
            </a:r>
            <a:r>
              <a:rPr lang="en-US" dirty="0"/>
              <a:t> to </a:t>
            </a:r>
            <a:r>
              <a:rPr lang="en-US" dirty="0" err="1"/>
              <a:t>colab</a:t>
            </a:r>
            <a:r>
              <a:rPr lang="en-US" dirty="0"/>
              <a:t> and back</a:t>
            </a:r>
          </a:p>
          <a:p>
            <a:pPr lvl="1"/>
            <a:r>
              <a:rPr lang="en-US" dirty="0"/>
              <a:t>Minimal theory, mostly exercises</a:t>
            </a:r>
          </a:p>
        </p:txBody>
      </p:sp>
    </p:spTree>
    <p:extLst>
      <p:ext uri="{BB962C8B-B14F-4D97-AF65-F5344CB8AC3E}">
        <p14:creationId xmlns:p14="http://schemas.microsoft.com/office/powerpoint/2010/main" val="20951541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71A97-47E9-F444-9636-BB7DB4F00FEB}"/>
              </a:ext>
            </a:extLst>
          </p:cNvPr>
          <p:cNvSpPr>
            <a:spLocks noGrp="1"/>
          </p:cNvSpPr>
          <p:nvPr>
            <p:ph type="title"/>
          </p:nvPr>
        </p:nvSpPr>
        <p:spPr>
          <a:xfrm>
            <a:off x="1451579" y="804519"/>
            <a:ext cx="9603275" cy="1049235"/>
          </a:xfrm>
        </p:spPr>
        <p:txBody>
          <a:bodyPr>
            <a:normAutofit/>
          </a:bodyPr>
          <a:lstStyle/>
          <a:p>
            <a:r>
              <a:rPr lang="en-US" dirty="0"/>
              <a:t>Using </a:t>
            </a:r>
            <a:r>
              <a:rPr lang="en-US" dirty="0" err="1"/>
              <a:t>Keras</a:t>
            </a:r>
            <a:r>
              <a:rPr lang="en-US" dirty="0"/>
              <a:t> and </a:t>
            </a:r>
            <a:r>
              <a:rPr lang="en-US" dirty="0" err="1"/>
              <a:t>Tensorflow</a:t>
            </a:r>
            <a:endParaRPr lang="en-US" dirty="0"/>
          </a:p>
        </p:txBody>
      </p:sp>
      <p:sp>
        <p:nvSpPr>
          <p:cNvPr id="3" name="Content Placeholder 2">
            <a:extLst>
              <a:ext uri="{FF2B5EF4-FFF2-40B4-BE49-F238E27FC236}">
                <a16:creationId xmlns:a16="http://schemas.microsoft.com/office/drawing/2014/main" id="{FDCA9CF5-3203-A047-BA61-A160628EAD90}"/>
              </a:ext>
            </a:extLst>
          </p:cNvPr>
          <p:cNvSpPr>
            <a:spLocks noGrp="1"/>
          </p:cNvSpPr>
          <p:nvPr>
            <p:ph idx="1"/>
          </p:nvPr>
        </p:nvSpPr>
        <p:spPr>
          <a:xfrm>
            <a:off x="0" y="2015734"/>
            <a:ext cx="7958137" cy="4037747"/>
          </a:xfrm>
        </p:spPr>
        <p:txBody>
          <a:bodyPr>
            <a:normAutofit/>
          </a:bodyPr>
          <a:lstStyle/>
          <a:p>
            <a:r>
              <a:rPr lang="en-US" sz="2400" dirty="0"/>
              <a:t>When creating a NN with TF we don’t need to care about internal calculations. </a:t>
            </a:r>
          </a:p>
          <a:p>
            <a:r>
              <a:rPr lang="en-US" sz="2400" dirty="0"/>
              <a:t>We specify what the model is, what the layers are, and configure them via parameters. </a:t>
            </a:r>
          </a:p>
          <a:p>
            <a:pPr lvl="1"/>
            <a:r>
              <a:rPr lang="en-US" sz="2200" dirty="0"/>
              <a:t>Dot products and transposes can be ignored. </a:t>
            </a:r>
          </a:p>
          <a:p>
            <a:r>
              <a:rPr lang="en-US" sz="2400" dirty="0"/>
              <a:t>Starting point is creating a model, we’ll always use a Sequential one. </a:t>
            </a:r>
          </a:p>
          <a:p>
            <a:pPr lvl="1"/>
            <a:r>
              <a:rPr lang="en-US" sz="2000" dirty="0"/>
              <a:t>Other types of models allow for us to customize that internal stuff. </a:t>
            </a:r>
          </a:p>
        </p:txBody>
      </p:sp>
      <p:pic>
        <p:nvPicPr>
          <p:cNvPr id="1026" name="Picture 2" descr="TensorFlow 1.0 vs 2.0, Part 3: tf.keras | by Yusup | AI³ | Theory,  Practice, Business | Medium">
            <a:extLst>
              <a:ext uri="{FF2B5EF4-FFF2-40B4-BE49-F238E27FC236}">
                <a16:creationId xmlns:a16="http://schemas.microsoft.com/office/drawing/2014/main" id="{350DA86F-F65F-E543-BF8B-F33CEF270BC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479" t="18191" r="17445" b="19410"/>
          <a:stretch/>
        </p:blipFill>
        <p:spPr bwMode="auto">
          <a:xfrm>
            <a:off x="8088015" y="2304978"/>
            <a:ext cx="4103985" cy="22480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37938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4AC4B-4B95-D476-F6B6-70FF045C7291}"/>
              </a:ext>
            </a:extLst>
          </p:cNvPr>
          <p:cNvSpPr>
            <a:spLocks noGrp="1"/>
          </p:cNvSpPr>
          <p:nvPr>
            <p:ph type="title"/>
          </p:nvPr>
        </p:nvSpPr>
        <p:spPr/>
        <p:txBody>
          <a:bodyPr/>
          <a:lstStyle/>
          <a:p>
            <a:r>
              <a:rPr lang="en-US" dirty="0"/>
              <a:t>Please Cry for Me!</a:t>
            </a:r>
          </a:p>
        </p:txBody>
      </p:sp>
      <p:sp>
        <p:nvSpPr>
          <p:cNvPr id="3" name="Content Placeholder 2">
            <a:extLst>
              <a:ext uri="{FF2B5EF4-FFF2-40B4-BE49-F238E27FC236}">
                <a16:creationId xmlns:a16="http://schemas.microsoft.com/office/drawing/2014/main" id="{07BA60B3-2A92-1DDB-5FA4-C01F0CCA2DD4}"/>
              </a:ext>
            </a:extLst>
          </p:cNvPr>
          <p:cNvSpPr>
            <a:spLocks noGrp="1"/>
          </p:cNvSpPr>
          <p:nvPr>
            <p:ph idx="1"/>
          </p:nvPr>
        </p:nvSpPr>
        <p:spPr/>
        <p:txBody>
          <a:bodyPr/>
          <a:lstStyle/>
          <a:p>
            <a:r>
              <a:rPr lang="en-US" dirty="0"/>
              <a:t>They seriously made the naming conventions and documentation with </a:t>
            </a:r>
            <a:r>
              <a:rPr lang="en-US" dirty="0" err="1"/>
              <a:t>keras</a:t>
            </a:r>
            <a:r>
              <a:rPr lang="en-US" dirty="0"/>
              <a:t>/</a:t>
            </a:r>
            <a:r>
              <a:rPr lang="en-US" dirty="0" err="1"/>
              <a:t>tf</a:t>
            </a:r>
            <a:r>
              <a:rPr lang="en-US" dirty="0"/>
              <a:t> so confusing…</a:t>
            </a:r>
          </a:p>
        </p:txBody>
      </p:sp>
      <p:pic>
        <p:nvPicPr>
          <p:cNvPr id="2050" name="Picture 2" descr="How to let your child know they can feel sad | Lovevery">
            <a:extLst>
              <a:ext uri="{FF2B5EF4-FFF2-40B4-BE49-F238E27FC236}">
                <a16:creationId xmlns:a16="http://schemas.microsoft.com/office/drawing/2014/main" id="{A888C50F-197F-2873-2612-7E430840F6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4637" y="2962219"/>
            <a:ext cx="5902726" cy="35046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37193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0A2B0-1A5D-FB92-0C48-B2F6402659C6}"/>
              </a:ext>
            </a:extLst>
          </p:cNvPr>
          <p:cNvSpPr>
            <a:spLocks noGrp="1"/>
          </p:cNvSpPr>
          <p:nvPr>
            <p:ph type="title"/>
          </p:nvPr>
        </p:nvSpPr>
        <p:spPr/>
        <p:txBody>
          <a:bodyPr/>
          <a:lstStyle/>
          <a:p>
            <a:r>
              <a:rPr lang="en-US" dirty="0"/>
              <a:t>Creating a </a:t>
            </a:r>
            <a:r>
              <a:rPr lang="en-US" dirty="0" err="1"/>
              <a:t>Tensorflow</a:t>
            </a:r>
            <a:r>
              <a:rPr lang="en-US" dirty="0"/>
              <a:t> Model</a:t>
            </a:r>
          </a:p>
        </p:txBody>
      </p:sp>
      <p:sp>
        <p:nvSpPr>
          <p:cNvPr id="3" name="Content Placeholder 2">
            <a:extLst>
              <a:ext uri="{FF2B5EF4-FFF2-40B4-BE49-F238E27FC236}">
                <a16:creationId xmlns:a16="http://schemas.microsoft.com/office/drawing/2014/main" id="{88517DD8-5FEF-22D2-CED1-7230286747AD}"/>
              </a:ext>
            </a:extLst>
          </p:cNvPr>
          <p:cNvSpPr>
            <a:spLocks noGrp="1"/>
          </p:cNvSpPr>
          <p:nvPr>
            <p:ph idx="1"/>
          </p:nvPr>
        </p:nvSpPr>
        <p:spPr/>
        <p:txBody>
          <a:bodyPr/>
          <a:lstStyle/>
          <a:p>
            <a:endParaRPr lang="en-US"/>
          </a:p>
        </p:txBody>
      </p:sp>
      <p:pic>
        <p:nvPicPr>
          <p:cNvPr id="3074" name="Picture 2" descr="The Absolute Guide to TensorFlow | Paperspace Blog">
            <a:extLst>
              <a:ext uri="{FF2B5EF4-FFF2-40B4-BE49-F238E27FC236}">
                <a16:creationId xmlns:a16="http://schemas.microsoft.com/office/drawing/2014/main" id="{147F210C-FD07-9138-377B-8D873980D8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35683" y="2015732"/>
            <a:ext cx="5435065" cy="43674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77207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1D313-FBC5-CF43-B94A-E230B4BF73EA}"/>
              </a:ext>
            </a:extLst>
          </p:cNvPr>
          <p:cNvSpPr>
            <a:spLocks noGrp="1"/>
          </p:cNvSpPr>
          <p:nvPr>
            <p:ph type="title"/>
          </p:nvPr>
        </p:nvSpPr>
        <p:spPr/>
        <p:txBody>
          <a:bodyPr/>
          <a:lstStyle/>
          <a:p>
            <a:r>
              <a:rPr lang="en-US" dirty="0"/>
              <a:t>Constructing a </a:t>
            </a:r>
            <a:r>
              <a:rPr lang="en-US" dirty="0" err="1"/>
              <a:t>Tensorflow</a:t>
            </a:r>
            <a:r>
              <a:rPr lang="en-US" dirty="0"/>
              <a:t> Model</a:t>
            </a:r>
          </a:p>
        </p:txBody>
      </p:sp>
      <p:sp>
        <p:nvSpPr>
          <p:cNvPr id="3" name="Content Placeholder 2">
            <a:extLst>
              <a:ext uri="{FF2B5EF4-FFF2-40B4-BE49-F238E27FC236}">
                <a16:creationId xmlns:a16="http://schemas.microsoft.com/office/drawing/2014/main" id="{FF377DF1-6822-F448-9AE4-AFF8CE5CBFA4}"/>
              </a:ext>
            </a:extLst>
          </p:cNvPr>
          <p:cNvSpPr>
            <a:spLocks noGrp="1"/>
          </p:cNvSpPr>
          <p:nvPr>
            <p:ph idx="1"/>
          </p:nvPr>
        </p:nvSpPr>
        <p:spPr>
          <a:xfrm>
            <a:off x="1451579" y="1853754"/>
            <a:ext cx="9749821" cy="4199727"/>
          </a:xfrm>
        </p:spPr>
        <p:txBody>
          <a:bodyPr/>
          <a:lstStyle/>
          <a:p>
            <a:r>
              <a:rPr lang="en-US" dirty="0"/>
              <a:t>To construct a </a:t>
            </a:r>
            <a:r>
              <a:rPr lang="en-US" dirty="0" err="1"/>
              <a:t>tensorflow</a:t>
            </a:r>
            <a:r>
              <a:rPr lang="en-US" dirty="0"/>
              <a:t> model we need to do a few more steps than with </a:t>
            </a:r>
            <a:r>
              <a:rPr lang="en-US" dirty="0" err="1"/>
              <a:t>sklearn</a:t>
            </a:r>
            <a:r>
              <a:rPr lang="en-US" dirty="0"/>
              <a:t>:</a:t>
            </a:r>
          </a:p>
          <a:p>
            <a:pPr lvl="1"/>
            <a:r>
              <a:rPr lang="en-US" dirty="0"/>
              <a:t>Create the model object itself. </a:t>
            </a:r>
          </a:p>
          <a:p>
            <a:pPr lvl="1"/>
            <a:r>
              <a:rPr lang="en-US" dirty="0"/>
              <a:t>Add layers (~ like a pipeline of steps, but including the ‘innards’ of the model).</a:t>
            </a:r>
          </a:p>
          <a:p>
            <a:pPr lvl="1"/>
            <a:r>
              <a:rPr lang="en-US" dirty="0"/>
              <a:t>Compile the model, specifying loss calculation info and what metrics to track. </a:t>
            </a:r>
          </a:p>
          <a:p>
            <a:pPr lvl="1"/>
            <a:r>
              <a:rPr lang="en-US" dirty="0"/>
              <a:t>Fit (train) the model. </a:t>
            </a:r>
          </a:p>
          <a:p>
            <a:pPr lvl="1"/>
            <a:r>
              <a:rPr lang="en-US" dirty="0"/>
              <a:t>Check the training/testing accuracy by epoch. </a:t>
            </a:r>
          </a:p>
          <a:p>
            <a:r>
              <a:rPr lang="en-US" dirty="0"/>
              <a:t>Note: some data preprocessing may be more easily done with a pipeline outside of model that only transforms. Especially since we are used to that, not so used to TF. </a:t>
            </a:r>
          </a:p>
          <a:p>
            <a:pPr lvl="1"/>
            <a:r>
              <a:rPr lang="en-US" dirty="0"/>
              <a:t>In real applications we can build custom layers to do some prep stuff – we won’t, just be aware. </a:t>
            </a:r>
          </a:p>
          <a:p>
            <a:pPr lvl="1"/>
            <a:r>
              <a:rPr lang="en-US" dirty="0"/>
              <a:t>We can also build some of the prep stuff into a dataset object, we’ll do this later. </a:t>
            </a:r>
          </a:p>
        </p:txBody>
      </p:sp>
    </p:spTree>
    <p:extLst>
      <p:ext uri="{BB962C8B-B14F-4D97-AF65-F5344CB8AC3E}">
        <p14:creationId xmlns:p14="http://schemas.microsoft.com/office/powerpoint/2010/main" val="35709778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38BDB-DED3-85F1-5CFC-A0466E8DC900}"/>
              </a:ext>
            </a:extLst>
          </p:cNvPr>
          <p:cNvSpPr>
            <a:spLocks noGrp="1"/>
          </p:cNvSpPr>
          <p:nvPr>
            <p:ph type="title"/>
          </p:nvPr>
        </p:nvSpPr>
        <p:spPr/>
        <p:txBody>
          <a:bodyPr/>
          <a:lstStyle/>
          <a:p>
            <a:r>
              <a:rPr lang="en-US" dirty="0"/>
              <a:t>Data Prep Pipes and Neural Nets</a:t>
            </a:r>
          </a:p>
        </p:txBody>
      </p:sp>
      <p:sp>
        <p:nvSpPr>
          <p:cNvPr id="3" name="Content Placeholder 2">
            <a:extLst>
              <a:ext uri="{FF2B5EF4-FFF2-40B4-BE49-F238E27FC236}">
                <a16:creationId xmlns:a16="http://schemas.microsoft.com/office/drawing/2014/main" id="{2FC648F9-854D-93BE-EC39-BC9B895E721A}"/>
              </a:ext>
            </a:extLst>
          </p:cNvPr>
          <p:cNvSpPr>
            <a:spLocks noGrp="1"/>
          </p:cNvSpPr>
          <p:nvPr>
            <p:ph idx="1"/>
          </p:nvPr>
        </p:nvSpPr>
        <p:spPr>
          <a:xfrm>
            <a:off x="1451579" y="1932709"/>
            <a:ext cx="9603275" cy="4120771"/>
          </a:xfrm>
        </p:spPr>
        <p:txBody>
          <a:bodyPr/>
          <a:lstStyle/>
          <a:p>
            <a:r>
              <a:rPr lang="en-US" dirty="0"/>
              <a:t>We can theoretically use/make a layer for most things that a pipeline does. </a:t>
            </a:r>
          </a:p>
          <a:p>
            <a:pPr lvl="1"/>
            <a:r>
              <a:rPr lang="en-US" dirty="0"/>
              <a:t>Encode, normalize, scale, </a:t>
            </a:r>
            <a:r>
              <a:rPr lang="en-US" dirty="0" err="1"/>
              <a:t>etc</a:t>
            </a:r>
            <a:r>
              <a:rPr lang="en-US" dirty="0"/>
              <a:t>…</a:t>
            </a:r>
          </a:p>
          <a:p>
            <a:r>
              <a:rPr lang="en-US" dirty="0"/>
              <a:t>Where and how this is actually done varies. </a:t>
            </a:r>
          </a:p>
          <a:p>
            <a:pPr lvl="1"/>
            <a:r>
              <a:rPr lang="en-US" dirty="0"/>
              <a:t>In simple examples, it is all over the place, often ad-hoc. </a:t>
            </a:r>
          </a:p>
          <a:p>
            <a:r>
              <a:rPr lang="en-US" dirty="0"/>
              <a:t>We can, later, create datasets that can manage large data and process steps. </a:t>
            </a:r>
          </a:p>
          <a:p>
            <a:pPr lvl="1"/>
            <a:r>
              <a:rPr lang="en-US" dirty="0"/>
              <a:t>These can handle large amounts of data easily – out of memory data. </a:t>
            </a:r>
          </a:p>
          <a:p>
            <a:pPr lvl="1"/>
            <a:r>
              <a:rPr lang="en-US" dirty="0"/>
              <a:t>We can plan for processing times to maximize resource utilization. </a:t>
            </a:r>
          </a:p>
          <a:p>
            <a:r>
              <a:rPr lang="en-US" dirty="0" err="1"/>
              <a:t>Tl;dr</a:t>
            </a:r>
            <a:r>
              <a:rPr lang="en-US" dirty="0"/>
              <a:t> – we don’t care much about preprocessing details now, it’ll change with datasets. </a:t>
            </a:r>
          </a:p>
        </p:txBody>
      </p:sp>
    </p:spTree>
    <p:extLst>
      <p:ext uri="{BB962C8B-B14F-4D97-AF65-F5344CB8AC3E}">
        <p14:creationId xmlns:p14="http://schemas.microsoft.com/office/powerpoint/2010/main" val="39363497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AAC97-8EC4-3148-82CD-3F2E3F927F84}"/>
              </a:ext>
            </a:extLst>
          </p:cNvPr>
          <p:cNvSpPr>
            <a:spLocks noGrp="1"/>
          </p:cNvSpPr>
          <p:nvPr>
            <p:ph type="title"/>
          </p:nvPr>
        </p:nvSpPr>
        <p:spPr/>
        <p:txBody>
          <a:bodyPr/>
          <a:lstStyle/>
          <a:p>
            <a:r>
              <a:rPr lang="en-US" dirty="0"/>
              <a:t>Tensors and Input Layer</a:t>
            </a:r>
          </a:p>
        </p:txBody>
      </p:sp>
      <p:sp>
        <p:nvSpPr>
          <p:cNvPr id="3" name="Content Placeholder 2">
            <a:extLst>
              <a:ext uri="{FF2B5EF4-FFF2-40B4-BE49-F238E27FC236}">
                <a16:creationId xmlns:a16="http://schemas.microsoft.com/office/drawing/2014/main" id="{62ED3E8B-2D01-7040-80D3-75D1F8BE593E}"/>
              </a:ext>
            </a:extLst>
          </p:cNvPr>
          <p:cNvSpPr>
            <a:spLocks noGrp="1"/>
          </p:cNvSpPr>
          <p:nvPr>
            <p:ph idx="1"/>
          </p:nvPr>
        </p:nvSpPr>
        <p:spPr>
          <a:xfrm>
            <a:off x="1451579" y="1853754"/>
            <a:ext cx="9603275" cy="1913175"/>
          </a:xfrm>
        </p:spPr>
        <p:txBody>
          <a:bodyPr>
            <a:normAutofit/>
          </a:bodyPr>
          <a:lstStyle/>
          <a:p>
            <a:r>
              <a:rPr lang="en-US" dirty="0"/>
              <a:t>Data can be in multiple dimensions. </a:t>
            </a:r>
          </a:p>
          <a:p>
            <a:r>
              <a:rPr lang="en-US" dirty="0"/>
              <a:t>The input layer defines the shape to expect. </a:t>
            </a:r>
          </a:p>
          <a:p>
            <a:pPr lvl="1"/>
            <a:r>
              <a:rPr lang="en-US" dirty="0"/>
              <a:t>For now, we’ll use something like (18,) which means just flat 18 features. </a:t>
            </a:r>
          </a:p>
          <a:p>
            <a:pPr lvl="1"/>
            <a:r>
              <a:rPr lang="en-US" dirty="0"/>
              <a:t>Later, like with images, we’ll specify the shape of each image, and the batch size in here. </a:t>
            </a:r>
          </a:p>
        </p:txBody>
      </p:sp>
      <p:pic>
        <p:nvPicPr>
          <p:cNvPr id="4098" name="Picture 2" descr="Introduction to Scalars Vectors Matrices and Tensors using Python/Numpy  examples and drawings">
            <a:extLst>
              <a:ext uri="{FF2B5EF4-FFF2-40B4-BE49-F238E27FC236}">
                <a16:creationId xmlns:a16="http://schemas.microsoft.com/office/drawing/2014/main" id="{9E7F7514-77C4-DD41-BFEA-B6A1B62AD4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5260" y="3663263"/>
            <a:ext cx="6895339" cy="24420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61801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7EAB0-7EC5-1343-86F6-02D42D892A1A}"/>
              </a:ext>
            </a:extLst>
          </p:cNvPr>
          <p:cNvSpPr>
            <a:spLocks noGrp="1"/>
          </p:cNvSpPr>
          <p:nvPr>
            <p:ph type="title"/>
          </p:nvPr>
        </p:nvSpPr>
        <p:spPr/>
        <p:txBody>
          <a:bodyPr/>
          <a:lstStyle/>
          <a:p>
            <a:r>
              <a:rPr lang="en-US" dirty="0"/>
              <a:t>Layers </a:t>
            </a:r>
          </a:p>
        </p:txBody>
      </p:sp>
      <p:sp>
        <p:nvSpPr>
          <p:cNvPr id="3" name="Content Placeholder 2">
            <a:extLst>
              <a:ext uri="{FF2B5EF4-FFF2-40B4-BE49-F238E27FC236}">
                <a16:creationId xmlns:a16="http://schemas.microsoft.com/office/drawing/2014/main" id="{E91DF5B1-DD38-3142-AB60-7A5475D3CA72}"/>
              </a:ext>
            </a:extLst>
          </p:cNvPr>
          <p:cNvSpPr>
            <a:spLocks noGrp="1"/>
          </p:cNvSpPr>
          <p:nvPr>
            <p:ph idx="1"/>
          </p:nvPr>
        </p:nvSpPr>
        <p:spPr>
          <a:xfrm>
            <a:off x="1451579" y="1853754"/>
            <a:ext cx="9603275" cy="4279417"/>
          </a:xfrm>
        </p:spPr>
        <p:txBody>
          <a:bodyPr>
            <a:normAutofit fontScale="92500" lnSpcReduction="10000"/>
          </a:bodyPr>
          <a:lstStyle/>
          <a:p>
            <a:r>
              <a:rPr lang="en-US" dirty="0"/>
              <a:t>The most critical object for making our neural network is the layer. </a:t>
            </a:r>
          </a:p>
          <a:p>
            <a:pPr lvl="1"/>
            <a:r>
              <a:rPr lang="en-US" dirty="0"/>
              <a:t>We always have an input and output, and an arbitrary number of hidden. </a:t>
            </a:r>
          </a:p>
          <a:p>
            <a:r>
              <a:rPr lang="en-US" dirty="0"/>
              <a:t>TF has many types of layers:</a:t>
            </a:r>
          </a:p>
          <a:p>
            <a:pPr lvl="1"/>
            <a:r>
              <a:rPr lang="en-US" dirty="0"/>
              <a:t>Dense – the “standard” layer that is fully connected. </a:t>
            </a:r>
          </a:p>
          <a:p>
            <a:pPr lvl="1"/>
            <a:r>
              <a:rPr lang="en-US" dirty="0"/>
              <a:t>Preprocessing layers such as normalization. </a:t>
            </a:r>
          </a:p>
          <a:p>
            <a:pPr lvl="1"/>
            <a:r>
              <a:rPr lang="en-US" dirty="0"/>
              <a:t>Data manipulation layers such as flatten. </a:t>
            </a:r>
          </a:p>
          <a:p>
            <a:pPr lvl="1"/>
            <a:r>
              <a:rPr lang="en-US" dirty="0"/>
              <a:t>Activation layers (we don’t generally need these, we can tell the dense one to use activation). </a:t>
            </a:r>
          </a:p>
          <a:p>
            <a:pPr lvl="1"/>
            <a:r>
              <a:rPr lang="en-US" dirty="0"/>
              <a:t>Other weird ones we’ll look at next week or the week after. </a:t>
            </a:r>
          </a:p>
          <a:p>
            <a:r>
              <a:rPr lang="en-US" dirty="0"/>
              <a:t>In the first layer we need to specify the input shape. </a:t>
            </a:r>
          </a:p>
          <a:p>
            <a:r>
              <a:rPr lang="en-US" dirty="0"/>
              <a:t>In subsequent layers we just need to specify the output dimension (it auto-adapts the rest). </a:t>
            </a:r>
          </a:p>
          <a:p>
            <a:r>
              <a:rPr lang="en-US" dirty="0"/>
              <a:t>The connections between the layers (weights, bias, gradients) is handled for us. </a:t>
            </a:r>
          </a:p>
        </p:txBody>
      </p:sp>
      <p:pic>
        <p:nvPicPr>
          <p:cNvPr id="4" name="Picture 3">
            <a:extLst>
              <a:ext uri="{FF2B5EF4-FFF2-40B4-BE49-F238E27FC236}">
                <a16:creationId xmlns:a16="http://schemas.microsoft.com/office/drawing/2014/main" id="{9202C3CF-EEDC-2676-3025-96441D4A9D3F}"/>
              </a:ext>
            </a:extLst>
          </p:cNvPr>
          <p:cNvPicPr>
            <a:picLocks noChangeAspect="1"/>
          </p:cNvPicPr>
          <p:nvPr/>
        </p:nvPicPr>
        <p:blipFill>
          <a:blip r:embed="rId2"/>
          <a:stretch>
            <a:fillRect/>
          </a:stretch>
        </p:blipFill>
        <p:spPr>
          <a:xfrm>
            <a:off x="7961662" y="0"/>
            <a:ext cx="4226559" cy="1853754"/>
          </a:xfrm>
          <a:prstGeom prst="rect">
            <a:avLst/>
          </a:prstGeom>
        </p:spPr>
      </p:pic>
    </p:spTree>
    <p:extLst>
      <p:ext uri="{BB962C8B-B14F-4D97-AF65-F5344CB8AC3E}">
        <p14:creationId xmlns:p14="http://schemas.microsoft.com/office/powerpoint/2010/main" val="23792824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1FFD5-147C-4B44-88AB-5DB869A4F94B}"/>
              </a:ext>
            </a:extLst>
          </p:cNvPr>
          <p:cNvSpPr>
            <a:spLocks noGrp="1"/>
          </p:cNvSpPr>
          <p:nvPr>
            <p:ph type="title"/>
          </p:nvPr>
        </p:nvSpPr>
        <p:spPr/>
        <p:txBody>
          <a:bodyPr/>
          <a:lstStyle/>
          <a:p>
            <a:r>
              <a:rPr lang="en-US" dirty="0"/>
              <a:t>Input Layer</a:t>
            </a:r>
          </a:p>
        </p:txBody>
      </p:sp>
      <p:sp>
        <p:nvSpPr>
          <p:cNvPr id="3" name="Content Placeholder 2">
            <a:extLst>
              <a:ext uri="{FF2B5EF4-FFF2-40B4-BE49-F238E27FC236}">
                <a16:creationId xmlns:a16="http://schemas.microsoft.com/office/drawing/2014/main" id="{5C132CB3-1518-024D-924E-4774F696D5C7}"/>
              </a:ext>
            </a:extLst>
          </p:cNvPr>
          <p:cNvSpPr>
            <a:spLocks noGrp="1"/>
          </p:cNvSpPr>
          <p:nvPr>
            <p:ph idx="1"/>
          </p:nvPr>
        </p:nvSpPr>
        <p:spPr>
          <a:xfrm>
            <a:off x="1451579" y="1853754"/>
            <a:ext cx="9603275" cy="4290568"/>
          </a:xfrm>
        </p:spPr>
        <p:txBody>
          <a:bodyPr/>
          <a:lstStyle/>
          <a:p>
            <a:r>
              <a:rPr lang="en-US" dirty="0"/>
              <a:t>One thing we saw when doing a neural network by hand was the attention required to the shape of the input data. </a:t>
            </a:r>
          </a:p>
          <a:p>
            <a:r>
              <a:rPr lang="en-US" dirty="0"/>
              <a:t>In </a:t>
            </a:r>
            <a:r>
              <a:rPr lang="en-US" dirty="0" err="1"/>
              <a:t>tensorflow</a:t>
            </a:r>
            <a:r>
              <a:rPr lang="en-US" dirty="0"/>
              <a:t> we can make this easier by using the input shape and flatten layers. </a:t>
            </a:r>
          </a:p>
          <a:p>
            <a:r>
              <a:rPr lang="en-US" dirty="0"/>
              <a:t>On the first layer of the network we can specify </a:t>
            </a:r>
            <a:r>
              <a:rPr lang="en-US" dirty="0" err="1"/>
              <a:t>input_shape</a:t>
            </a:r>
            <a:r>
              <a:rPr lang="en-US" dirty="0"/>
              <a:t> as a parameter:</a:t>
            </a:r>
          </a:p>
          <a:p>
            <a:pPr lvl="1"/>
            <a:r>
              <a:rPr lang="en-US" dirty="0"/>
              <a:t>This will ensure that the network “knows” the shape of the data. </a:t>
            </a:r>
          </a:p>
          <a:p>
            <a:pPr lvl="1"/>
            <a:r>
              <a:rPr lang="en-US" dirty="0"/>
              <a:t>This parameter is the shape of one record. </a:t>
            </a:r>
          </a:p>
          <a:p>
            <a:r>
              <a:rPr lang="en-US" dirty="0"/>
              <a:t>When we are using multidimensional data (for now) we can make the first layer flatten:</a:t>
            </a:r>
          </a:p>
          <a:p>
            <a:pPr lvl="1"/>
            <a:r>
              <a:rPr lang="en-US" dirty="0"/>
              <a:t>The flatten layer will take in the original shape and flatten it to 1 x whatever. </a:t>
            </a:r>
          </a:p>
          <a:p>
            <a:pPr lvl="1"/>
            <a:r>
              <a:rPr lang="en-US" dirty="0"/>
              <a:t>This allows us to avoid manual reshaping. </a:t>
            </a:r>
          </a:p>
        </p:txBody>
      </p:sp>
    </p:spTree>
    <p:extLst>
      <p:ext uri="{BB962C8B-B14F-4D97-AF65-F5344CB8AC3E}">
        <p14:creationId xmlns:p14="http://schemas.microsoft.com/office/powerpoint/2010/main" val="30520277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087DE-4205-3041-8A8E-FAF014C110F9}"/>
              </a:ext>
            </a:extLst>
          </p:cNvPr>
          <p:cNvSpPr>
            <a:spLocks noGrp="1"/>
          </p:cNvSpPr>
          <p:nvPr>
            <p:ph type="title"/>
          </p:nvPr>
        </p:nvSpPr>
        <p:spPr>
          <a:xfrm>
            <a:off x="1451579" y="804519"/>
            <a:ext cx="9603275" cy="1049235"/>
          </a:xfrm>
        </p:spPr>
        <p:txBody>
          <a:bodyPr>
            <a:normAutofit/>
          </a:bodyPr>
          <a:lstStyle/>
          <a:p>
            <a:r>
              <a:rPr lang="en-US" dirty="0"/>
              <a:t>Hidden Layers</a:t>
            </a:r>
          </a:p>
        </p:txBody>
      </p:sp>
      <p:sp>
        <p:nvSpPr>
          <p:cNvPr id="3" name="Content Placeholder 2">
            <a:extLst>
              <a:ext uri="{FF2B5EF4-FFF2-40B4-BE49-F238E27FC236}">
                <a16:creationId xmlns:a16="http://schemas.microsoft.com/office/drawing/2014/main" id="{D9E5B6EA-DCF0-1A41-BA81-426D7C2E94EF}"/>
              </a:ext>
            </a:extLst>
          </p:cNvPr>
          <p:cNvSpPr>
            <a:spLocks noGrp="1"/>
          </p:cNvSpPr>
          <p:nvPr>
            <p:ph idx="1"/>
          </p:nvPr>
        </p:nvSpPr>
        <p:spPr>
          <a:xfrm>
            <a:off x="1451579" y="1943100"/>
            <a:ext cx="9490048" cy="4110381"/>
          </a:xfrm>
        </p:spPr>
        <p:txBody>
          <a:bodyPr>
            <a:normAutofit/>
          </a:bodyPr>
          <a:lstStyle/>
          <a:p>
            <a:pPr>
              <a:lnSpc>
                <a:spcPct val="110000"/>
              </a:lnSpc>
            </a:pPr>
            <a:r>
              <a:rPr lang="en-US" sz="1800" dirty="0"/>
              <a:t>We can have any number of hidden layers. </a:t>
            </a:r>
          </a:p>
          <a:p>
            <a:pPr lvl="1">
              <a:lnSpc>
                <a:spcPct val="110000"/>
              </a:lnSpc>
            </a:pPr>
            <a:r>
              <a:rPr lang="en-US" dirty="0"/>
              <a:t>A reasonable number to test is 1-5. </a:t>
            </a:r>
          </a:p>
          <a:p>
            <a:pPr>
              <a:lnSpc>
                <a:spcPct val="110000"/>
              </a:lnSpc>
            </a:pPr>
            <a:r>
              <a:rPr lang="en-US" sz="1800" dirty="0"/>
              <a:t>The number of neurons in the hidden layers is also flexible:</a:t>
            </a:r>
          </a:p>
          <a:p>
            <a:pPr lvl="1">
              <a:lnSpc>
                <a:spcPct val="110000"/>
              </a:lnSpc>
            </a:pPr>
            <a:r>
              <a:rPr lang="en-US" dirty="0"/>
              <a:t>Commonly see flat sizes until the output layer. </a:t>
            </a:r>
          </a:p>
          <a:p>
            <a:pPr lvl="1">
              <a:lnSpc>
                <a:spcPct val="110000"/>
              </a:lnSpc>
            </a:pPr>
            <a:r>
              <a:rPr lang="en-US" dirty="0"/>
              <a:t>Also common to “filter down” the sizes. </a:t>
            </a:r>
          </a:p>
          <a:p>
            <a:pPr>
              <a:lnSpc>
                <a:spcPct val="110000"/>
              </a:lnSpc>
            </a:pPr>
            <a:r>
              <a:rPr lang="en-US" sz="1800" dirty="0"/>
              <a:t>Exact setup is not deterministic, we’ll look at it more next week.</a:t>
            </a:r>
          </a:p>
          <a:p>
            <a:pPr>
              <a:lnSpc>
                <a:spcPct val="110000"/>
              </a:lnSpc>
            </a:pPr>
            <a:r>
              <a:rPr lang="en-US" sz="1800" dirty="0"/>
              <a:t>We’ll usually use “</a:t>
            </a:r>
            <a:r>
              <a:rPr lang="en-US" sz="1800" dirty="0" err="1"/>
              <a:t>relu</a:t>
            </a:r>
            <a:r>
              <a:rPr lang="en-US" sz="1800" dirty="0"/>
              <a:t>” for activation, we’ll look at these more later as well. </a:t>
            </a:r>
          </a:p>
          <a:p>
            <a:pPr>
              <a:lnSpc>
                <a:spcPct val="110000"/>
              </a:lnSpc>
            </a:pPr>
            <a:r>
              <a:rPr lang="en-US" sz="1800" dirty="0"/>
              <a:t> Reasonable approaches:</a:t>
            </a:r>
          </a:p>
          <a:p>
            <a:pPr lvl="1">
              <a:lnSpc>
                <a:spcPct val="110000"/>
              </a:lnSpc>
            </a:pPr>
            <a:r>
              <a:rPr lang="en-US" dirty="0"/>
              <a:t>Set # of neurons for all layers to input size. Start with 1 hidden layer, add until overfit. </a:t>
            </a:r>
          </a:p>
          <a:p>
            <a:pPr lvl="1">
              <a:lnSpc>
                <a:spcPct val="110000"/>
              </a:lnSpc>
            </a:pPr>
            <a:r>
              <a:rPr lang="en-US" dirty="0"/>
              <a:t>Lean towards a larger model and use regularization techniques and early stopping. </a:t>
            </a:r>
          </a:p>
          <a:p>
            <a:pPr lvl="1">
              <a:lnSpc>
                <a:spcPct val="110000"/>
              </a:lnSpc>
            </a:pPr>
            <a:endParaRPr lang="en-US" dirty="0"/>
          </a:p>
        </p:txBody>
      </p:sp>
      <p:pic>
        <p:nvPicPr>
          <p:cNvPr id="7" name="Graphic 6" descr="Brain">
            <a:extLst>
              <a:ext uri="{FF2B5EF4-FFF2-40B4-BE49-F238E27FC236}">
                <a16:creationId xmlns:a16="http://schemas.microsoft.com/office/drawing/2014/main" id="{3CEA1745-9B0D-9B3B-E117-871267A1066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082912" y="2277991"/>
            <a:ext cx="2926098" cy="2926098"/>
          </a:xfrm>
          <a:prstGeom prst="rect">
            <a:avLst/>
          </a:prstGeom>
        </p:spPr>
      </p:pic>
    </p:spTree>
    <p:extLst>
      <p:ext uri="{BB962C8B-B14F-4D97-AF65-F5344CB8AC3E}">
        <p14:creationId xmlns:p14="http://schemas.microsoft.com/office/powerpoint/2010/main" val="32835141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165A0-1414-424E-9531-2D806BC1BBF5}"/>
              </a:ext>
            </a:extLst>
          </p:cNvPr>
          <p:cNvSpPr>
            <a:spLocks noGrp="1"/>
          </p:cNvSpPr>
          <p:nvPr>
            <p:ph type="title"/>
          </p:nvPr>
        </p:nvSpPr>
        <p:spPr/>
        <p:txBody>
          <a:bodyPr/>
          <a:lstStyle/>
          <a:p>
            <a:r>
              <a:rPr lang="en-US" dirty="0"/>
              <a:t>Output layer</a:t>
            </a:r>
          </a:p>
        </p:txBody>
      </p:sp>
      <p:sp>
        <p:nvSpPr>
          <p:cNvPr id="3" name="Content Placeholder 2">
            <a:extLst>
              <a:ext uri="{FF2B5EF4-FFF2-40B4-BE49-F238E27FC236}">
                <a16:creationId xmlns:a16="http://schemas.microsoft.com/office/drawing/2014/main" id="{331B3BA2-65C7-E34D-8E14-0D28772FFEF0}"/>
              </a:ext>
            </a:extLst>
          </p:cNvPr>
          <p:cNvSpPr>
            <a:spLocks noGrp="1"/>
          </p:cNvSpPr>
          <p:nvPr>
            <p:ph idx="1"/>
          </p:nvPr>
        </p:nvSpPr>
        <p:spPr>
          <a:xfrm>
            <a:off x="685801" y="2015732"/>
            <a:ext cx="10369054" cy="3450613"/>
          </a:xfrm>
        </p:spPr>
        <p:txBody>
          <a:bodyPr/>
          <a:lstStyle/>
          <a:p>
            <a:r>
              <a:rPr lang="en-US" dirty="0"/>
              <a:t>The output layer is largely rules based depending on the output:</a:t>
            </a:r>
          </a:p>
          <a:p>
            <a:pPr lvl="1"/>
            <a:r>
              <a:rPr lang="en-US" dirty="0"/>
              <a:t>Binary classification: output size = 1, activation = sigmoid. </a:t>
            </a:r>
          </a:p>
          <a:p>
            <a:pPr lvl="1"/>
            <a:r>
              <a:rPr lang="en-US" dirty="0"/>
              <a:t>Multiclass classification: output size = # classes, activation = </a:t>
            </a:r>
            <a:r>
              <a:rPr lang="en-US" dirty="0" err="1"/>
              <a:t>softmax</a:t>
            </a:r>
            <a:r>
              <a:rPr lang="en-US" dirty="0"/>
              <a:t>.</a:t>
            </a:r>
          </a:p>
          <a:p>
            <a:pPr lvl="1"/>
            <a:r>
              <a:rPr lang="en-US" dirty="0"/>
              <a:t>Multilabel classification: output size = # classes, activation = sigmoid. </a:t>
            </a:r>
          </a:p>
          <a:p>
            <a:pPr lvl="1"/>
            <a:r>
              <a:rPr lang="en-US" dirty="0"/>
              <a:t>Regression: output size = 1, no/linear activation. </a:t>
            </a:r>
          </a:p>
        </p:txBody>
      </p:sp>
      <p:pic>
        <p:nvPicPr>
          <p:cNvPr id="3074" name="Picture 2" descr="How to] Choose an Activation Function for Deep Learning | Data Science and  Machine Learning | Kaggle">
            <a:extLst>
              <a:ext uri="{FF2B5EF4-FFF2-40B4-BE49-F238E27FC236}">
                <a16:creationId xmlns:a16="http://schemas.microsoft.com/office/drawing/2014/main" id="{AB7EE268-2006-E741-8430-0D560F1083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1588" y="3709555"/>
            <a:ext cx="5946359" cy="30445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97229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8651E-E0E9-A14E-A8FC-AAB671BE4A0E}"/>
              </a:ext>
            </a:extLst>
          </p:cNvPr>
          <p:cNvSpPr>
            <a:spLocks noGrp="1"/>
          </p:cNvSpPr>
          <p:nvPr>
            <p:ph type="ctrTitle"/>
          </p:nvPr>
        </p:nvSpPr>
        <p:spPr/>
        <p:txBody>
          <a:bodyPr>
            <a:normAutofit fontScale="90000"/>
          </a:bodyPr>
          <a:lstStyle/>
          <a:p>
            <a:r>
              <a:rPr lang="en-US" dirty="0"/>
              <a:t>Neural Networks with </a:t>
            </a:r>
            <a:r>
              <a:rPr lang="en-US" dirty="0" err="1"/>
              <a:t>Keras</a:t>
            </a:r>
            <a:r>
              <a:rPr lang="en-US" dirty="0"/>
              <a:t> and </a:t>
            </a:r>
            <a:r>
              <a:rPr lang="en-US" dirty="0" err="1"/>
              <a:t>Tensorflow</a:t>
            </a:r>
            <a:endParaRPr lang="en-US" dirty="0"/>
          </a:p>
        </p:txBody>
      </p:sp>
      <p:sp>
        <p:nvSpPr>
          <p:cNvPr id="3" name="Subtitle 2">
            <a:extLst>
              <a:ext uri="{FF2B5EF4-FFF2-40B4-BE49-F238E27FC236}">
                <a16:creationId xmlns:a16="http://schemas.microsoft.com/office/drawing/2014/main" id="{85D02B9C-D175-3343-B5C5-C97A981D508F}"/>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6593821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48FAA-DE30-3744-9CF1-435FBFC964C2}"/>
              </a:ext>
            </a:extLst>
          </p:cNvPr>
          <p:cNvSpPr>
            <a:spLocks noGrp="1"/>
          </p:cNvSpPr>
          <p:nvPr>
            <p:ph type="title"/>
          </p:nvPr>
        </p:nvSpPr>
        <p:spPr/>
        <p:txBody>
          <a:bodyPr/>
          <a:lstStyle/>
          <a:p>
            <a:r>
              <a:rPr lang="en-US" dirty="0"/>
              <a:t>Compile</a:t>
            </a:r>
          </a:p>
        </p:txBody>
      </p:sp>
      <p:sp>
        <p:nvSpPr>
          <p:cNvPr id="3" name="Content Placeholder 2">
            <a:extLst>
              <a:ext uri="{FF2B5EF4-FFF2-40B4-BE49-F238E27FC236}">
                <a16:creationId xmlns:a16="http://schemas.microsoft.com/office/drawing/2014/main" id="{5083E40D-98FF-744A-92B6-9A2B491291D4}"/>
              </a:ext>
            </a:extLst>
          </p:cNvPr>
          <p:cNvSpPr>
            <a:spLocks noGrp="1"/>
          </p:cNvSpPr>
          <p:nvPr>
            <p:ph idx="1"/>
          </p:nvPr>
        </p:nvSpPr>
        <p:spPr>
          <a:xfrm>
            <a:off x="1451579" y="1853754"/>
            <a:ext cx="9603275" cy="4199727"/>
          </a:xfrm>
        </p:spPr>
        <p:txBody>
          <a:bodyPr>
            <a:normAutofit fontScale="92500"/>
          </a:bodyPr>
          <a:lstStyle/>
          <a:p>
            <a:r>
              <a:rPr lang="en-US" dirty="0"/>
              <a:t>The compile step ”builds” the model from all the layers and other components.</a:t>
            </a:r>
          </a:p>
          <a:p>
            <a:r>
              <a:rPr lang="en-US" dirty="0"/>
              <a:t>We also specify loss info for the gradient descent:</a:t>
            </a:r>
          </a:p>
          <a:p>
            <a:pPr lvl="1"/>
            <a:r>
              <a:rPr lang="en-US" dirty="0"/>
              <a:t>Loss: What loss metric to use.</a:t>
            </a:r>
          </a:p>
          <a:p>
            <a:pPr lvl="1"/>
            <a:r>
              <a:rPr lang="en-US" dirty="0"/>
              <a:t>Optimizer: Which algorithm to use for the gradient descent. </a:t>
            </a:r>
          </a:p>
          <a:p>
            <a:pPr lvl="1"/>
            <a:r>
              <a:rPr lang="en-US" dirty="0"/>
              <a:t>Metrics: Which metrics to track (beyond loss). We can list any number, from train or validation. </a:t>
            </a:r>
          </a:p>
          <a:p>
            <a:r>
              <a:rPr lang="en-US" dirty="0"/>
              <a:t>Optimizer – we’ll use </a:t>
            </a:r>
            <a:r>
              <a:rPr lang="en-US" dirty="0" err="1"/>
              <a:t>adam</a:t>
            </a:r>
            <a:r>
              <a:rPr lang="en-US" dirty="0"/>
              <a:t> for the most part. </a:t>
            </a:r>
          </a:p>
          <a:p>
            <a:pPr lvl="1"/>
            <a:r>
              <a:rPr lang="en-US" dirty="0"/>
              <a:t>Different optimizers mostly seek for more efficient methods to converge. Adam is the current most popular and is pretty good in all respects. It is safe to just use this one. </a:t>
            </a:r>
          </a:p>
          <a:p>
            <a:pPr lvl="1"/>
            <a:r>
              <a:rPr lang="en-US" dirty="0"/>
              <a:t>This is more important in NN than regular GD– finding a solution can be slow, so this matters. </a:t>
            </a:r>
          </a:p>
          <a:p>
            <a:r>
              <a:rPr lang="en-US" dirty="0"/>
              <a:t>Metrics – we can specify a list of metrics for the algorithm to track. </a:t>
            </a:r>
          </a:p>
        </p:txBody>
      </p:sp>
    </p:spTree>
    <p:extLst>
      <p:ext uri="{BB962C8B-B14F-4D97-AF65-F5344CB8AC3E}">
        <p14:creationId xmlns:p14="http://schemas.microsoft.com/office/powerpoint/2010/main" val="40072450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CAF9E-6360-8CE4-1750-328F55D5BDC4}"/>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D8ECBB31-2080-E87A-5601-D431478C9E3C}"/>
              </a:ext>
            </a:extLst>
          </p:cNvPr>
          <p:cNvSpPr>
            <a:spLocks noGrp="1"/>
          </p:cNvSpPr>
          <p:nvPr>
            <p:ph idx="1"/>
          </p:nvPr>
        </p:nvSpPr>
        <p:spPr>
          <a:xfrm>
            <a:off x="6362086" y="2015732"/>
            <a:ext cx="5829914" cy="4037749"/>
          </a:xfrm>
        </p:spPr>
        <p:txBody>
          <a:bodyPr/>
          <a:lstStyle/>
          <a:p>
            <a:r>
              <a:rPr lang="en-US" dirty="0"/>
              <a:t>The summary gives us the structure of the model. </a:t>
            </a:r>
          </a:p>
          <a:p>
            <a:r>
              <a:rPr lang="en-US" dirty="0"/>
              <a:t>The shape shows us the dimensions of layers. </a:t>
            </a:r>
          </a:p>
          <a:p>
            <a:pPr lvl="1"/>
            <a:r>
              <a:rPr lang="en-US" dirty="0"/>
              <a:t>The first none is nothing, this is 1D data. </a:t>
            </a:r>
          </a:p>
          <a:p>
            <a:r>
              <a:rPr lang="en-US" dirty="0"/>
              <a:t>The Trainable Params are the total number of weights of the model – its capacity. </a:t>
            </a:r>
          </a:p>
          <a:p>
            <a:pPr lvl="1"/>
            <a:r>
              <a:rPr lang="en-US" dirty="0"/>
              <a:t>These weights are what gets trained. Can be GBs+.</a:t>
            </a:r>
          </a:p>
          <a:p>
            <a:pPr lvl="1"/>
            <a:r>
              <a:rPr lang="en-US" dirty="0"/>
              <a:t>If we have weights, we have ‘the model’. </a:t>
            </a:r>
          </a:p>
        </p:txBody>
      </p:sp>
      <p:pic>
        <p:nvPicPr>
          <p:cNvPr id="4" name="Picture 3">
            <a:extLst>
              <a:ext uri="{FF2B5EF4-FFF2-40B4-BE49-F238E27FC236}">
                <a16:creationId xmlns:a16="http://schemas.microsoft.com/office/drawing/2014/main" id="{18A170F0-66A0-ADFC-DF07-28F3DA5A6C88}"/>
              </a:ext>
            </a:extLst>
          </p:cNvPr>
          <p:cNvPicPr>
            <a:picLocks noChangeAspect="1"/>
          </p:cNvPicPr>
          <p:nvPr/>
        </p:nvPicPr>
        <p:blipFill>
          <a:blip r:embed="rId2"/>
          <a:stretch>
            <a:fillRect/>
          </a:stretch>
        </p:blipFill>
        <p:spPr>
          <a:xfrm>
            <a:off x="0" y="2188969"/>
            <a:ext cx="6362086" cy="2815278"/>
          </a:xfrm>
          <a:prstGeom prst="rect">
            <a:avLst/>
          </a:prstGeom>
        </p:spPr>
      </p:pic>
    </p:spTree>
    <p:extLst>
      <p:ext uri="{BB962C8B-B14F-4D97-AF65-F5344CB8AC3E}">
        <p14:creationId xmlns:p14="http://schemas.microsoft.com/office/powerpoint/2010/main" val="11238556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47F5C-000D-2943-B896-9448A204C6B2}"/>
              </a:ext>
            </a:extLst>
          </p:cNvPr>
          <p:cNvSpPr>
            <a:spLocks noGrp="1"/>
          </p:cNvSpPr>
          <p:nvPr>
            <p:ph type="title"/>
          </p:nvPr>
        </p:nvSpPr>
        <p:spPr/>
        <p:txBody>
          <a:bodyPr/>
          <a:lstStyle/>
          <a:p>
            <a:r>
              <a:rPr lang="en-US" dirty="0"/>
              <a:t>Loss</a:t>
            </a:r>
          </a:p>
        </p:txBody>
      </p:sp>
      <p:sp>
        <p:nvSpPr>
          <p:cNvPr id="3" name="Content Placeholder 2">
            <a:extLst>
              <a:ext uri="{FF2B5EF4-FFF2-40B4-BE49-F238E27FC236}">
                <a16:creationId xmlns:a16="http://schemas.microsoft.com/office/drawing/2014/main" id="{5FC4E7DA-B1C1-F048-97C6-06ED10829AA9}"/>
              </a:ext>
            </a:extLst>
          </p:cNvPr>
          <p:cNvSpPr>
            <a:spLocks noGrp="1"/>
          </p:cNvSpPr>
          <p:nvPr>
            <p:ph idx="1"/>
          </p:nvPr>
        </p:nvSpPr>
        <p:spPr>
          <a:xfrm>
            <a:off x="1451579" y="1853754"/>
            <a:ext cx="9603275" cy="4199727"/>
          </a:xfrm>
        </p:spPr>
        <p:txBody>
          <a:bodyPr/>
          <a:lstStyle/>
          <a:p>
            <a:r>
              <a:rPr lang="en-US" dirty="0"/>
              <a:t>We can choose between many loss functions, they work just like in </a:t>
            </a:r>
            <a:r>
              <a:rPr lang="en-US" dirty="0" err="1"/>
              <a:t>sklearn</a:t>
            </a:r>
            <a:r>
              <a:rPr lang="en-US" dirty="0"/>
              <a:t>. </a:t>
            </a:r>
          </a:p>
          <a:p>
            <a:r>
              <a:rPr lang="en-US" dirty="0"/>
              <a:t>Regression:</a:t>
            </a:r>
          </a:p>
          <a:p>
            <a:pPr lvl="1"/>
            <a:r>
              <a:rPr lang="en-US" sz="2000" dirty="0"/>
              <a:t>MSE</a:t>
            </a:r>
            <a:endParaRPr lang="en-US" dirty="0"/>
          </a:p>
          <a:p>
            <a:pPr lvl="1"/>
            <a:r>
              <a:rPr lang="en-US" dirty="0"/>
              <a:t>MAE</a:t>
            </a:r>
          </a:p>
          <a:p>
            <a:r>
              <a:rPr lang="en-US" dirty="0"/>
              <a:t>Classification:</a:t>
            </a:r>
          </a:p>
          <a:p>
            <a:pPr lvl="1"/>
            <a:r>
              <a:rPr lang="en-US" dirty="0"/>
              <a:t>Binary cross-entropy</a:t>
            </a:r>
          </a:p>
          <a:p>
            <a:pPr lvl="1"/>
            <a:r>
              <a:rPr lang="en-US" dirty="0"/>
              <a:t>Categorical cross-entropy</a:t>
            </a:r>
          </a:p>
          <a:p>
            <a:pPr lvl="1"/>
            <a:r>
              <a:rPr lang="en-US" dirty="0"/>
              <a:t>Cross entropy is the general default. We’ll use this unless given a reason not to. We’ll look at other losses later on. </a:t>
            </a:r>
          </a:p>
          <a:p>
            <a:pPr lvl="1"/>
            <a:r>
              <a:rPr lang="en-US" dirty="0"/>
              <a:t>Note: these things are annoyingly named in </a:t>
            </a:r>
            <a:r>
              <a:rPr lang="en-US" dirty="0" err="1"/>
              <a:t>tensorflow</a:t>
            </a:r>
            <a:r>
              <a:rPr lang="en-US" dirty="0"/>
              <a:t>, some have several names. </a:t>
            </a:r>
          </a:p>
        </p:txBody>
      </p:sp>
      <p:pic>
        <p:nvPicPr>
          <p:cNvPr id="4" name="Picture 3">
            <a:extLst>
              <a:ext uri="{FF2B5EF4-FFF2-40B4-BE49-F238E27FC236}">
                <a16:creationId xmlns:a16="http://schemas.microsoft.com/office/drawing/2014/main" id="{8316E039-7F7F-0F45-88C1-0127E579BB08}"/>
              </a:ext>
            </a:extLst>
          </p:cNvPr>
          <p:cNvPicPr>
            <a:picLocks noChangeAspect="1"/>
          </p:cNvPicPr>
          <p:nvPr/>
        </p:nvPicPr>
        <p:blipFill>
          <a:blip r:embed="rId2"/>
          <a:stretch>
            <a:fillRect/>
          </a:stretch>
        </p:blipFill>
        <p:spPr>
          <a:xfrm>
            <a:off x="7621586" y="2744788"/>
            <a:ext cx="3794125" cy="1741566"/>
          </a:xfrm>
          <a:prstGeom prst="rect">
            <a:avLst/>
          </a:prstGeom>
        </p:spPr>
      </p:pic>
    </p:spTree>
    <p:extLst>
      <p:ext uri="{BB962C8B-B14F-4D97-AF65-F5344CB8AC3E}">
        <p14:creationId xmlns:p14="http://schemas.microsoft.com/office/powerpoint/2010/main" val="31217648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B8C9C-F729-1B49-A8E7-D3EA94FD5482}"/>
              </a:ext>
            </a:extLst>
          </p:cNvPr>
          <p:cNvSpPr>
            <a:spLocks noGrp="1"/>
          </p:cNvSpPr>
          <p:nvPr>
            <p:ph type="title"/>
          </p:nvPr>
        </p:nvSpPr>
        <p:spPr/>
        <p:txBody>
          <a:bodyPr/>
          <a:lstStyle/>
          <a:p>
            <a:r>
              <a:rPr lang="en-US" dirty="0"/>
              <a:t>Fit</a:t>
            </a:r>
          </a:p>
        </p:txBody>
      </p:sp>
      <p:sp>
        <p:nvSpPr>
          <p:cNvPr id="3" name="Content Placeholder 2">
            <a:extLst>
              <a:ext uri="{FF2B5EF4-FFF2-40B4-BE49-F238E27FC236}">
                <a16:creationId xmlns:a16="http://schemas.microsoft.com/office/drawing/2014/main" id="{666C9C73-D29C-3E48-A116-E4DD38CBB1D1}"/>
              </a:ext>
            </a:extLst>
          </p:cNvPr>
          <p:cNvSpPr>
            <a:spLocks noGrp="1"/>
          </p:cNvSpPr>
          <p:nvPr>
            <p:ph idx="1"/>
          </p:nvPr>
        </p:nvSpPr>
        <p:spPr>
          <a:xfrm>
            <a:off x="1451579" y="1853754"/>
            <a:ext cx="9603275" cy="4289138"/>
          </a:xfrm>
        </p:spPr>
        <p:txBody>
          <a:bodyPr>
            <a:normAutofit/>
          </a:bodyPr>
          <a:lstStyle/>
          <a:p>
            <a:r>
              <a:rPr lang="en-US" dirty="0"/>
              <a:t>The fit step trains the model. </a:t>
            </a:r>
          </a:p>
          <a:p>
            <a:r>
              <a:rPr lang="en-US" dirty="0"/>
              <a:t>Epochs – number of rounds of training to execute. </a:t>
            </a:r>
          </a:p>
          <a:p>
            <a:pPr lvl="1"/>
            <a:r>
              <a:rPr lang="en-US" dirty="0"/>
              <a:t>We’ll look at early stopping, to stop when the model is best. </a:t>
            </a:r>
          </a:p>
          <a:p>
            <a:r>
              <a:rPr lang="en-US" dirty="0"/>
              <a:t>Batch size – how many records to process before updating weights. </a:t>
            </a:r>
          </a:p>
          <a:p>
            <a:pPr lvl="1"/>
            <a:r>
              <a:rPr lang="en-US" dirty="0"/>
              <a:t>Larger batch sizes generally complete faster. </a:t>
            </a:r>
          </a:p>
          <a:p>
            <a:pPr lvl="1"/>
            <a:r>
              <a:rPr lang="en-US" dirty="0"/>
              <a:t>Batch size is limited by hardware (memory) constraints. </a:t>
            </a:r>
          </a:p>
          <a:p>
            <a:pPr lvl="1"/>
            <a:r>
              <a:rPr lang="en-US" dirty="0"/>
              <a:t>Works just like in gradient descent – smaller is more “jumpy”</a:t>
            </a:r>
          </a:p>
          <a:p>
            <a:pPr lvl="1"/>
            <a:r>
              <a:rPr lang="en-US" dirty="0"/>
              <a:t>Rule of thumb for now – try 50 to 150ish. More later in tuning. </a:t>
            </a:r>
          </a:p>
          <a:p>
            <a:pPr lvl="1"/>
            <a:r>
              <a:rPr lang="en-US" dirty="0"/>
              <a:t>Needs to be grid searched for a true answer. Recommendations vary widely. </a:t>
            </a:r>
          </a:p>
          <a:p>
            <a:r>
              <a:rPr lang="en-US" dirty="0"/>
              <a:t>Validation – we can specify the share of data to run validation on. </a:t>
            </a:r>
          </a:p>
        </p:txBody>
      </p:sp>
    </p:spTree>
    <p:extLst>
      <p:ext uri="{BB962C8B-B14F-4D97-AF65-F5344CB8AC3E}">
        <p14:creationId xmlns:p14="http://schemas.microsoft.com/office/powerpoint/2010/main" val="13751839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23EB9-FE97-BB2D-F594-84B11E6DBA93}"/>
              </a:ext>
            </a:extLst>
          </p:cNvPr>
          <p:cNvSpPr>
            <a:spLocks noGrp="1"/>
          </p:cNvSpPr>
          <p:nvPr>
            <p:ph type="title"/>
          </p:nvPr>
        </p:nvSpPr>
        <p:spPr/>
        <p:txBody>
          <a:bodyPr/>
          <a:lstStyle/>
          <a:p>
            <a:r>
              <a:rPr lang="en-US" dirty="0"/>
              <a:t>Callbacks</a:t>
            </a:r>
          </a:p>
        </p:txBody>
      </p:sp>
      <p:sp>
        <p:nvSpPr>
          <p:cNvPr id="3" name="Content Placeholder 2">
            <a:extLst>
              <a:ext uri="{FF2B5EF4-FFF2-40B4-BE49-F238E27FC236}">
                <a16:creationId xmlns:a16="http://schemas.microsoft.com/office/drawing/2014/main" id="{3485082E-6E1C-4D24-1342-B438528F3F2D}"/>
              </a:ext>
            </a:extLst>
          </p:cNvPr>
          <p:cNvSpPr>
            <a:spLocks noGrp="1"/>
          </p:cNvSpPr>
          <p:nvPr>
            <p:ph idx="1"/>
          </p:nvPr>
        </p:nvSpPr>
        <p:spPr>
          <a:xfrm>
            <a:off x="1451579" y="2015732"/>
            <a:ext cx="9603275" cy="4037749"/>
          </a:xfrm>
        </p:spPr>
        <p:txBody>
          <a:bodyPr/>
          <a:lstStyle/>
          <a:p>
            <a:r>
              <a:rPr lang="en-US" dirty="0"/>
              <a:t>In the fit function, we can add a callback. </a:t>
            </a:r>
          </a:p>
          <a:p>
            <a:pPr lvl="1"/>
            <a:r>
              <a:rPr lang="en-US" dirty="0"/>
              <a:t>A callback is an action that happens at each batch/epoch end (normally). </a:t>
            </a:r>
          </a:p>
          <a:p>
            <a:pPr lvl="1"/>
            <a:r>
              <a:rPr lang="en-US" dirty="0"/>
              <a:t>We’ll deal with callbacks a bit more with tuning larger models. </a:t>
            </a:r>
          </a:p>
          <a:p>
            <a:r>
              <a:rPr lang="en-US" dirty="0"/>
              <a:t>Can be used for anything – such as saving progress, writing logs, generating outputs…</a:t>
            </a:r>
          </a:p>
          <a:p>
            <a:r>
              <a:rPr lang="en-US" dirty="0"/>
              <a:t>We usually use one for early stopping. </a:t>
            </a:r>
          </a:p>
          <a:p>
            <a:pPr lvl="1"/>
            <a:r>
              <a:rPr lang="en-US" dirty="0"/>
              <a:t>If the metric doesn’t improve, stop. </a:t>
            </a:r>
          </a:p>
          <a:p>
            <a:r>
              <a:rPr lang="en-US" dirty="0"/>
              <a:t>These callbacks can automate a lot of work and allow training to be unmonitored. </a:t>
            </a:r>
          </a:p>
          <a:p>
            <a:pPr lvl="1"/>
            <a:endParaRPr lang="en-US" dirty="0"/>
          </a:p>
        </p:txBody>
      </p:sp>
    </p:spTree>
    <p:extLst>
      <p:ext uri="{BB962C8B-B14F-4D97-AF65-F5344CB8AC3E}">
        <p14:creationId xmlns:p14="http://schemas.microsoft.com/office/powerpoint/2010/main" val="40741938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59F46-6629-DF12-D88C-340BCD2A2D3F}"/>
              </a:ext>
            </a:extLst>
          </p:cNvPr>
          <p:cNvSpPr>
            <a:spLocks noGrp="1"/>
          </p:cNvSpPr>
          <p:nvPr>
            <p:ph type="title"/>
          </p:nvPr>
        </p:nvSpPr>
        <p:spPr/>
        <p:txBody>
          <a:bodyPr/>
          <a:lstStyle/>
          <a:p>
            <a:r>
              <a:rPr lang="en-US" dirty="0"/>
              <a:t>Recall - Stochastic</a:t>
            </a:r>
          </a:p>
        </p:txBody>
      </p:sp>
      <p:sp>
        <p:nvSpPr>
          <p:cNvPr id="3" name="Content Placeholder 2">
            <a:extLst>
              <a:ext uri="{FF2B5EF4-FFF2-40B4-BE49-F238E27FC236}">
                <a16:creationId xmlns:a16="http://schemas.microsoft.com/office/drawing/2014/main" id="{3E5604A6-A07B-F7B0-20E1-68EA35CDA941}"/>
              </a:ext>
            </a:extLst>
          </p:cNvPr>
          <p:cNvSpPr>
            <a:spLocks noGrp="1"/>
          </p:cNvSpPr>
          <p:nvPr>
            <p:ph idx="1"/>
          </p:nvPr>
        </p:nvSpPr>
        <p:spPr>
          <a:xfrm>
            <a:off x="1137147" y="1853753"/>
            <a:ext cx="10137494" cy="4298471"/>
          </a:xfrm>
        </p:spPr>
        <p:txBody>
          <a:bodyPr>
            <a:normAutofit/>
          </a:bodyPr>
          <a:lstStyle/>
          <a:p>
            <a:r>
              <a:rPr lang="en-US" dirty="0"/>
              <a:t>Remember the inner working of gradient descent. </a:t>
            </a:r>
          </a:p>
          <a:p>
            <a:pPr lvl="1"/>
            <a:r>
              <a:rPr lang="en-US" dirty="0"/>
              <a:t>We do a prediction (forward pass) with all the data, tabulate error, then adjust weights. </a:t>
            </a:r>
          </a:p>
          <a:p>
            <a:pPr lvl="1"/>
            <a:r>
              <a:rPr lang="en-US" dirty="0"/>
              <a:t>The weights are adjusted once per batch. In ‘regular’ GD, batch = all data. </a:t>
            </a:r>
          </a:p>
          <a:p>
            <a:r>
              <a:rPr lang="en-US" dirty="0"/>
              <a:t>In neural networks “all the data” can be very large. </a:t>
            </a:r>
          </a:p>
          <a:p>
            <a:r>
              <a:rPr lang="en-US" dirty="0"/>
              <a:t>We often limit batches, for several reasons. </a:t>
            </a:r>
          </a:p>
          <a:p>
            <a:pPr lvl="1"/>
            <a:r>
              <a:rPr lang="en-US" dirty="0"/>
              <a:t>We may not be able to fit the data in (GPU) memory at all. E.g. with images. </a:t>
            </a:r>
          </a:p>
          <a:p>
            <a:pPr lvl="1"/>
            <a:r>
              <a:rPr lang="en-US" dirty="0"/>
              <a:t>Time to run one epoch may be super large. (Possibly days or weeks). </a:t>
            </a:r>
          </a:p>
          <a:p>
            <a:r>
              <a:rPr lang="en-US" dirty="0"/>
              <a:t>The batch size is one of the settings we need to consider in neural networks:</a:t>
            </a:r>
          </a:p>
          <a:p>
            <a:pPr lvl="1"/>
            <a:r>
              <a:rPr lang="en-US" dirty="0"/>
              <a:t>In larger cases it will be constrained by physical limits of the system like RAM. </a:t>
            </a:r>
          </a:p>
          <a:p>
            <a:pPr lvl="1"/>
            <a:r>
              <a:rPr lang="en-US" dirty="0"/>
              <a:t>For performance, things vary, but smaller batches empirically trend better (as of a few years ago).</a:t>
            </a:r>
          </a:p>
        </p:txBody>
      </p:sp>
    </p:spTree>
    <p:extLst>
      <p:ext uri="{BB962C8B-B14F-4D97-AF65-F5344CB8AC3E}">
        <p14:creationId xmlns:p14="http://schemas.microsoft.com/office/powerpoint/2010/main" val="42765252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0CF1C-D34B-2CF2-0D4B-1471C87149C1}"/>
              </a:ext>
            </a:extLst>
          </p:cNvPr>
          <p:cNvSpPr>
            <a:spLocks noGrp="1"/>
          </p:cNvSpPr>
          <p:nvPr>
            <p:ph type="title"/>
          </p:nvPr>
        </p:nvSpPr>
        <p:spPr/>
        <p:txBody>
          <a:bodyPr/>
          <a:lstStyle/>
          <a:p>
            <a:r>
              <a:rPr lang="en-US" dirty="0"/>
              <a:t>Verbosity and Outputs</a:t>
            </a:r>
          </a:p>
        </p:txBody>
      </p:sp>
      <p:sp>
        <p:nvSpPr>
          <p:cNvPr id="3" name="Content Placeholder 2">
            <a:extLst>
              <a:ext uri="{FF2B5EF4-FFF2-40B4-BE49-F238E27FC236}">
                <a16:creationId xmlns:a16="http://schemas.microsoft.com/office/drawing/2014/main" id="{3B43B760-96F6-A08B-B653-C970AE1CAD6F}"/>
              </a:ext>
            </a:extLst>
          </p:cNvPr>
          <p:cNvSpPr>
            <a:spLocks noGrp="1"/>
          </p:cNvSpPr>
          <p:nvPr>
            <p:ph idx="1"/>
          </p:nvPr>
        </p:nvSpPr>
        <p:spPr>
          <a:xfrm>
            <a:off x="6865069" y="2015732"/>
            <a:ext cx="5326931" cy="4037749"/>
          </a:xfrm>
        </p:spPr>
        <p:txBody>
          <a:bodyPr>
            <a:normAutofit/>
          </a:bodyPr>
          <a:lstStyle/>
          <a:p>
            <a:r>
              <a:rPr lang="en-US" dirty="0"/>
              <a:t>The verbose parameter controls the feedback we get mid-training. </a:t>
            </a:r>
          </a:p>
          <a:p>
            <a:pPr lvl="1"/>
            <a:r>
              <a:rPr lang="en-US" dirty="0"/>
              <a:t>Training can take a while, so it can be nice to have some updates. </a:t>
            </a:r>
          </a:p>
          <a:p>
            <a:r>
              <a:rPr lang="en-US" dirty="0"/>
              <a:t>The metrics that you defined in compile get reported each epoch. </a:t>
            </a:r>
          </a:p>
          <a:p>
            <a:r>
              <a:rPr lang="en-US" dirty="0"/>
              <a:t>Post training, we usually look at a training/validation loss plot. </a:t>
            </a:r>
          </a:p>
          <a:p>
            <a:pPr lvl="1"/>
            <a:r>
              <a:rPr lang="en-US" dirty="0"/>
              <a:t>There’s a small function you can copy/paste to generate this from the history. </a:t>
            </a:r>
          </a:p>
        </p:txBody>
      </p:sp>
      <p:pic>
        <p:nvPicPr>
          <p:cNvPr id="4" name="Picture 3">
            <a:extLst>
              <a:ext uri="{FF2B5EF4-FFF2-40B4-BE49-F238E27FC236}">
                <a16:creationId xmlns:a16="http://schemas.microsoft.com/office/drawing/2014/main" id="{06B8FC64-74EA-1959-645C-4F62E0BC0609}"/>
              </a:ext>
            </a:extLst>
          </p:cNvPr>
          <p:cNvPicPr>
            <a:picLocks noChangeAspect="1"/>
          </p:cNvPicPr>
          <p:nvPr/>
        </p:nvPicPr>
        <p:blipFill>
          <a:blip r:embed="rId2"/>
          <a:stretch>
            <a:fillRect/>
          </a:stretch>
        </p:blipFill>
        <p:spPr>
          <a:xfrm>
            <a:off x="0" y="2631495"/>
            <a:ext cx="5798127" cy="4226506"/>
          </a:xfrm>
          <a:prstGeom prst="rect">
            <a:avLst/>
          </a:prstGeom>
        </p:spPr>
      </p:pic>
      <p:pic>
        <p:nvPicPr>
          <p:cNvPr id="5" name="Picture 4">
            <a:extLst>
              <a:ext uri="{FF2B5EF4-FFF2-40B4-BE49-F238E27FC236}">
                <a16:creationId xmlns:a16="http://schemas.microsoft.com/office/drawing/2014/main" id="{08302E04-4972-BFB7-5777-9FE0F07F7142}"/>
              </a:ext>
            </a:extLst>
          </p:cNvPr>
          <p:cNvPicPr>
            <a:picLocks noChangeAspect="1"/>
          </p:cNvPicPr>
          <p:nvPr/>
        </p:nvPicPr>
        <p:blipFill>
          <a:blip r:embed="rId3"/>
          <a:srcRect r="11674"/>
          <a:stretch/>
        </p:blipFill>
        <p:spPr>
          <a:xfrm>
            <a:off x="0" y="1598724"/>
            <a:ext cx="6865069" cy="996676"/>
          </a:xfrm>
          <a:prstGeom prst="rect">
            <a:avLst/>
          </a:prstGeom>
        </p:spPr>
      </p:pic>
    </p:spTree>
    <p:extLst>
      <p:ext uri="{BB962C8B-B14F-4D97-AF65-F5344CB8AC3E}">
        <p14:creationId xmlns:p14="http://schemas.microsoft.com/office/powerpoint/2010/main" val="13878612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3C8DE-4931-9C4D-971C-E77BDA7A0CD1}"/>
              </a:ext>
            </a:extLst>
          </p:cNvPr>
          <p:cNvSpPr>
            <a:spLocks noGrp="1"/>
          </p:cNvSpPr>
          <p:nvPr>
            <p:ph type="title"/>
          </p:nvPr>
        </p:nvSpPr>
        <p:spPr/>
        <p:txBody>
          <a:bodyPr/>
          <a:lstStyle/>
          <a:p>
            <a:r>
              <a:rPr lang="en-US" dirty="0"/>
              <a:t>Model History</a:t>
            </a:r>
          </a:p>
        </p:txBody>
      </p:sp>
      <p:sp>
        <p:nvSpPr>
          <p:cNvPr id="3" name="Content Placeholder 2">
            <a:extLst>
              <a:ext uri="{FF2B5EF4-FFF2-40B4-BE49-F238E27FC236}">
                <a16:creationId xmlns:a16="http://schemas.microsoft.com/office/drawing/2014/main" id="{626828D5-47DD-1049-A450-4B98711D7599}"/>
              </a:ext>
            </a:extLst>
          </p:cNvPr>
          <p:cNvSpPr>
            <a:spLocks noGrp="1"/>
          </p:cNvSpPr>
          <p:nvPr>
            <p:ph idx="1"/>
          </p:nvPr>
        </p:nvSpPr>
        <p:spPr>
          <a:xfrm>
            <a:off x="1451579" y="2015732"/>
            <a:ext cx="9603275" cy="4037749"/>
          </a:xfrm>
        </p:spPr>
        <p:txBody>
          <a:bodyPr/>
          <a:lstStyle/>
          <a:p>
            <a:r>
              <a:rPr lang="en-US" dirty="0" err="1"/>
              <a:t>Tensorflow</a:t>
            </a:r>
            <a:r>
              <a:rPr lang="en-US" dirty="0"/>
              <a:t> models also return a history that we can use to graph/examine. </a:t>
            </a:r>
          </a:p>
          <a:p>
            <a:r>
              <a:rPr lang="en-US" dirty="0"/>
              <a:t>We can build simple plotting functions to do this easily. </a:t>
            </a:r>
          </a:p>
          <a:p>
            <a:r>
              <a:rPr lang="en-US" dirty="0"/>
              <a:t>Generally want to look at training history:</a:t>
            </a:r>
          </a:p>
          <a:p>
            <a:pPr lvl="1"/>
            <a:r>
              <a:rPr lang="en-US" dirty="0"/>
              <a:t>Detect overfitting/underfitting with train/</a:t>
            </a:r>
            <a:r>
              <a:rPr lang="en-US" dirty="0" err="1"/>
              <a:t>val</a:t>
            </a:r>
            <a:r>
              <a:rPr lang="en-US" dirty="0"/>
              <a:t> loss.</a:t>
            </a:r>
          </a:p>
          <a:p>
            <a:pPr lvl="1"/>
            <a:r>
              <a:rPr lang="en-US" dirty="0"/>
              <a:t>See how many epochs are needed.</a:t>
            </a:r>
          </a:p>
          <a:p>
            <a:r>
              <a:rPr lang="en-US" dirty="0"/>
              <a:t>For larger/real examples, we can set the training to log progress to start/stop. </a:t>
            </a:r>
          </a:p>
          <a:p>
            <a:endParaRPr lang="en-US" dirty="0"/>
          </a:p>
        </p:txBody>
      </p:sp>
    </p:spTree>
    <p:extLst>
      <p:ext uri="{BB962C8B-B14F-4D97-AF65-F5344CB8AC3E}">
        <p14:creationId xmlns:p14="http://schemas.microsoft.com/office/powerpoint/2010/main" val="11120771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DD410-4CDD-3BD6-BB38-97329F9FF18A}"/>
              </a:ext>
            </a:extLst>
          </p:cNvPr>
          <p:cNvSpPr>
            <a:spLocks noGrp="1"/>
          </p:cNvSpPr>
          <p:nvPr>
            <p:ph type="title"/>
          </p:nvPr>
        </p:nvSpPr>
        <p:spPr/>
        <p:txBody>
          <a:bodyPr/>
          <a:lstStyle/>
          <a:p>
            <a:r>
              <a:rPr lang="en-US" dirty="0"/>
              <a:t>Making a decent Model</a:t>
            </a:r>
          </a:p>
        </p:txBody>
      </p:sp>
      <p:sp>
        <p:nvSpPr>
          <p:cNvPr id="3" name="Content Placeholder 2">
            <a:extLst>
              <a:ext uri="{FF2B5EF4-FFF2-40B4-BE49-F238E27FC236}">
                <a16:creationId xmlns:a16="http://schemas.microsoft.com/office/drawing/2014/main" id="{40F343D3-659B-F178-73C7-9CF5520D8563}"/>
              </a:ext>
            </a:extLst>
          </p:cNvPr>
          <p:cNvSpPr>
            <a:spLocks noGrp="1"/>
          </p:cNvSpPr>
          <p:nvPr>
            <p:ph idx="1"/>
          </p:nvPr>
        </p:nvSpPr>
        <p:spPr/>
        <p:txBody>
          <a:bodyPr/>
          <a:lstStyle/>
          <a:p>
            <a:r>
              <a:rPr lang="en-US" dirty="0"/>
              <a:t>Tuning a neural network model is more complex than a sklearn stats model. </a:t>
            </a:r>
          </a:p>
          <a:p>
            <a:pPr lvl="1"/>
            <a:r>
              <a:rPr lang="en-US" dirty="0"/>
              <a:t>There are far more potential changes that can be made. </a:t>
            </a:r>
          </a:p>
          <a:p>
            <a:pPr lvl="1"/>
            <a:r>
              <a:rPr lang="en-US" dirty="0"/>
              <a:t>The performance is less predictable, and the changes are interdependent. </a:t>
            </a:r>
          </a:p>
        </p:txBody>
      </p:sp>
    </p:spTree>
    <p:extLst>
      <p:ext uri="{BB962C8B-B14F-4D97-AF65-F5344CB8AC3E}">
        <p14:creationId xmlns:p14="http://schemas.microsoft.com/office/powerpoint/2010/main" val="35951733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0EAD5-06B8-E1CC-2202-37D8B09163CA}"/>
              </a:ext>
            </a:extLst>
          </p:cNvPr>
          <p:cNvSpPr>
            <a:spLocks noGrp="1"/>
          </p:cNvSpPr>
          <p:nvPr>
            <p:ph type="title"/>
          </p:nvPr>
        </p:nvSpPr>
        <p:spPr/>
        <p:txBody>
          <a:bodyPr/>
          <a:lstStyle/>
          <a:p>
            <a:r>
              <a:rPr lang="en-US" dirty="0"/>
              <a:t>Fighting Fit</a:t>
            </a:r>
          </a:p>
        </p:txBody>
      </p:sp>
      <p:sp>
        <p:nvSpPr>
          <p:cNvPr id="3" name="Content Placeholder 2">
            <a:extLst>
              <a:ext uri="{FF2B5EF4-FFF2-40B4-BE49-F238E27FC236}">
                <a16:creationId xmlns:a16="http://schemas.microsoft.com/office/drawing/2014/main" id="{4E8FAB6D-7542-DAE6-1BE4-FF40849DB846}"/>
              </a:ext>
            </a:extLst>
          </p:cNvPr>
          <p:cNvSpPr>
            <a:spLocks noGrp="1"/>
          </p:cNvSpPr>
          <p:nvPr>
            <p:ph idx="1"/>
          </p:nvPr>
        </p:nvSpPr>
        <p:spPr>
          <a:xfrm>
            <a:off x="1451579" y="1932710"/>
            <a:ext cx="9603275" cy="4120772"/>
          </a:xfrm>
        </p:spPr>
        <p:txBody>
          <a:bodyPr/>
          <a:lstStyle/>
          <a:p>
            <a:r>
              <a:rPr lang="en-US" dirty="0"/>
              <a:t>Some techniques we can use to improve fit in a model are:</a:t>
            </a:r>
          </a:p>
          <a:p>
            <a:pPr lvl="1"/>
            <a:r>
              <a:rPr lang="en-US" dirty="0"/>
              <a:t>Regularization – we can enable L2/L1 regularization in layers. </a:t>
            </a:r>
          </a:p>
          <a:p>
            <a:pPr lvl="1"/>
            <a:r>
              <a:rPr lang="en-US" dirty="0"/>
              <a:t>Dropout – remove nodes on the fly. Similar in concept to bootstrapping in forests – parts of the model are removed each batch, preventing them from having excess influence. It forces the other parts of the model to learn. </a:t>
            </a:r>
          </a:p>
          <a:p>
            <a:pPr lvl="1"/>
            <a:r>
              <a:rPr lang="en-US" dirty="0"/>
              <a:t>Early stopping – stop the model’s training before it overfits. Also makes our lives easier, since our model will stop when done. </a:t>
            </a:r>
          </a:p>
          <a:p>
            <a:r>
              <a:rPr lang="en-US" dirty="0"/>
              <a:t>For now, make it 1-3 or so hidden layers, add regularization, use early stopping. </a:t>
            </a:r>
          </a:p>
          <a:p>
            <a:pPr lvl="1"/>
            <a:r>
              <a:rPr lang="en-US" dirty="0"/>
              <a:t>We’ll do more of this next time. </a:t>
            </a:r>
          </a:p>
        </p:txBody>
      </p:sp>
    </p:spTree>
    <p:extLst>
      <p:ext uri="{BB962C8B-B14F-4D97-AF65-F5344CB8AC3E}">
        <p14:creationId xmlns:p14="http://schemas.microsoft.com/office/powerpoint/2010/main" val="10775862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42A91-5257-B54B-64F1-6008D8827FCE}"/>
              </a:ext>
            </a:extLst>
          </p:cNvPr>
          <p:cNvSpPr>
            <a:spLocks noGrp="1"/>
          </p:cNvSpPr>
          <p:nvPr>
            <p:ph type="title"/>
          </p:nvPr>
        </p:nvSpPr>
        <p:spPr/>
        <p:txBody>
          <a:bodyPr/>
          <a:lstStyle/>
          <a:p>
            <a:r>
              <a:rPr lang="en-US" dirty="0"/>
              <a:t>Neural Network Libraries</a:t>
            </a:r>
          </a:p>
        </p:txBody>
      </p:sp>
      <p:sp>
        <p:nvSpPr>
          <p:cNvPr id="3" name="Content Placeholder 2">
            <a:extLst>
              <a:ext uri="{FF2B5EF4-FFF2-40B4-BE49-F238E27FC236}">
                <a16:creationId xmlns:a16="http://schemas.microsoft.com/office/drawing/2014/main" id="{EACEF73A-3D57-53DC-016E-A3B0C595C583}"/>
              </a:ext>
            </a:extLst>
          </p:cNvPr>
          <p:cNvSpPr>
            <a:spLocks noGrp="1"/>
          </p:cNvSpPr>
          <p:nvPr>
            <p:ph idx="1"/>
          </p:nvPr>
        </p:nvSpPr>
        <p:spPr>
          <a:xfrm>
            <a:off x="1451579" y="1853754"/>
            <a:ext cx="9603275" cy="4199727"/>
          </a:xfrm>
        </p:spPr>
        <p:txBody>
          <a:bodyPr/>
          <a:lstStyle/>
          <a:p>
            <a:r>
              <a:rPr lang="en-US" dirty="0"/>
              <a:t>Neural networks have libraries similar to sklearn, but there are some new concerns. </a:t>
            </a:r>
          </a:p>
          <a:p>
            <a:pPr lvl="1"/>
            <a:r>
              <a:rPr lang="en-US" dirty="0"/>
              <a:t>GPU acceleration – the big matrix math that is needed in neural networks is done much (much, much…) faster by GPUs (video cards) than by CPUs (regular processors). </a:t>
            </a:r>
          </a:p>
          <a:p>
            <a:r>
              <a:rPr lang="en-US" dirty="0"/>
              <a:t>To do any serious neural network training, we need a GPU of some sort. </a:t>
            </a:r>
          </a:p>
          <a:p>
            <a:pPr lvl="1"/>
            <a:r>
              <a:rPr lang="en-US" dirty="0" err="1"/>
              <a:t>nVidia</a:t>
            </a:r>
            <a:r>
              <a:rPr lang="en-US" dirty="0"/>
              <a:t> GPUs are the king, and far beyond anything else, largely due to CUDA (next). </a:t>
            </a:r>
          </a:p>
          <a:p>
            <a:pPr lvl="1"/>
            <a:r>
              <a:rPr lang="en-US" dirty="0"/>
              <a:t>Apple silicon macs have </a:t>
            </a:r>
            <a:r>
              <a:rPr lang="en-US" dirty="0" err="1"/>
              <a:t>tensorflow</a:t>
            </a:r>
            <a:r>
              <a:rPr lang="en-US" dirty="0"/>
              <a:t> acceleration that you can enable. </a:t>
            </a:r>
          </a:p>
          <a:p>
            <a:pPr lvl="1"/>
            <a:r>
              <a:rPr lang="en-US" dirty="0" err="1"/>
              <a:t>Colab</a:t>
            </a:r>
            <a:r>
              <a:rPr lang="en-US" dirty="0"/>
              <a:t> (or other online workbooks) offer GPU access, </a:t>
            </a:r>
            <a:r>
              <a:rPr lang="en-US" dirty="0" err="1"/>
              <a:t>Colab</a:t>
            </a:r>
            <a:r>
              <a:rPr lang="en-US" dirty="0"/>
              <a:t> is the easiest/cheapest solution.</a:t>
            </a:r>
          </a:p>
          <a:p>
            <a:pPr lvl="1"/>
            <a:r>
              <a:rPr lang="en-US" dirty="0"/>
              <a:t>Other GPUs like Radeons or Intel usually have something, but it tends to suck. </a:t>
            </a:r>
          </a:p>
          <a:p>
            <a:r>
              <a:rPr lang="en-US" dirty="0"/>
              <a:t>You typically install some variation of TensorFlow and get GPU friendly output. </a:t>
            </a:r>
          </a:p>
          <a:p>
            <a:pPr lvl="1"/>
            <a:r>
              <a:rPr lang="en-US" dirty="0"/>
              <a:t>The GPU operations utilize some faster set of commands than ‘normal’ operations. (CUDA)</a:t>
            </a:r>
          </a:p>
        </p:txBody>
      </p:sp>
    </p:spTree>
    <p:extLst>
      <p:ext uri="{BB962C8B-B14F-4D97-AF65-F5344CB8AC3E}">
        <p14:creationId xmlns:p14="http://schemas.microsoft.com/office/powerpoint/2010/main" val="6005915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72D32-131C-7958-5342-A536CF3123C1}"/>
              </a:ext>
            </a:extLst>
          </p:cNvPr>
          <p:cNvSpPr>
            <a:spLocks noGrp="1"/>
          </p:cNvSpPr>
          <p:nvPr>
            <p:ph type="title"/>
          </p:nvPr>
        </p:nvSpPr>
        <p:spPr/>
        <p:txBody>
          <a:bodyPr/>
          <a:lstStyle/>
          <a:p>
            <a:r>
              <a:rPr lang="en-US" dirty="0" err="1"/>
              <a:t>Keras</a:t>
            </a:r>
            <a:r>
              <a:rPr lang="en-US" dirty="0"/>
              <a:t> Model Conclusion</a:t>
            </a:r>
          </a:p>
        </p:txBody>
      </p:sp>
      <p:sp>
        <p:nvSpPr>
          <p:cNvPr id="3" name="Content Placeholder 2">
            <a:extLst>
              <a:ext uri="{FF2B5EF4-FFF2-40B4-BE49-F238E27FC236}">
                <a16:creationId xmlns:a16="http://schemas.microsoft.com/office/drawing/2014/main" id="{01AAD441-3C37-CC05-1C86-ACFA8623977B}"/>
              </a:ext>
            </a:extLst>
          </p:cNvPr>
          <p:cNvSpPr>
            <a:spLocks noGrp="1"/>
          </p:cNvSpPr>
          <p:nvPr>
            <p:ph idx="1"/>
          </p:nvPr>
        </p:nvSpPr>
        <p:spPr>
          <a:xfrm>
            <a:off x="1451579" y="2015732"/>
            <a:ext cx="9603275" cy="4037749"/>
          </a:xfrm>
        </p:spPr>
        <p:txBody>
          <a:bodyPr/>
          <a:lstStyle/>
          <a:p>
            <a:r>
              <a:rPr lang="en-US" dirty="0"/>
              <a:t>Using </a:t>
            </a:r>
            <a:r>
              <a:rPr lang="en-US" dirty="0" err="1"/>
              <a:t>keras</a:t>
            </a:r>
            <a:r>
              <a:rPr lang="en-US" dirty="0"/>
              <a:t> based networks has a different process than the </a:t>
            </a:r>
            <a:r>
              <a:rPr lang="en-US" dirty="0" err="1"/>
              <a:t>sklearn</a:t>
            </a:r>
            <a:r>
              <a:rPr lang="en-US" dirty="0"/>
              <a:t> ones. </a:t>
            </a:r>
          </a:p>
          <a:p>
            <a:r>
              <a:rPr lang="en-US" dirty="0"/>
              <a:t>The process is largely the same, but the steps differ quite a bit. </a:t>
            </a:r>
          </a:p>
          <a:p>
            <a:pPr lvl="1"/>
            <a:r>
              <a:rPr lang="en-US" dirty="0"/>
              <a:t>We need to create the structure of the model and build it first. </a:t>
            </a:r>
          </a:p>
          <a:p>
            <a:pPr lvl="1"/>
            <a:r>
              <a:rPr lang="en-US" dirty="0"/>
              <a:t>We can monitor more during/after the training process. </a:t>
            </a:r>
          </a:p>
          <a:p>
            <a:r>
              <a:rPr lang="en-US" dirty="0"/>
              <a:t>Performance of neural networks is very adaptable – they do their </a:t>
            </a:r>
            <a:r>
              <a:rPr lang="en-US"/>
              <a:t>job well. </a:t>
            </a:r>
          </a:p>
          <a:p>
            <a:r>
              <a:rPr lang="en-US" dirty="0"/>
              <a:t>Highly complex models lead to more need for tuning work. </a:t>
            </a:r>
          </a:p>
          <a:p>
            <a:pPr lvl="1"/>
            <a:r>
              <a:rPr lang="en-US" dirty="0"/>
              <a:t>Model structure. </a:t>
            </a:r>
          </a:p>
          <a:p>
            <a:pPr lvl="1"/>
            <a:r>
              <a:rPr lang="en-US" dirty="0"/>
              <a:t>Details such as optimizer, activation, and learning rate. </a:t>
            </a:r>
          </a:p>
          <a:p>
            <a:pPr lvl="1"/>
            <a:r>
              <a:rPr lang="en-US" dirty="0"/>
              <a:t>Regularization and other fit techniques. </a:t>
            </a:r>
          </a:p>
        </p:txBody>
      </p:sp>
    </p:spTree>
    <p:extLst>
      <p:ext uri="{BB962C8B-B14F-4D97-AF65-F5344CB8AC3E}">
        <p14:creationId xmlns:p14="http://schemas.microsoft.com/office/powerpoint/2010/main" val="404691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9B1E9-184B-3CD4-D1AB-F0DAABD0BA6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7B8317E-BAF7-8032-1620-55B316C9CAC4}"/>
              </a:ext>
            </a:extLst>
          </p:cNvPr>
          <p:cNvSpPr>
            <a:spLocks noGrp="1"/>
          </p:cNvSpPr>
          <p:nvPr>
            <p:ph idx="1"/>
          </p:nvPr>
        </p:nvSpPr>
        <p:spPr/>
        <p:txBody>
          <a:bodyPr/>
          <a:lstStyle/>
          <a:p>
            <a:endParaRPr lang="en-US"/>
          </a:p>
        </p:txBody>
      </p:sp>
      <p:pic>
        <p:nvPicPr>
          <p:cNvPr id="1026" name="Picture 2">
            <a:extLst>
              <a:ext uri="{FF2B5EF4-FFF2-40B4-BE49-F238E27FC236}">
                <a16:creationId xmlns:a16="http://schemas.microsoft.com/office/drawing/2014/main" id="{E5D4AC59-9AC9-ACF7-120D-4F2FB5F01B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84188"/>
            <a:ext cx="12192000" cy="5889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6011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CDEB8-0E03-E8ED-849C-B80F8FD2999E}"/>
              </a:ext>
            </a:extLst>
          </p:cNvPr>
          <p:cNvSpPr>
            <a:spLocks noGrp="1"/>
          </p:cNvSpPr>
          <p:nvPr>
            <p:ph type="title"/>
          </p:nvPr>
        </p:nvSpPr>
        <p:spPr/>
        <p:txBody>
          <a:bodyPr/>
          <a:lstStyle/>
          <a:p>
            <a:r>
              <a:rPr lang="en-US" dirty="0"/>
              <a:t>If this is something you want to do, what Hardware do you want?</a:t>
            </a:r>
          </a:p>
        </p:txBody>
      </p:sp>
      <p:sp>
        <p:nvSpPr>
          <p:cNvPr id="3" name="Content Placeholder 2">
            <a:extLst>
              <a:ext uri="{FF2B5EF4-FFF2-40B4-BE49-F238E27FC236}">
                <a16:creationId xmlns:a16="http://schemas.microsoft.com/office/drawing/2014/main" id="{FFCD0C4E-B08E-3F9D-6AD5-A4B2F2C5344A}"/>
              </a:ext>
            </a:extLst>
          </p:cNvPr>
          <p:cNvSpPr>
            <a:spLocks noGrp="1"/>
          </p:cNvSpPr>
          <p:nvPr>
            <p:ph idx="1"/>
          </p:nvPr>
        </p:nvSpPr>
        <p:spPr>
          <a:xfrm>
            <a:off x="1451579" y="2015732"/>
            <a:ext cx="9603275" cy="4037749"/>
          </a:xfrm>
        </p:spPr>
        <p:txBody>
          <a:bodyPr>
            <a:normAutofit lnSpcReduction="10000"/>
          </a:bodyPr>
          <a:lstStyle/>
          <a:p>
            <a:r>
              <a:rPr lang="en-US" dirty="0"/>
              <a:t>The best overall solution (IMO) is a </a:t>
            </a:r>
            <a:r>
              <a:rPr lang="en-US" dirty="0" err="1"/>
              <a:t>macbook</a:t>
            </a:r>
            <a:r>
              <a:rPr lang="en-US" dirty="0"/>
              <a:t> pro/air + </a:t>
            </a:r>
            <a:r>
              <a:rPr lang="en-US" dirty="0" err="1"/>
              <a:t>Colab</a:t>
            </a:r>
            <a:r>
              <a:rPr lang="en-US" dirty="0"/>
              <a:t> or similar for big stuff. </a:t>
            </a:r>
          </a:p>
          <a:p>
            <a:pPr lvl="1"/>
            <a:r>
              <a:rPr lang="en-US" dirty="0" err="1"/>
              <a:t>Macbooks</a:t>
            </a:r>
            <a:r>
              <a:rPr lang="en-US" dirty="0"/>
              <a:t> are accelerated enough for (most) trials, then you can use cloud for training. </a:t>
            </a:r>
          </a:p>
          <a:p>
            <a:r>
              <a:rPr lang="en-US" dirty="0"/>
              <a:t>Another GPU + </a:t>
            </a:r>
            <a:r>
              <a:rPr lang="en-US" dirty="0" err="1"/>
              <a:t>Colab</a:t>
            </a:r>
            <a:r>
              <a:rPr lang="en-US" dirty="0"/>
              <a:t> will probably work, thought support may vary. </a:t>
            </a:r>
          </a:p>
          <a:p>
            <a:r>
              <a:rPr lang="en-US" dirty="0"/>
              <a:t>If you want to train lots of stuff from scratch, get an </a:t>
            </a:r>
            <a:r>
              <a:rPr lang="en-US" dirty="0" err="1"/>
              <a:t>nVidia</a:t>
            </a:r>
            <a:r>
              <a:rPr lang="en-US" dirty="0"/>
              <a:t> GPU. </a:t>
            </a:r>
          </a:p>
          <a:p>
            <a:pPr lvl="1"/>
            <a:r>
              <a:rPr lang="en-US" dirty="0"/>
              <a:t>Look up speeds, there’s </a:t>
            </a:r>
            <a:r>
              <a:rPr lang="en-US" dirty="0" err="1"/>
              <a:t>tensorflow</a:t>
            </a:r>
            <a:r>
              <a:rPr lang="en-US" dirty="0"/>
              <a:t>/</a:t>
            </a:r>
            <a:r>
              <a:rPr lang="en-US" dirty="0" err="1"/>
              <a:t>pytorch</a:t>
            </a:r>
            <a:r>
              <a:rPr lang="en-US" dirty="0"/>
              <a:t> benchmark pages out there. </a:t>
            </a:r>
          </a:p>
          <a:p>
            <a:pPr lvl="1"/>
            <a:r>
              <a:rPr lang="en-US" dirty="0"/>
              <a:t>There’s no (effective) replacement for CUDA, so even fast hardware tends to lose out. </a:t>
            </a:r>
          </a:p>
          <a:p>
            <a:pPr lvl="1"/>
            <a:r>
              <a:rPr lang="en-US" dirty="0"/>
              <a:t>If you’re doing lots of stuff, having your own might be cheaper (though I’d hesitate unless you want the GPU for other stuff too, </a:t>
            </a:r>
            <a:r>
              <a:rPr lang="en-US" dirty="0" err="1"/>
              <a:t>Colab</a:t>
            </a:r>
            <a:r>
              <a:rPr lang="en-US" dirty="0"/>
              <a:t> is really fast, and upgrades things.)</a:t>
            </a:r>
          </a:p>
          <a:p>
            <a:pPr lvl="1"/>
            <a:r>
              <a:rPr lang="en-US" dirty="0"/>
              <a:t>There are hard limits for running models – they must fit in GPU memory. </a:t>
            </a:r>
          </a:p>
          <a:p>
            <a:r>
              <a:rPr lang="en-US" dirty="0"/>
              <a:t>There are </a:t>
            </a:r>
            <a:r>
              <a:rPr lang="en-US" dirty="0" err="1"/>
              <a:t>colab</a:t>
            </a:r>
            <a:r>
              <a:rPr lang="en-US" dirty="0"/>
              <a:t> competitors out there, some give free time, some cost less, </a:t>
            </a:r>
            <a:r>
              <a:rPr lang="en-US" dirty="0" err="1"/>
              <a:t>etc</a:t>
            </a:r>
            <a:r>
              <a:rPr lang="en-US" dirty="0"/>
              <a:t>…</a:t>
            </a:r>
          </a:p>
        </p:txBody>
      </p:sp>
    </p:spTree>
    <p:extLst>
      <p:ext uri="{BB962C8B-B14F-4D97-AF65-F5344CB8AC3E}">
        <p14:creationId xmlns:p14="http://schemas.microsoft.com/office/powerpoint/2010/main" val="20149792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DBCA7-9E2E-BADD-61D3-65EC15315BBF}"/>
              </a:ext>
            </a:extLst>
          </p:cNvPr>
          <p:cNvSpPr>
            <a:spLocks noGrp="1"/>
          </p:cNvSpPr>
          <p:nvPr>
            <p:ph type="title"/>
          </p:nvPr>
        </p:nvSpPr>
        <p:spPr/>
        <p:txBody>
          <a:bodyPr/>
          <a:lstStyle/>
          <a:p>
            <a:r>
              <a:rPr lang="en-US" dirty="0"/>
              <a:t>Coding in </a:t>
            </a:r>
            <a:r>
              <a:rPr lang="en-US" dirty="0" err="1"/>
              <a:t>Colab</a:t>
            </a:r>
            <a:endParaRPr lang="en-US" dirty="0"/>
          </a:p>
        </p:txBody>
      </p:sp>
      <p:sp>
        <p:nvSpPr>
          <p:cNvPr id="3" name="Content Placeholder 2">
            <a:extLst>
              <a:ext uri="{FF2B5EF4-FFF2-40B4-BE49-F238E27FC236}">
                <a16:creationId xmlns:a16="http://schemas.microsoft.com/office/drawing/2014/main" id="{6687BFEC-908E-34A5-B79F-70E98C2F7B95}"/>
              </a:ext>
            </a:extLst>
          </p:cNvPr>
          <p:cNvSpPr>
            <a:spLocks noGrp="1"/>
          </p:cNvSpPr>
          <p:nvPr>
            <p:ph idx="1"/>
          </p:nvPr>
        </p:nvSpPr>
        <p:spPr>
          <a:xfrm>
            <a:off x="5147301" y="2015732"/>
            <a:ext cx="7044699" cy="4037749"/>
          </a:xfrm>
        </p:spPr>
        <p:txBody>
          <a:bodyPr>
            <a:normAutofit/>
          </a:bodyPr>
          <a:lstStyle/>
          <a:p>
            <a:r>
              <a:rPr lang="en-US" dirty="0"/>
              <a:t>For me (and I assume most) we can use </a:t>
            </a:r>
            <a:r>
              <a:rPr lang="en-US" dirty="0" err="1"/>
              <a:t>Colab</a:t>
            </a:r>
            <a:r>
              <a:rPr lang="en-US" dirty="0"/>
              <a:t> for the NN stuff. </a:t>
            </a:r>
          </a:p>
          <a:p>
            <a:r>
              <a:rPr lang="en-US" dirty="0"/>
              <a:t>We can use things from GitHub and </a:t>
            </a:r>
            <a:r>
              <a:rPr lang="en-US" dirty="0" err="1"/>
              <a:t>VSCode</a:t>
            </a:r>
            <a:r>
              <a:rPr lang="en-US" dirty="0"/>
              <a:t> relatively easily. </a:t>
            </a:r>
          </a:p>
          <a:p>
            <a:r>
              <a:rPr lang="en-US" dirty="0"/>
              <a:t>I generally prefer to:</a:t>
            </a:r>
          </a:p>
          <a:p>
            <a:pPr lvl="1"/>
            <a:r>
              <a:rPr lang="en-US" dirty="0"/>
              <a:t>Code and run small tests locally. (Ifs for ‘in </a:t>
            </a:r>
            <a:r>
              <a:rPr lang="en-US" dirty="0" err="1"/>
              <a:t>colab</a:t>
            </a:r>
            <a:r>
              <a:rPr lang="en-US" dirty="0"/>
              <a:t>’ may help). </a:t>
            </a:r>
          </a:p>
          <a:p>
            <a:pPr lvl="1"/>
            <a:r>
              <a:rPr lang="en-US" dirty="0"/>
              <a:t>Push to my repository. </a:t>
            </a:r>
          </a:p>
          <a:p>
            <a:pPr lvl="1"/>
            <a:r>
              <a:rPr lang="en-US" dirty="0"/>
              <a:t>Open in </a:t>
            </a:r>
            <a:r>
              <a:rPr lang="en-US" dirty="0" err="1"/>
              <a:t>Colab</a:t>
            </a:r>
            <a:r>
              <a:rPr lang="en-US" dirty="0"/>
              <a:t> and run for real. </a:t>
            </a:r>
          </a:p>
          <a:p>
            <a:r>
              <a:rPr lang="en-US" dirty="0"/>
              <a:t>On </a:t>
            </a:r>
            <a:r>
              <a:rPr lang="en-US" dirty="0" err="1"/>
              <a:t>Colab</a:t>
            </a:r>
            <a:r>
              <a:rPr lang="en-US" dirty="0"/>
              <a:t>, use GPU runtimes for speed. </a:t>
            </a:r>
          </a:p>
          <a:p>
            <a:r>
              <a:rPr lang="en-US" dirty="0"/>
              <a:t>Acceleration – runtime -&gt; change runtime type for GPU. </a:t>
            </a:r>
          </a:p>
          <a:p>
            <a:endParaRPr lang="en-US" dirty="0"/>
          </a:p>
        </p:txBody>
      </p:sp>
      <p:pic>
        <p:nvPicPr>
          <p:cNvPr id="5" name="Picture 4">
            <a:extLst>
              <a:ext uri="{FF2B5EF4-FFF2-40B4-BE49-F238E27FC236}">
                <a16:creationId xmlns:a16="http://schemas.microsoft.com/office/drawing/2014/main" id="{42D81EE6-8A2E-4822-9364-AC3B5CB51E09}"/>
              </a:ext>
            </a:extLst>
          </p:cNvPr>
          <p:cNvPicPr>
            <a:picLocks noChangeAspect="1"/>
          </p:cNvPicPr>
          <p:nvPr/>
        </p:nvPicPr>
        <p:blipFill>
          <a:blip r:embed="rId2"/>
          <a:stretch>
            <a:fillRect/>
          </a:stretch>
        </p:blipFill>
        <p:spPr>
          <a:xfrm>
            <a:off x="0" y="1879302"/>
            <a:ext cx="5147301" cy="4174179"/>
          </a:xfrm>
          <a:prstGeom prst="rect">
            <a:avLst/>
          </a:prstGeom>
        </p:spPr>
      </p:pic>
    </p:spTree>
    <p:extLst>
      <p:ext uri="{BB962C8B-B14F-4D97-AF65-F5344CB8AC3E}">
        <p14:creationId xmlns:p14="http://schemas.microsoft.com/office/powerpoint/2010/main" val="12585246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17772-913D-7E47-AC5A-42F323B81239}"/>
              </a:ext>
            </a:extLst>
          </p:cNvPr>
          <p:cNvSpPr>
            <a:spLocks noGrp="1"/>
          </p:cNvSpPr>
          <p:nvPr>
            <p:ph type="title"/>
          </p:nvPr>
        </p:nvSpPr>
        <p:spPr/>
        <p:txBody>
          <a:bodyPr/>
          <a:lstStyle/>
          <a:p>
            <a:r>
              <a:rPr lang="en-US" dirty="0"/>
              <a:t>Introduction to </a:t>
            </a:r>
            <a:r>
              <a:rPr lang="en-US" dirty="0" err="1"/>
              <a:t>Tensorflow</a:t>
            </a:r>
            <a:endParaRPr lang="en-US" dirty="0"/>
          </a:p>
        </p:txBody>
      </p:sp>
      <p:sp>
        <p:nvSpPr>
          <p:cNvPr id="3" name="Content Placeholder 2">
            <a:extLst>
              <a:ext uri="{FF2B5EF4-FFF2-40B4-BE49-F238E27FC236}">
                <a16:creationId xmlns:a16="http://schemas.microsoft.com/office/drawing/2014/main" id="{1ACB1C0C-A4C8-784F-A370-49BEF3256FE7}"/>
              </a:ext>
            </a:extLst>
          </p:cNvPr>
          <p:cNvSpPr>
            <a:spLocks noGrp="1"/>
          </p:cNvSpPr>
          <p:nvPr>
            <p:ph idx="1"/>
          </p:nvPr>
        </p:nvSpPr>
        <p:spPr>
          <a:xfrm>
            <a:off x="2418409" y="2015732"/>
            <a:ext cx="9773591" cy="4037749"/>
          </a:xfrm>
        </p:spPr>
        <p:txBody>
          <a:bodyPr>
            <a:normAutofit/>
          </a:bodyPr>
          <a:lstStyle/>
          <a:p>
            <a:r>
              <a:rPr lang="en-US" dirty="0"/>
              <a:t>Just like </a:t>
            </a:r>
            <a:r>
              <a:rPr lang="en-US" dirty="0" err="1"/>
              <a:t>sklearn</a:t>
            </a:r>
            <a:r>
              <a:rPr lang="en-US" dirty="0"/>
              <a:t> provides a library of predictive models, </a:t>
            </a:r>
            <a:r>
              <a:rPr lang="en-US" dirty="0" err="1"/>
              <a:t>tensorflow</a:t>
            </a:r>
            <a:r>
              <a:rPr lang="en-US" dirty="0"/>
              <a:t> does similar for NN. </a:t>
            </a:r>
          </a:p>
          <a:p>
            <a:r>
              <a:rPr lang="en-US" dirty="0" err="1"/>
              <a:t>Tensorflow</a:t>
            </a:r>
            <a:r>
              <a:rPr lang="en-US" dirty="0"/>
              <a:t> was developed by Google in 2015, it is free and open source. </a:t>
            </a:r>
          </a:p>
          <a:p>
            <a:r>
              <a:rPr lang="en-US" dirty="0"/>
              <a:t>Uses a graph internally to store the structure of a network. </a:t>
            </a:r>
          </a:p>
          <a:p>
            <a:r>
              <a:rPr lang="en-US" dirty="0"/>
              <a:t>Provides layers, loss functions, </a:t>
            </a:r>
            <a:r>
              <a:rPr lang="en-US" dirty="0" err="1"/>
              <a:t>etc</a:t>
            </a:r>
            <a:r>
              <a:rPr lang="en-US" dirty="0"/>
              <a:t>… allowing us to make NNs without coding the innards. </a:t>
            </a:r>
          </a:p>
          <a:p>
            <a:pPr lvl="1"/>
            <a:r>
              <a:rPr lang="en-US" dirty="0"/>
              <a:t>Calculations are offloaded to C++ modules, which are faster. </a:t>
            </a:r>
          </a:p>
          <a:p>
            <a:r>
              <a:rPr lang="en-US" dirty="0"/>
              <a:t>TensorFlow basically allows you to not do all the math by hand in making a neural network. </a:t>
            </a:r>
          </a:p>
          <a:p>
            <a:r>
              <a:rPr lang="en-US" dirty="0"/>
              <a:t>TensorFlow is still relatively low level (kind of like C vs Python). </a:t>
            </a:r>
          </a:p>
        </p:txBody>
      </p:sp>
      <p:pic>
        <p:nvPicPr>
          <p:cNvPr id="4098" name="Picture 2" descr="How to Form Graphs in Tensorflow? - GeeksforGeeks">
            <a:extLst>
              <a:ext uri="{FF2B5EF4-FFF2-40B4-BE49-F238E27FC236}">
                <a16:creationId xmlns:a16="http://schemas.microsoft.com/office/drawing/2014/main" id="{A5EE66AE-BBB7-296B-E422-CA66E731916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4300" t="16667" r="22879"/>
          <a:stretch/>
        </p:blipFill>
        <p:spPr bwMode="auto">
          <a:xfrm>
            <a:off x="0" y="1853754"/>
            <a:ext cx="2418409" cy="50383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05173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C92FF-0306-F54E-BD8C-256DB5A002F8}"/>
              </a:ext>
            </a:extLst>
          </p:cNvPr>
          <p:cNvSpPr>
            <a:spLocks noGrp="1"/>
          </p:cNvSpPr>
          <p:nvPr>
            <p:ph type="title"/>
          </p:nvPr>
        </p:nvSpPr>
        <p:spPr/>
        <p:txBody>
          <a:bodyPr/>
          <a:lstStyle/>
          <a:p>
            <a:r>
              <a:rPr lang="en-US" dirty="0"/>
              <a:t>Enter </a:t>
            </a:r>
            <a:r>
              <a:rPr lang="en-US" dirty="0" err="1"/>
              <a:t>Keras</a:t>
            </a:r>
            <a:r>
              <a:rPr lang="en-US" dirty="0"/>
              <a:t>…</a:t>
            </a:r>
          </a:p>
        </p:txBody>
      </p:sp>
      <p:sp>
        <p:nvSpPr>
          <p:cNvPr id="3" name="Content Placeholder 2">
            <a:extLst>
              <a:ext uri="{FF2B5EF4-FFF2-40B4-BE49-F238E27FC236}">
                <a16:creationId xmlns:a16="http://schemas.microsoft.com/office/drawing/2014/main" id="{47F3B658-2C60-064B-88DE-0E1FC3136D5E}"/>
              </a:ext>
            </a:extLst>
          </p:cNvPr>
          <p:cNvSpPr>
            <a:spLocks noGrp="1"/>
          </p:cNvSpPr>
          <p:nvPr>
            <p:ph idx="1"/>
          </p:nvPr>
        </p:nvSpPr>
        <p:spPr>
          <a:xfrm>
            <a:off x="1451579" y="1853754"/>
            <a:ext cx="9603275" cy="4301719"/>
          </a:xfrm>
        </p:spPr>
        <p:txBody>
          <a:bodyPr>
            <a:normAutofit fontScale="92500" lnSpcReduction="20000"/>
          </a:bodyPr>
          <a:lstStyle/>
          <a:p>
            <a:r>
              <a:rPr lang="en-US" dirty="0" err="1"/>
              <a:t>Keras</a:t>
            </a:r>
            <a:r>
              <a:rPr lang="en-US" dirty="0"/>
              <a:t> is an even higher-level library that provides an easier API for TF. </a:t>
            </a:r>
          </a:p>
          <a:p>
            <a:r>
              <a:rPr lang="en-US" dirty="0"/>
              <a:t>It’s pretty much all </a:t>
            </a:r>
            <a:r>
              <a:rPr lang="en-US" dirty="0" err="1"/>
              <a:t>Keras</a:t>
            </a:r>
            <a:r>
              <a:rPr lang="en-US" dirty="0"/>
              <a:t> now, at least as far as the labeling. </a:t>
            </a:r>
          </a:p>
          <a:p>
            <a:pPr lvl="1"/>
            <a:r>
              <a:rPr lang="en-US" dirty="0"/>
              <a:t>Originally a separate product, now integrated with the core of TF. </a:t>
            </a:r>
          </a:p>
          <a:p>
            <a:pPr lvl="1"/>
            <a:r>
              <a:rPr lang="en-US" dirty="0" err="1"/>
              <a:t>Keras</a:t>
            </a:r>
            <a:r>
              <a:rPr lang="en-US" dirty="0"/>
              <a:t> can be used with other backends like </a:t>
            </a:r>
            <a:r>
              <a:rPr lang="en-US" dirty="0" err="1"/>
              <a:t>pytorch</a:t>
            </a:r>
            <a:r>
              <a:rPr lang="en-US" dirty="0"/>
              <a:t>. </a:t>
            </a:r>
          </a:p>
          <a:p>
            <a:r>
              <a:rPr lang="en-US" dirty="0"/>
              <a:t>The good:</a:t>
            </a:r>
          </a:p>
          <a:p>
            <a:pPr lvl="1"/>
            <a:r>
              <a:rPr lang="en-US" dirty="0"/>
              <a:t>Using </a:t>
            </a:r>
            <a:r>
              <a:rPr lang="en-US" dirty="0" err="1"/>
              <a:t>Keras</a:t>
            </a:r>
            <a:r>
              <a:rPr lang="en-US" dirty="0"/>
              <a:t> is relatively easy. </a:t>
            </a:r>
          </a:p>
          <a:p>
            <a:r>
              <a:rPr lang="en-US" dirty="0"/>
              <a:t>The bad:</a:t>
            </a:r>
          </a:p>
          <a:p>
            <a:pPr lvl="1"/>
            <a:r>
              <a:rPr lang="en-US" dirty="0"/>
              <a:t>Many things may have different names or </a:t>
            </a:r>
            <a:r>
              <a:rPr lang="en-US" dirty="0" err="1"/>
              <a:t>convetions</a:t>
            </a:r>
            <a:r>
              <a:rPr lang="en-US" dirty="0"/>
              <a:t> depending where they originated. </a:t>
            </a:r>
          </a:p>
          <a:p>
            <a:pPr lvl="1"/>
            <a:r>
              <a:rPr lang="en-US" dirty="0"/>
              <a:t>Everything that has changed names since I made this, and made me hate myself. </a:t>
            </a:r>
          </a:p>
          <a:p>
            <a:r>
              <a:rPr lang="en-US" dirty="0"/>
              <a:t>If you need to look something up, Google “</a:t>
            </a:r>
            <a:r>
              <a:rPr lang="en-US" dirty="0" err="1"/>
              <a:t>Keras</a:t>
            </a:r>
            <a:r>
              <a:rPr lang="en-US" dirty="0"/>
              <a:t> </a:t>
            </a:r>
            <a:r>
              <a:rPr lang="en-US" dirty="0" err="1"/>
              <a:t>my_thing</a:t>
            </a:r>
            <a:r>
              <a:rPr lang="en-US" dirty="0"/>
              <a:t>” and you’ll probably find it. </a:t>
            </a:r>
          </a:p>
          <a:p>
            <a:r>
              <a:rPr lang="en-US" dirty="0"/>
              <a:t>We don’t really need to differentiate between TF/</a:t>
            </a:r>
            <a:r>
              <a:rPr lang="en-US" dirty="0" err="1"/>
              <a:t>Keras</a:t>
            </a:r>
            <a:r>
              <a:rPr lang="en-US" dirty="0"/>
              <a:t> most (all??) of the time. </a:t>
            </a:r>
          </a:p>
        </p:txBody>
      </p:sp>
    </p:spTree>
    <p:extLst>
      <p:ext uri="{BB962C8B-B14F-4D97-AF65-F5344CB8AC3E}">
        <p14:creationId xmlns:p14="http://schemas.microsoft.com/office/powerpoint/2010/main" val="26910763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6E193-0666-A6EE-31C4-127642CE862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DC0AD01-6AF1-568D-5EE9-595670A1F191}"/>
              </a:ext>
            </a:extLst>
          </p:cNvPr>
          <p:cNvSpPr>
            <a:spLocks noGrp="1"/>
          </p:cNvSpPr>
          <p:nvPr>
            <p:ph idx="1"/>
          </p:nvPr>
        </p:nvSpPr>
        <p:spPr/>
        <p:txBody>
          <a:bodyPr/>
          <a:lstStyle/>
          <a:p>
            <a:endParaRPr lang="en-US"/>
          </a:p>
        </p:txBody>
      </p:sp>
      <p:pic>
        <p:nvPicPr>
          <p:cNvPr id="1026" name="Picture 2" descr="Tensorflow Vs Pytorch - Genspark">
            <a:extLst>
              <a:ext uri="{FF2B5EF4-FFF2-40B4-BE49-F238E27FC236}">
                <a16:creationId xmlns:a16="http://schemas.microsoft.com/office/drawing/2014/main" id="{CD22A901-CC16-1938-35F5-77DEF90BF9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11175"/>
            <a:ext cx="12192000" cy="58340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5625161"/>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{2C098A6B-0D6A-6740-AB07-6AAE29A34FE3}tf10001119</Template>
  <TotalTime>8082</TotalTime>
  <Words>2635</Words>
  <Application>Microsoft Macintosh PowerPoint</Application>
  <PresentationFormat>Widescreen</PresentationFormat>
  <Paragraphs>219</Paragraphs>
  <Slides>30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30</vt:i4>
      </vt:variant>
    </vt:vector>
  </HeadingPairs>
  <TitlesOfParts>
    <vt:vector size="33" baseType="lpstr">
      <vt:lpstr>Arial</vt:lpstr>
      <vt:lpstr>Gill Sans MT</vt:lpstr>
      <vt:lpstr>Gallery</vt:lpstr>
      <vt:lpstr>Today</vt:lpstr>
      <vt:lpstr>Neural Networks with Keras and Tensorflow</vt:lpstr>
      <vt:lpstr>Neural Network Libraries</vt:lpstr>
      <vt:lpstr>PowerPoint Presentation</vt:lpstr>
      <vt:lpstr>If this is something you want to do, what Hardware do you want?</vt:lpstr>
      <vt:lpstr>Coding in Colab</vt:lpstr>
      <vt:lpstr>Introduction to Tensorflow</vt:lpstr>
      <vt:lpstr>Enter Keras…</vt:lpstr>
      <vt:lpstr>PowerPoint Presentation</vt:lpstr>
      <vt:lpstr>Using Keras and Tensorflow</vt:lpstr>
      <vt:lpstr>Please Cry for Me!</vt:lpstr>
      <vt:lpstr>Creating a Tensorflow Model</vt:lpstr>
      <vt:lpstr>Constructing a Tensorflow Model</vt:lpstr>
      <vt:lpstr>Data Prep Pipes and Neural Nets</vt:lpstr>
      <vt:lpstr>Tensors and Input Layer</vt:lpstr>
      <vt:lpstr>Layers </vt:lpstr>
      <vt:lpstr>Input Layer</vt:lpstr>
      <vt:lpstr>Hidden Layers</vt:lpstr>
      <vt:lpstr>Output layer</vt:lpstr>
      <vt:lpstr>Compile</vt:lpstr>
      <vt:lpstr>Summary</vt:lpstr>
      <vt:lpstr>Loss</vt:lpstr>
      <vt:lpstr>Fit</vt:lpstr>
      <vt:lpstr>Callbacks</vt:lpstr>
      <vt:lpstr>Recall - Stochastic</vt:lpstr>
      <vt:lpstr>Verbosity and Outputs</vt:lpstr>
      <vt:lpstr>Model History</vt:lpstr>
      <vt:lpstr>Making a decent Model</vt:lpstr>
      <vt:lpstr>Fighting Fit</vt:lpstr>
      <vt:lpstr>Keras Model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Neural Networks with Keras and Tensorflow</dc:title>
  <dc:creator>Akeem Semper</dc:creator>
  <cp:lastModifiedBy>Akeem Semper</cp:lastModifiedBy>
  <cp:revision>20</cp:revision>
  <dcterms:created xsi:type="dcterms:W3CDTF">2022-03-14T23:52:40Z</dcterms:created>
  <dcterms:modified xsi:type="dcterms:W3CDTF">2025-03-18T15:43:57Z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0877899-02b0-462c-b2a9-b7d15c4f96fe_Enabled">
    <vt:lpwstr>true</vt:lpwstr>
  </property>
  <property fmtid="{D5CDD505-2E9C-101B-9397-08002B2CF9AE}" pid="3" name="MSIP_Label_10877899-02b0-462c-b2a9-b7d15c4f96fe_SetDate">
    <vt:lpwstr>2025-02-12T02:33:16Z</vt:lpwstr>
  </property>
  <property fmtid="{D5CDD505-2E9C-101B-9397-08002B2CF9AE}" pid="4" name="MSIP_Label_10877899-02b0-462c-b2a9-b7d15c4f96fe_Method">
    <vt:lpwstr>Standard</vt:lpwstr>
  </property>
  <property fmtid="{D5CDD505-2E9C-101B-9397-08002B2CF9AE}" pid="5" name="MSIP_Label_10877899-02b0-462c-b2a9-b7d15c4f96fe_Name">
    <vt:lpwstr>Protected [Protected A]</vt:lpwstr>
  </property>
  <property fmtid="{D5CDD505-2E9C-101B-9397-08002B2CF9AE}" pid="6" name="MSIP_Label_10877899-02b0-462c-b2a9-b7d15c4f96fe_SiteId">
    <vt:lpwstr>5c98fb47-d3b9-4649-9d94-f88cbdd9729c</vt:lpwstr>
  </property>
  <property fmtid="{D5CDD505-2E9C-101B-9397-08002B2CF9AE}" pid="7" name="MSIP_Label_10877899-02b0-462c-b2a9-b7d15c4f96fe_ActionId">
    <vt:lpwstr>b4c6173a-6131-4612-a9bc-7d485b12d465</vt:lpwstr>
  </property>
  <property fmtid="{D5CDD505-2E9C-101B-9397-08002B2CF9AE}" pid="8" name="MSIP_Label_10877899-02b0-462c-b2a9-b7d15c4f96fe_ContentBits">
    <vt:lpwstr>0</vt:lpwstr>
  </property>
</Properties>
</file>