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74" r:id="rId2"/>
    <p:sldId id="281" r:id="rId3"/>
    <p:sldId id="280" r:id="rId4"/>
    <p:sldId id="282" r:id="rId5"/>
    <p:sldId id="283" r:id="rId6"/>
    <p:sldId id="284" r:id="rId7"/>
    <p:sldId id="256" r:id="rId8"/>
    <p:sldId id="262" r:id="rId9"/>
    <p:sldId id="271" r:id="rId10"/>
    <p:sldId id="257" r:id="rId11"/>
    <p:sldId id="258" r:id="rId12"/>
    <p:sldId id="267" r:id="rId13"/>
    <p:sldId id="276" r:id="rId14"/>
    <p:sldId id="268" r:id="rId15"/>
    <p:sldId id="259" r:id="rId16"/>
    <p:sldId id="265" r:id="rId17"/>
    <p:sldId id="272" r:id="rId18"/>
    <p:sldId id="263" r:id="rId19"/>
    <p:sldId id="269" r:id="rId20"/>
    <p:sldId id="260" r:id="rId21"/>
    <p:sldId id="266" r:id="rId22"/>
    <p:sldId id="270" r:id="rId23"/>
    <p:sldId id="264" r:id="rId24"/>
    <p:sldId id="273" r:id="rId25"/>
    <p:sldId id="275" r:id="rId26"/>
    <p:sldId id="277" r:id="rId27"/>
    <p:sldId id="278" r:id="rId28"/>
    <p:sldId id="279" r:id="rId29"/>
    <p:sldId id="261"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02"/>
    <p:restoredTop sz="96327"/>
  </p:normalViewPr>
  <p:slideViewPr>
    <p:cSldViewPr snapToGrid="0" snapToObjects="1">
      <p:cViewPr>
        <p:scale>
          <a:sx n="120" d="100"/>
          <a:sy n="120" d="100"/>
        </p:scale>
        <p:origin x="-368" y="10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08EB956-B9A1-094B-BC13-BCDA764F5B85}" type="datetimeFigureOut">
              <a:rPr lang="en-US" smtClean="0"/>
              <a:t>2/4/25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DF15D2CE-1EC0-B04A-8167-F5C20ABAC3C2}"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7323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EB956-B9A1-094B-BC13-BCDA764F5B85}"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D2CE-1EC0-B04A-8167-F5C20ABAC3C2}"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664186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EB956-B9A1-094B-BC13-BCDA764F5B85}"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D2CE-1EC0-B04A-8167-F5C20ABAC3C2}"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52504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8EB956-B9A1-094B-BC13-BCDA764F5B85}"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D2CE-1EC0-B04A-8167-F5C20ABAC3C2}"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96845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08EB956-B9A1-094B-BC13-BCDA764F5B85}" type="datetimeFigureOut">
              <a:rPr lang="en-US" smtClean="0"/>
              <a:t>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15D2CE-1EC0-B04A-8167-F5C20ABAC3C2}"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50279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8EB956-B9A1-094B-BC13-BCDA764F5B85}"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5D2CE-1EC0-B04A-8167-F5C20ABAC3C2}"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00860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8EB956-B9A1-094B-BC13-BCDA764F5B85}" type="datetimeFigureOut">
              <a:rPr lang="en-US" smtClean="0"/>
              <a:t>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15D2CE-1EC0-B04A-8167-F5C20ABAC3C2}"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890668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8EB956-B9A1-094B-BC13-BCDA764F5B85}" type="datetimeFigureOut">
              <a:rPr lang="en-US" smtClean="0"/>
              <a:t>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15D2CE-1EC0-B04A-8167-F5C20ABAC3C2}"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894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8EB956-B9A1-094B-BC13-BCDA764F5B85}" type="datetimeFigureOut">
              <a:rPr lang="en-US" smtClean="0"/>
              <a:t>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15D2CE-1EC0-B04A-8167-F5C20ABAC3C2}" type="slidenum">
              <a:rPr lang="en-US" smtClean="0"/>
              <a:t>‹#›</a:t>
            </a:fld>
            <a:endParaRPr lang="en-US"/>
          </a:p>
        </p:txBody>
      </p:sp>
    </p:spTree>
    <p:extLst>
      <p:ext uri="{BB962C8B-B14F-4D97-AF65-F5344CB8AC3E}">
        <p14:creationId xmlns:p14="http://schemas.microsoft.com/office/powerpoint/2010/main" val="1356763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8EB956-B9A1-094B-BC13-BCDA764F5B85}" type="datetimeFigureOut">
              <a:rPr lang="en-US" smtClean="0"/>
              <a:t>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15D2CE-1EC0-B04A-8167-F5C20ABAC3C2}"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38332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008EB956-B9A1-094B-BC13-BCDA764F5B85}" type="datetimeFigureOut">
              <a:rPr lang="en-US" smtClean="0"/>
              <a:t>2/4/25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DF15D2CE-1EC0-B04A-8167-F5C20ABAC3C2}"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7940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008EB956-B9A1-094B-BC13-BCDA764F5B85}" type="datetimeFigureOut">
              <a:rPr lang="en-US" smtClean="0"/>
              <a:t>2/4/25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F15D2CE-1EC0-B04A-8167-F5C20ABAC3C2}"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1647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AD826-0817-EE85-A790-E6F54DBC19A8}"/>
              </a:ext>
            </a:extLst>
          </p:cNvPr>
          <p:cNvSpPr>
            <a:spLocks noGrp="1"/>
          </p:cNvSpPr>
          <p:nvPr>
            <p:ph type="title"/>
          </p:nvPr>
        </p:nvSpPr>
        <p:spPr/>
        <p:txBody>
          <a:bodyPr/>
          <a:lstStyle/>
          <a:p>
            <a:r>
              <a:rPr lang="en-US" dirty="0"/>
              <a:t>Housekeeping</a:t>
            </a:r>
          </a:p>
        </p:txBody>
      </p:sp>
      <p:sp>
        <p:nvSpPr>
          <p:cNvPr id="3" name="Content Placeholder 2">
            <a:extLst>
              <a:ext uri="{FF2B5EF4-FFF2-40B4-BE49-F238E27FC236}">
                <a16:creationId xmlns:a16="http://schemas.microsoft.com/office/drawing/2014/main" id="{6AC7B8B2-5229-BADE-62E1-E8DEB99B4EFD}"/>
              </a:ext>
            </a:extLst>
          </p:cNvPr>
          <p:cNvSpPr>
            <a:spLocks noGrp="1"/>
          </p:cNvSpPr>
          <p:nvPr>
            <p:ph idx="1"/>
          </p:nvPr>
        </p:nvSpPr>
        <p:spPr>
          <a:xfrm>
            <a:off x="1451579" y="2015732"/>
            <a:ext cx="9603275" cy="4037749"/>
          </a:xfrm>
        </p:spPr>
        <p:txBody>
          <a:bodyPr>
            <a:normAutofit fontScale="92500" lnSpcReduction="10000"/>
          </a:bodyPr>
          <a:lstStyle/>
          <a:p>
            <a:r>
              <a:rPr lang="en-US" dirty="0"/>
              <a:t>Today – Discussion: who won in the NBA trade market and why is Dallas so stupid? </a:t>
            </a:r>
          </a:p>
          <a:p>
            <a:r>
              <a:rPr lang="en-US" dirty="0"/>
              <a:t>Support Vector Machines (chapter 2). </a:t>
            </a:r>
          </a:p>
          <a:p>
            <a:pPr lvl="1"/>
            <a:r>
              <a:rPr lang="en-US" dirty="0"/>
              <a:t>SVM classifiers. </a:t>
            </a:r>
          </a:p>
          <a:p>
            <a:pPr lvl="1"/>
            <a:r>
              <a:rPr lang="en-US" dirty="0"/>
              <a:t>Decision boundaries, hyperplane, hinge loss. </a:t>
            </a:r>
          </a:p>
          <a:p>
            <a:r>
              <a:rPr lang="en-US" dirty="0"/>
              <a:t>Depending on time/capacity:</a:t>
            </a:r>
          </a:p>
          <a:p>
            <a:pPr lvl="1"/>
            <a:r>
              <a:rPr lang="en-US" dirty="0"/>
              <a:t>Intro to NLP</a:t>
            </a:r>
          </a:p>
          <a:p>
            <a:pPr lvl="1"/>
            <a:r>
              <a:rPr lang="en-US" dirty="0"/>
              <a:t>Tokenization</a:t>
            </a:r>
          </a:p>
          <a:p>
            <a:r>
              <a:rPr lang="en-US" dirty="0"/>
              <a:t>Assignment 1 – marks up, notes. </a:t>
            </a:r>
          </a:p>
          <a:p>
            <a:r>
              <a:rPr lang="en-US" dirty="0"/>
              <a:t>There’s a quiz in a week, mostly short (~1 sentence answers). Overview in description. </a:t>
            </a:r>
          </a:p>
          <a:p>
            <a:r>
              <a:rPr lang="en-US" dirty="0"/>
              <a:t>Today in AI - the world is becoming insane, so the news is too. </a:t>
            </a:r>
          </a:p>
        </p:txBody>
      </p:sp>
    </p:spTree>
    <p:extLst>
      <p:ext uri="{BB962C8B-B14F-4D97-AF65-F5344CB8AC3E}">
        <p14:creationId xmlns:p14="http://schemas.microsoft.com/office/powerpoint/2010/main" val="1402863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6C69D5-77CE-E74A-AAC5-D974B2A7CC46}"/>
              </a:ext>
            </a:extLst>
          </p:cNvPr>
          <p:cNvSpPr>
            <a:spLocks noGrp="1"/>
          </p:cNvSpPr>
          <p:nvPr>
            <p:ph type="title"/>
          </p:nvPr>
        </p:nvSpPr>
        <p:spPr>
          <a:xfrm>
            <a:off x="1451579" y="804519"/>
            <a:ext cx="9603275" cy="1049235"/>
          </a:xfrm>
        </p:spPr>
        <p:txBody>
          <a:bodyPr>
            <a:normAutofit/>
          </a:bodyPr>
          <a:lstStyle/>
          <a:p>
            <a:r>
              <a:rPr lang="en-US" dirty="0"/>
              <a:t>Support Vector Machines</a:t>
            </a:r>
          </a:p>
        </p:txBody>
      </p:sp>
      <p:sp>
        <p:nvSpPr>
          <p:cNvPr id="3" name="Content Placeholder 2">
            <a:extLst>
              <a:ext uri="{FF2B5EF4-FFF2-40B4-BE49-F238E27FC236}">
                <a16:creationId xmlns:a16="http://schemas.microsoft.com/office/drawing/2014/main" id="{9DEF04D4-A964-364F-A50E-B319DB7EB155}"/>
              </a:ext>
            </a:extLst>
          </p:cNvPr>
          <p:cNvSpPr>
            <a:spLocks noGrp="1"/>
          </p:cNvSpPr>
          <p:nvPr>
            <p:ph idx="1"/>
          </p:nvPr>
        </p:nvSpPr>
        <p:spPr>
          <a:xfrm>
            <a:off x="852616" y="2015734"/>
            <a:ext cx="5086169" cy="4037747"/>
          </a:xfrm>
        </p:spPr>
        <p:txBody>
          <a:bodyPr>
            <a:normAutofit fontScale="92500" lnSpcReduction="10000"/>
          </a:bodyPr>
          <a:lstStyle/>
          <a:p>
            <a:pPr>
              <a:lnSpc>
                <a:spcPct val="110000"/>
              </a:lnSpc>
            </a:pPr>
            <a:r>
              <a:rPr lang="en-US" dirty="0"/>
              <a:t>A support vector machine is easiest to understand by picturing it. </a:t>
            </a:r>
          </a:p>
          <a:p>
            <a:pPr>
              <a:lnSpc>
                <a:spcPct val="110000"/>
              </a:lnSpc>
            </a:pPr>
            <a:r>
              <a:rPr lang="en-US" dirty="0"/>
              <a:t>It attempts to separate classes by drawing a division (a hyperplane) between two sets. </a:t>
            </a:r>
          </a:p>
          <a:p>
            <a:pPr>
              <a:lnSpc>
                <a:spcPct val="110000"/>
              </a:lnSpc>
            </a:pPr>
            <a:r>
              <a:rPr lang="en-US" dirty="0"/>
              <a:t>The points that define the separation are called the support vectors. </a:t>
            </a:r>
          </a:p>
          <a:p>
            <a:pPr>
              <a:lnSpc>
                <a:spcPct val="110000"/>
              </a:lnSpc>
            </a:pPr>
            <a:r>
              <a:rPr lang="en-US" dirty="0"/>
              <a:t>Everything on one side gets one label, everything on the other side gets the other. </a:t>
            </a:r>
          </a:p>
          <a:p>
            <a:pPr>
              <a:lnSpc>
                <a:spcPct val="110000"/>
              </a:lnSpc>
            </a:pPr>
            <a:r>
              <a:rPr lang="en-US" dirty="0"/>
              <a:t>The algorithm maximizes these margins – leading to the best possible separation. </a:t>
            </a:r>
          </a:p>
          <a:p>
            <a:pPr>
              <a:lnSpc>
                <a:spcPct val="110000"/>
              </a:lnSpc>
            </a:pPr>
            <a:r>
              <a:rPr lang="en-US" dirty="0"/>
              <a:t>Only the support vectors matter!</a:t>
            </a:r>
          </a:p>
        </p:txBody>
      </p:sp>
      <p:pic>
        <p:nvPicPr>
          <p:cNvPr id="1026" name="Picture 2" descr="Support Vector Machine(SVM): A Complete guide for beginners">
            <a:extLst>
              <a:ext uri="{FF2B5EF4-FFF2-40B4-BE49-F238E27FC236}">
                <a16:creationId xmlns:a16="http://schemas.microsoft.com/office/drawing/2014/main" id="{220230C5-291A-5443-B562-813CBFE2E42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53215" y="1853753"/>
            <a:ext cx="5559843" cy="4517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184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5E861-CE3F-5E42-9A78-855A6ADE6A45}"/>
              </a:ext>
            </a:extLst>
          </p:cNvPr>
          <p:cNvSpPr>
            <a:spLocks noGrp="1"/>
          </p:cNvSpPr>
          <p:nvPr>
            <p:ph type="title"/>
          </p:nvPr>
        </p:nvSpPr>
        <p:spPr>
          <a:xfrm>
            <a:off x="290685" y="804519"/>
            <a:ext cx="10764169" cy="1049235"/>
          </a:xfrm>
        </p:spPr>
        <p:txBody>
          <a:bodyPr>
            <a:normAutofit/>
          </a:bodyPr>
          <a:lstStyle/>
          <a:p>
            <a:r>
              <a:rPr lang="en-US" dirty="0"/>
              <a:t>What if there’s not a Perfect lane?</a:t>
            </a:r>
          </a:p>
        </p:txBody>
      </p:sp>
      <p:sp>
        <p:nvSpPr>
          <p:cNvPr id="3" name="Content Placeholder 2">
            <a:extLst>
              <a:ext uri="{FF2B5EF4-FFF2-40B4-BE49-F238E27FC236}">
                <a16:creationId xmlns:a16="http://schemas.microsoft.com/office/drawing/2014/main" id="{817E26C9-13E6-1D4D-8790-100DA9881389}"/>
              </a:ext>
            </a:extLst>
          </p:cNvPr>
          <p:cNvSpPr>
            <a:spLocks noGrp="1"/>
          </p:cNvSpPr>
          <p:nvPr>
            <p:ph idx="1"/>
          </p:nvPr>
        </p:nvSpPr>
        <p:spPr>
          <a:xfrm>
            <a:off x="82340" y="2015734"/>
            <a:ext cx="7997564" cy="4037747"/>
          </a:xfrm>
        </p:spPr>
        <p:txBody>
          <a:bodyPr>
            <a:normAutofit/>
          </a:bodyPr>
          <a:lstStyle/>
          <a:p>
            <a:r>
              <a:rPr lang="en-US" dirty="0"/>
              <a:t>Much of our data doesn’t have a perfect gap to divide on. </a:t>
            </a:r>
          </a:p>
          <a:p>
            <a:r>
              <a:rPr lang="en-US" dirty="0"/>
              <a:t>We can “soften” the margin or allow some misses. </a:t>
            </a:r>
          </a:p>
          <a:p>
            <a:r>
              <a:rPr lang="en-US" dirty="0"/>
              <a:t>This is done by hyperparameter C. </a:t>
            </a:r>
          </a:p>
          <a:p>
            <a:pPr lvl="1"/>
            <a:r>
              <a:rPr lang="en-US" dirty="0"/>
              <a:t>More C, more fitted, smaller margins. </a:t>
            </a:r>
          </a:p>
          <a:p>
            <a:pPr lvl="1"/>
            <a:r>
              <a:rPr lang="en-US" dirty="0"/>
              <a:t>Less C, less fitted, more tolerant of violations of the margin. </a:t>
            </a:r>
          </a:p>
          <a:p>
            <a:r>
              <a:rPr lang="en-US" dirty="0"/>
              <a:t>This allows the SVM to fit data without clear class divisions. </a:t>
            </a:r>
          </a:p>
          <a:p>
            <a:pPr lvl="1"/>
            <a:r>
              <a:rPr lang="en-US" dirty="0"/>
              <a:t>This is pretty common in real life, the model can fit properly despite ‘fuzzy’ borders between the classes. </a:t>
            </a:r>
          </a:p>
        </p:txBody>
      </p:sp>
      <p:pic>
        <p:nvPicPr>
          <p:cNvPr id="11266" name="Picture 2" descr="Statistical Learning (IV): Support Vector Machine | by Denise Chen |  Towards Data Science">
            <a:extLst>
              <a:ext uri="{FF2B5EF4-FFF2-40B4-BE49-F238E27FC236}">
                <a16:creationId xmlns:a16="http://schemas.microsoft.com/office/drawing/2014/main" id="{169B8D22-6444-2108-1FB4-2D1A06B8B3B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r="51541"/>
          <a:stretch/>
        </p:blipFill>
        <p:spPr bwMode="auto">
          <a:xfrm>
            <a:off x="8416542" y="3166391"/>
            <a:ext cx="3762569" cy="3691610"/>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D85D0489-4777-36B6-B656-D9281E7CBEF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450" b="17935"/>
          <a:stretch/>
        </p:blipFill>
        <p:spPr bwMode="auto">
          <a:xfrm>
            <a:off x="8416542" y="-38546"/>
            <a:ext cx="3775458" cy="3244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37890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4B692-542A-3FBB-AF78-0978E0370170}"/>
              </a:ext>
            </a:extLst>
          </p:cNvPr>
          <p:cNvSpPr>
            <a:spLocks noGrp="1"/>
          </p:cNvSpPr>
          <p:nvPr>
            <p:ph type="title"/>
          </p:nvPr>
        </p:nvSpPr>
        <p:spPr/>
        <p:txBody>
          <a:bodyPr/>
          <a:lstStyle/>
          <a:p>
            <a:r>
              <a:rPr lang="en-US" dirty="0"/>
              <a:t>Cost and Loss</a:t>
            </a:r>
          </a:p>
        </p:txBody>
      </p:sp>
      <p:sp>
        <p:nvSpPr>
          <p:cNvPr id="3" name="Content Placeholder 2">
            <a:extLst>
              <a:ext uri="{FF2B5EF4-FFF2-40B4-BE49-F238E27FC236}">
                <a16:creationId xmlns:a16="http://schemas.microsoft.com/office/drawing/2014/main" id="{6007E236-FC4B-984F-202C-D672A03236B0}"/>
              </a:ext>
            </a:extLst>
          </p:cNvPr>
          <p:cNvSpPr>
            <a:spLocks noGrp="1"/>
          </p:cNvSpPr>
          <p:nvPr>
            <p:ph idx="1"/>
          </p:nvPr>
        </p:nvSpPr>
        <p:spPr>
          <a:xfrm>
            <a:off x="173394" y="1852266"/>
            <a:ext cx="5922608" cy="4201215"/>
          </a:xfrm>
        </p:spPr>
        <p:txBody>
          <a:bodyPr/>
          <a:lstStyle/>
          <a:p>
            <a:r>
              <a:rPr lang="en-US" dirty="0"/>
              <a:t>SVMs normally use a new cost function – hinge. </a:t>
            </a:r>
          </a:p>
          <a:p>
            <a:r>
              <a:rPr lang="en-US" dirty="0"/>
              <a:t>Hinge loss is defined as:</a:t>
            </a:r>
          </a:p>
          <a:p>
            <a:pPr lvl="1"/>
            <a:r>
              <a:rPr lang="en-US" dirty="0"/>
              <a:t>0, if ‘adequately’ correctly classified. </a:t>
            </a:r>
          </a:p>
          <a:p>
            <a:pPr lvl="1"/>
            <a:r>
              <a:rPr lang="en-US" dirty="0"/>
              <a:t>Increasing linearly while ‘close’ and wrong. </a:t>
            </a:r>
          </a:p>
          <a:p>
            <a:r>
              <a:rPr lang="en-US" dirty="0"/>
              <a:t>This incentivizes separation of classes. </a:t>
            </a:r>
          </a:p>
          <a:p>
            <a:pPr lvl="1"/>
            <a:r>
              <a:rPr lang="en-US" dirty="0"/>
              <a:t>Things that are well on the side are 0 loss.  </a:t>
            </a:r>
          </a:p>
          <a:p>
            <a:pPr lvl="1"/>
            <a:r>
              <a:rPr lang="en-US" dirty="0"/>
              <a:t>The more wrong we are, the loss scales. </a:t>
            </a:r>
          </a:p>
          <a:p>
            <a:r>
              <a:rPr lang="en-US" dirty="0"/>
              <a:t>Advantages – small data and outlier resistance. </a:t>
            </a:r>
          </a:p>
          <a:p>
            <a:r>
              <a:rPr lang="en-US" dirty="0"/>
              <a:t>Non-</a:t>
            </a:r>
            <a:r>
              <a:rPr lang="en-US" dirty="0" err="1"/>
              <a:t>differentialbe</a:t>
            </a:r>
            <a:r>
              <a:rPr lang="en-US" dirty="0"/>
              <a:t> – </a:t>
            </a:r>
            <a:r>
              <a:rPr lang="en-US" dirty="0" err="1"/>
              <a:t>g.d.</a:t>
            </a:r>
            <a:r>
              <a:rPr lang="en-US" dirty="0"/>
              <a:t> isn’t used – quad. Prog.</a:t>
            </a:r>
          </a:p>
        </p:txBody>
      </p:sp>
      <p:pic>
        <p:nvPicPr>
          <p:cNvPr id="6146" name="Picture 2" descr="Hinge Loss for SVM">
            <a:extLst>
              <a:ext uri="{FF2B5EF4-FFF2-40B4-BE49-F238E27FC236}">
                <a16:creationId xmlns:a16="http://schemas.microsoft.com/office/drawing/2014/main" id="{B2547CBA-3396-B97C-D37D-1AD0AB745E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00800" y="2015732"/>
            <a:ext cx="5617807" cy="4093671"/>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Exploring Activation and Loss Functions in Machine Learning - Fritz ai">
            <a:extLst>
              <a:ext uri="{FF2B5EF4-FFF2-40B4-BE49-F238E27FC236}">
                <a16:creationId xmlns:a16="http://schemas.microsoft.com/office/drawing/2014/main" id="{439695D5-B3A8-1329-40EC-CB7C2DA791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7917" y="24954"/>
            <a:ext cx="5530690" cy="2275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331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E5292-0DB0-73A6-1172-BF8AA0AAD336}"/>
              </a:ext>
            </a:extLst>
          </p:cNvPr>
          <p:cNvSpPr>
            <a:spLocks noGrp="1"/>
          </p:cNvSpPr>
          <p:nvPr>
            <p:ph type="title"/>
          </p:nvPr>
        </p:nvSpPr>
        <p:spPr>
          <a:xfrm>
            <a:off x="254643" y="804519"/>
            <a:ext cx="7222603" cy="1049235"/>
          </a:xfrm>
        </p:spPr>
        <p:txBody>
          <a:bodyPr/>
          <a:lstStyle/>
          <a:p>
            <a:r>
              <a:rPr lang="en-US" dirty="0"/>
              <a:t>Other Key Parameter - Gamma</a:t>
            </a:r>
          </a:p>
        </p:txBody>
      </p:sp>
      <p:sp>
        <p:nvSpPr>
          <p:cNvPr id="3" name="Content Placeholder 2">
            <a:extLst>
              <a:ext uri="{FF2B5EF4-FFF2-40B4-BE49-F238E27FC236}">
                <a16:creationId xmlns:a16="http://schemas.microsoft.com/office/drawing/2014/main" id="{5A12F7D4-044B-507E-3D7C-2375F05E49E8}"/>
              </a:ext>
            </a:extLst>
          </p:cNvPr>
          <p:cNvSpPr>
            <a:spLocks noGrp="1"/>
          </p:cNvSpPr>
          <p:nvPr>
            <p:ph idx="1"/>
          </p:nvPr>
        </p:nvSpPr>
        <p:spPr>
          <a:xfrm>
            <a:off x="1451579" y="1853754"/>
            <a:ext cx="9603275" cy="4303978"/>
          </a:xfrm>
        </p:spPr>
        <p:txBody>
          <a:bodyPr>
            <a:normAutofit/>
          </a:bodyPr>
          <a:lstStyle/>
          <a:p>
            <a:r>
              <a:rPr lang="en-US" dirty="0"/>
              <a:t>Gamma scales the influence of one example. </a:t>
            </a:r>
          </a:p>
          <a:p>
            <a:pPr lvl="1"/>
            <a:r>
              <a:rPr lang="en-US" dirty="0"/>
              <a:t>A high value means that each point only impacts a DB close to it, so the fit is tight. </a:t>
            </a:r>
          </a:p>
          <a:p>
            <a:pPr lvl="1"/>
            <a:r>
              <a:rPr lang="en-US" dirty="0"/>
              <a:t>A low value means that points impact works farther, so the DB isn’t as tightly fitted. </a:t>
            </a:r>
          </a:p>
          <a:p>
            <a:r>
              <a:rPr lang="en-US" dirty="0"/>
              <a:t>This is also roughly a dial for “amount of overfitting” allowed, that we can tune. </a:t>
            </a:r>
          </a:p>
          <a:p>
            <a:r>
              <a:rPr lang="en-US" dirty="0"/>
              <a:t>Works with C, for the hardness of the boundary. </a:t>
            </a:r>
          </a:p>
          <a:p>
            <a:pPr lvl="1"/>
            <a:r>
              <a:rPr lang="en-US" dirty="0"/>
              <a:t>If the boundaries aren’t super clean, these two will impact each other, unpredictably. </a:t>
            </a:r>
          </a:p>
          <a:p>
            <a:pPr lvl="1"/>
            <a:r>
              <a:rPr lang="en-US" dirty="0"/>
              <a:t>Need to grid search for a good value. </a:t>
            </a:r>
          </a:p>
          <a:p>
            <a:r>
              <a:rPr lang="en-US" dirty="0"/>
              <a:t>Overall, tuning an SVM is generally a grid search experience. </a:t>
            </a:r>
          </a:p>
          <a:p>
            <a:pPr lvl="1"/>
            <a:r>
              <a:rPr lang="en-US" dirty="0"/>
              <a:t>If the grid search is slow, SVM is likely to work well with a smaller sample of data. </a:t>
            </a:r>
          </a:p>
          <a:p>
            <a:pPr lvl="1"/>
            <a:r>
              <a:rPr lang="en-US" dirty="0"/>
              <a:t>We don’t do it (it’s pretty easy) but this is a good candidate for a random CV search. </a:t>
            </a:r>
          </a:p>
        </p:txBody>
      </p:sp>
      <p:pic>
        <p:nvPicPr>
          <p:cNvPr id="12290" name="Picture 2" descr="1">
            <a:extLst>
              <a:ext uri="{FF2B5EF4-FFF2-40B4-BE49-F238E27FC236}">
                <a16:creationId xmlns:a16="http://schemas.microsoft.com/office/drawing/2014/main" id="{06313524-874A-C63D-9829-4812873D1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5174" y="126239"/>
            <a:ext cx="5156826" cy="18894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6771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9FC60-0B0A-DD1B-4AC7-6D7F5935AD8F}"/>
              </a:ext>
            </a:extLst>
          </p:cNvPr>
          <p:cNvSpPr>
            <a:spLocks noGrp="1"/>
          </p:cNvSpPr>
          <p:nvPr>
            <p:ph type="title"/>
          </p:nvPr>
        </p:nvSpPr>
        <p:spPr/>
        <p:txBody>
          <a:bodyPr/>
          <a:lstStyle/>
          <a:p>
            <a:r>
              <a:rPr lang="en-US" dirty="0"/>
              <a:t>Linear models, Non-Linear Data</a:t>
            </a:r>
          </a:p>
        </p:txBody>
      </p:sp>
      <p:sp>
        <p:nvSpPr>
          <p:cNvPr id="3" name="Content Placeholder 2">
            <a:extLst>
              <a:ext uri="{FF2B5EF4-FFF2-40B4-BE49-F238E27FC236}">
                <a16:creationId xmlns:a16="http://schemas.microsoft.com/office/drawing/2014/main" id="{51FBA1CD-B735-2A8A-80D7-1DB369F63906}"/>
              </a:ext>
            </a:extLst>
          </p:cNvPr>
          <p:cNvSpPr>
            <a:spLocks noGrp="1"/>
          </p:cNvSpPr>
          <p:nvPr>
            <p:ph idx="1"/>
          </p:nvPr>
        </p:nvSpPr>
        <p:spPr/>
        <p:txBody>
          <a:bodyPr/>
          <a:lstStyle/>
          <a:p>
            <a:r>
              <a:rPr lang="en-US" dirty="0"/>
              <a:t>As we’ve seen with trees and basis functions, non-linear data needs a non-linear model to accurately capture the patterns. </a:t>
            </a:r>
          </a:p>
          <a:p>
            <a:r>
              <a:rPr lang="en-US" dirty="0"/>
              <a:t>Basis functions did a transformation for linear. </a:t>
            </a:r>
          </a:p>
          <a:p>
            <a:pPr lvl="1"/>
            <a:r>
              <a:rPr lang="en-US" dirty="0"/>
              <a:t>Basis transformation ‘captures’ the non-linear curve so the model can fit it. </a:t>
            </a:r>
          </a:p>
          <a:p>
            <a:r>
              <a:rPr lang="en-US" dirty="0"/>
              <a:t>SVMs have a similar transformation tool, the kernel. </a:t>
            </a:r>
          </a:p>
        </p:txBody>
      </p:sp>
    </p:spTree>
    <p:extLst>
      <p:ext uri="{BB962C8B-B14F-4D97-AF65-F5344CB8AC3E}">
        <p14:creationId xmlns:p14="http://schemas.microsoft.com/office/powerpoint/2010/main" val="18833868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F4FF6-7548-374E-AD77-AF14B84CCEB5}"/>
              </a:ext>
            </a:extLst>
          </p:cNvPr>
          <p:cNvSpPr>
            <a:spLocks noGrp="1"/>
          </p:cNvSpPr>
          <p:nvPr>
            <p:ph type="title"/>
          </p:nvPr>
        </p:nvSpPr>
        <p:spPr>
          <a:xfrm>
            <a:off x="1451579" y="804519"/>
            <a:ext cx="9603275" cy="1049235"/>
          </a:xfrm>
        </p:spPr>
        <p:txBody>
          <a:bodyPr>
            <a:normAutofit/>
          </a:bodyPr>
          <a:lstStyle/>
          <a:p>
            <a:r>
              <a:rPr lang="en-US" dirty="0"/>
              <a:t>What if the split isn’t a Line?</a:t>
            </a:r>
          </a:p>
        </p:txBody>
      </p:sp>
      <p:pic>
        <p:nvPicPr>
          <p:cNvPr id="3074" name="Picture 2">
            <a:extLst>
              <a:ext uri="{FF2B5EF4-FFF2-40B4-BE49-F238E27FC236}">
                <a16:creationId xmlns:a16="http://schemas.microsoft.com/office/drawing/2014/main" id="{4AAF3078-E023-BB48-94E1-4EF539176BB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17049" y="2199099"/>
            <a:ext cx="6746721" cy="268182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B355D4E-BCBC-7D46-BBDA-78D823A20B56}"/>
              </a:ext>
            </a:extLst>
          </p:cNvPr>
          <p:cNvSpPr>
            <a:spLocks noGrp="1"/>
          </p:cNvSpPr>
          <p:nvPr>
            <p:ph idx="1"/>
          </p:nvPr>
        </p:nvSpPr>
        <p:spPr>
          <a:xfrm>
            <a:off x="6981567" y="2015734"/>
            <a:ext cx="5093384" cy="3816655"/>
          </a:xfrm>
        </p:spPr>
        <p:txBody>
          <a:bodyPr>
            <a:normAutofit lnSpcReduction="10000"/>
          </a:bodyPr>
          <a:lstStyle/>
          <a:p>
            <a:r>
              <a:rPr lang="en-US" sz="2400" dirty="0"/>
              <a:t>As well, lots of data isn’t split by a nice simple line. </a:t>
            </a:r>
          </a:p>
          <a:p>
            <a:r>
              <a:rPr lang="en-US" sz="2400" dirty="0"/>
              <a:t>We can use a kernel – similar to a basis function in linear regression. </a:t>
            </a:r>
          </a:p>
          <a:p>
            <a:r>
              <a:rPr lang="en-US" sz="2400" dirty="0"/>
              <a:t>Transformation raises data to a higher degree (like a basis), and allows for different ways to draw the hyperplane. </a:t>
            </a:r>
          </a:p>
        </p:txBody>
      </p:sp>
    </p:spTree>
    <p:extLst>
      <p:ext uri="{BB962C8B-B14F-4D97-AF65-F5344CB8AC3E}">
        <p14:creationId xmlns:p14="http://schemas.microsoft.com/office/powerpoint/2010/main" val="26822895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F3818-BD50-20DD-01BA-FB73E219E530}"/>
              </a:ext>
            </a:extLst>
          </p:cNvPr>
          <p:cNvSpPr>
            <a:spLocks noGrp="1"/>
          </p:cNvSpPr>
          <p:nvPr>
            <p:ph type="title"/>
          </p:nvPr>
        </p:nvSpPr>
        <p:spPr/>
        <p:txBody>
          <a:bodyPr/>
          <a:lstStyle/>
          <a:p>
            <a:r>
              <a:rPr lang="en-US" dirty="0"/>
              <a:t>Kernel Choices</a:t>
            </a:r>
          </a:p>
        </p:txBody>
      </p:sp>
      <p:sp>
        <p:nvSpPr>
          <p:cNvPr id="3" name="Content Placeholder 2">
            <a:extLst>
              <a:ext uri="{FF2B5EF4-FFF2-40B4-BE49-F238E27FC236}">
                <a16:creationId xmlns:a16="http://schemas.microsoft.com/office/drawing/2014/main" id="{27F3FA66-8FBA-6E2C-D963-176B45C09972}"/>
              </a:ext>
            </a:extLst>
          </p:cNvPr>
          <p:cNvSpPr>
            <a:spLocks noGrp="1"/>
          </p:cNvSpPr>
          <p:nvPr>
            <p:ph idx="1"/>
          </p:nvPr>
        </p:nvSpPr>
        <p:spPr>
          <a:xfrm>
            <a:off x="1451579" y="1853754"/>
            <a:ext cx="9603275" cy="1428849"/>
          </a:xfrm>
        </p:spPr>
        <p:txBody>
          <a:bodyPr/>
          <a:lstStyle/>
          <a:p>
            <a:r>
              <a:rPr lang="en-US" dirty="0"/>
              <a:t>There are several kernel choices. </a:t>
            </a:r>
          </a:p>
          <a:p>
            <a:r>
              <a:rPr lang="en-US" dirty="0"/>
              <a:t>Generally, we need to test to know best option. </a:t>
            </a:r>
          </a:p>
          <a:p>
            <a:r>
              <a:rPr lang="en-US" dirty="0"/>
              <a:t>You can write your own, if you’re really into that. (You aren’t). </a:t>
            </a:r>
          </a:p>
        </p:txBody>
      </p:sp>
      <p:pic>
        <p:nvPicPr>
          <p:cNvPr id="3074" name="Picture 2" descr="Support Vector Machines: An Intuitive Approach - KDnuggets">
            <a:extLst>
              <a:ext uri="{FF2B5EF4-FFF2-40B4-BE49-F238E27FC236}">
                <a16:creationId xmlns:a16="http://schemas.microsoft.com/office/drawing/2014/main" id="{4F9DC766-C5AB-3463-2611-652C467F685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95" y="3282603"/>
            <a:ext cx="12192000" cy="34432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5616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E0306-D68E-9F84-C1B4-9F23718CD5E6}"/>
              </a:ext>
            </a:extLst>
          </p:cNvPr>
          <p:cNvSpPr>
            <a:spLocks noGrp="1"/>
          </p:cNvSpPr>
          <p:nvPr>
            <p:ph type="title"/>
          </p:nvPr>
        </p:nvSpPr>
        <p:spPr/>
        <p:txBody>
          <a:bodyPr/>
          <a:lstStyle/>
          <a:p>
            <a:r>
              <a:rPr lang="en-US" dirty="0"/>
              <a:t>Kernel Results</a:t>
            </a:r>
          </a:p>
        </p:txBody>
      </p:sp>
      <p:sp>
        <p:nvSpPr>
          <p:cNvPr id="3" name="Content Placeholder 2">
            <a:extLst>
              <a:ext uri="{FF2B5EF4-FFF2-40B4-BE49-F238E27FC236}">
                <a16:creationId xmlns:a16="http://schemas.microsoft.com/office/drawing/2014/main" id="{B0A3DF84-8596-C1E2-9EF9-9AFF7E9DEC48}"/>
              </a:ext>
            </a:extLst>
          </p:cNvPr>
          <p:cNvSpPr>
            <a:spLocks noGrp="1"/>
          </p:cNvSpPr>
          <p:nvPr>
            <p:ph idx="1"/>
          </p:nvPr>
        </p:nvSpPr>
        <p:spPr>
          <a:xfrm>
            <a:off x="7892716" y="2015732"/>
            <a:ext cx="4052236" cy="4037749"/>
          </a:xfrm>
        </p:spPr>
        <p:txBody>
          <a:bodyPr/>
          <a:lstStyle/>
          <a:p>
            <a:r>
              <a:rPr lang="en-US" dirty="0"/>
              <a:t>Each kernel will do a different transformation. </a:t>
            </a:r>
          </a:p>
          <a:p>
            <a:r>
              <a:rPr lang="en-US" dirty="0"/>
              <a:t>In 2D, we can see what makes sense. In lots of D, we have to test. </a:t>
            </a:r>
          </a:p>
          <a:p>
            <a:pPr lvl="1"/>
            <a:r>
              <a:rPr lang="en-US" dirty="0"/>
              <a:t>Grid search makes this one pretty easy. </a:t>
            </a:r>
          </a:p>
          <a:p>
            <a:r>
              <a:rPr lang="en-US" dirty="0"/>
              <a:t>Results can swing wildly depending on kernel/data combo. </a:t>
            </a:r>
          </a:p>
        </p:txBody>
      </p:sp>
      <p:pic>
        <p:nvPicPr>
          <p:cNvPr id="10244" name="Picture 4" descr="A Practical Guide to Support Vector Machines (SVM) | Machine Learning | Big  Data | SFU | SFU Professional Computer Science">
            <a:extLst>
              <a:ext uri="{FF2B5EF4-FFF2-40B4-BE49-F238E27FC236}">
                <a16:creationId xmlns:a16="http://schemas.microsoft.com/office/drawing/2014/main" id="{BC7F182F-A086-EB7E-9090-1519140012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24583"/>
            <a:ext cx="7892716" cy="5333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1948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7CD68-576B-F8E5-755B-51686AAF5220}"/>
              </a:ext>
            </a:extLst>
          </p:cNvPr>
          <p:cNvSpPr>
            <a:spLocks noGrp="1"/>
          </p:cNvSpPr>
          <p:nvPr>
            <p:ph type="title"/>
          </p:nvPr>
        </p:nvSpPr>
        <p:spPr/>
        <p:txBody>
          <a:bodyPr/>
          <a:lstStyle/>
          <a:p>
            <a:r>
              <a:rPr lang="en-US" dirty="0"/>
              <a:t>Dimensional Explosion</a:t>
            </a:r>
          </a:p>
        </p:txBody>
      </p:sp>
      <p:sp>
        <p:nvSpPr>
          <p:cNvPr id="3" name="Content Placeholder 2">
            <a:extLst>
              <a:ext uri="{FF2B5EF4-FFF2-40B4-BE49-F238E27FC236}">
                <a16:creationId xmlns:a16="http://schemas.microsoft.com/office/drawing/2014/main" id="{2B44E23A-FA69-A9D2-3689-9562A3A78BCC}"/>
              </a:ext>
            </a:extLst>
          </p:cNvPr>
          <p:cNvSpPr>
            <a:spLocks noGrp="1"/>
          </p:cNvSpPr>
          <p:nvPr>
            <p:ph idx="1"/>
          </p:nvPr>
        </p:nvSpPr>
        <p:spPr>
          <a:xfrm>
            <a:off x="96253" y="2015732"/>
            <a:ext cx="5096331" cy="4037749"/>
          </a:xfrm>
        </p:spPr>
        <p:txBody>
          <a:bodyPr/>
          <a:lstStyle/>
          <a:p>
            <a:r>
              <a:rPr lang="en-US" dirty="0"/>
              <a:t>As with basis functions, this increase the dimensionality of the data. </a:t>
            </a:r>
          </a:p>
          <a:p>
            <a:r>
              <a:rPr lang="en-US" dirty="0"/>
              <a:t>The intuition is simple:</a:t>
            </a:r>
          </a:p>
          <a:p>
            <a:pPr lvl="1"/>
            <a:r>
              <a:rPr lang="en-US" dirty="0"/>
              <a:t>Can’t separate in 2D, make it ‘more D’, more space, we can then draw a plane to separate. </a:t>
            </a:r>
          </a:p>
          <a:p>
            <a:pPr lvl="1"/>
            <a:r>
              <a:rPr lang="en-US" dirty="0"/>
              <a:t>Same number of points. </a:t>
            </a:r>
          </a:p>
          <a:p>
            <a:pPr lvl="1"/>
            <a:r>
              <a:rPr lang="en-US" dirty="0"/>
              <a:t>There’s literally more empty space for HP. </a:t>
            </a:r>
          </a:p>
          <a:p>
            <a:r>
              <a:rPr lang="en-US" dirty="0"/>
              <a:t>We map the points from N-D to M-D. </a:t>
            </a:r>
          </a:p>
          <a:p>
            <a:pPr lvl="1"/>
            <a:r>
              <a:rPr lang="en-US" dirty="0"/>
              <a:t>This can take a minute, lots of math. </a:t>
            </a:r>
          </a:p>
        </p:txBody>
      </p:sp>
      <p:pic>
        <p:nvPicPr>
          <p:cNvPr id="4098" name="Picture 2" descr="The Kernel Trick in Support Vector Classification | by Drew Wilimitis |  Towards Data Science | Medium">
            <a:extLst>
              <a:ext uri="{FF2B5EF4-FFF2-40B4-BE49-F238E27FC236}">
                <a16:creationId xmlns:a16="http://schemas.microsoft.com/office/drawing/2014/main" id="{53D65E55-E2CF-609E-532C-D54756523F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92584" y="2015732"/>
            <a:ext cx="6999416" cy="3917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2753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143FD-E9ED-26A3-CA7F-220AD8B0E751}"/>
              </a:ext>
            </a:extLst>
          </p:cNvPr>
          <p:cNvSpPr>
            <a:spLocks noGrp="1"/>
          </p:cNvSpPr>
          <p:nvPr>
            <p:ph type="title"/>
          </p:nvPr>
        </p:nvSpPr>
        <p:spPr/>
        <p:txBody>
          <a:bodyPr/>
          <a:lstStyle/>
          <a:p>
            <a:r>
              <a:rPr lang="en-US" dirty="0"/>
              <a:t>Easier to Split</a:t>
            </a:r>
          </a:p>
        </p:txBody>
      </p:sp>
      <p:sp>
        <p:nvSpPr>
          <p:cNvPr id="3" name="Content Placeholder 2">
            <a:extLst>
              <a:ext uri="{FF2B5EF4-FFF2-40B4-BE49-F238E27FC236}">
                <a16:creationId xmlns:a16="http://schemas.microsoft.com/office/drawing/2014/main" id="{87631976-D5DC-E9DD-D6B8-4CC55E1FA89B}"/>
              </a:ext>
            </a:extLst>
          </p:cNvPr>
          <p:cNvSpPr>
            <a:spLocks noGrp="1"/>
          </p:cNvSpPr>
          <p:nvPr>
            <p:ph idx="1"/>
          </p:nvPr>
        </p:nvSpPr>
        <p:spPr>
          <a:xfrm>
            <a:off x="5333276" y="2015732"/>
            <a:ext cx="6542360" cy="3450613"/>
          </a:xfrm>
        </p:spPr>
        <p:txBody>
          <a:bodyPr/>
          <a:lstStyle/>
          <a:p>
            <a:endParaRPr lang="en-US" dirty="0"/>
          </a:p>
        </p:txBody>
      </p:sp>
      <p:pic>
        <p:nvPicPr>
          <p:cNvPr id="7170" name="Picture 2" descr="9.12 Non-linear SVMs | Machine Learning in Asset Pricing">
            <a:extLst>
              <a:ext uri="{FF2B5EF4-FFF2-40B4-BE49-F238E27FC236}">
                <a16:creationId xmlns:a16="http://schemas.microsoft.com/office/drawing/2014/main" id="{C3FC6E54-53B0-1CAF-038C-1E9D72986D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64" y="2547237"/>
            <a:ext cx="5016912" cy="350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60214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6C05E-3C9E-C458-9630-C70F236D06EC}"/>
              </a:ext>
            </a:extLst>
          </p:cNvPr>
          <p:cNvSpPr>
            <a:spLocks noGrp="1"/>
          </p:cNvSpPr>
          <p:nvPr>
            <p:ph type="title"/>
          </p:nvPr>
        </p:nvSpPr>
        <p:spPr/>
        <p:txBody>
          <a:bodyPr/>
          <a:lstStyle/>
          <a:p>
            <a:r>
              <a:rPr lang="en-US" dirty="0"/>
              <a:t>Assignment #1 Notes</a:t>
            </a:r>
          </a:p>
        </p:txBody>
      </p:sp>
      <p:sp>
        <p:nvSpPr>
          <p:cNvPr id="3" name="Content Placeholder 2">
            <a:extLst>
              <a:ext uri="{FF2B5EF4-FFF2-40B4-BE49-F238E27FC236}">
                <a16:creationId xmlns:a16="http://schemas.microsoft.com/office/drawing/2014/main" id="{3A9FB428-1D7D-3D59-6D28-A314A15C634D}"/>
              </a:ext>
            </a:extLst>
          </p:cNvPr>
          <p:cNvSpPr>
            <a:spLocks noGrp="1"/>
          </p:cNvSpPr>
          <p:nvPr>
            <p:ph idx="1"/>
          </p:nvPr>
        </p:nvSpPr>
        <p:spPr>
          <a:xfrm>
            <a:off x="1451579" y="1964267"/>
            <a:ext cx="9603275" cy="4089213"/>
          </a:xfrm>
        </p:spPr>
        <p:txBody>
          <a:bodyPr/>
          <a:lstStyle/>
          <a:p>
            <a:r>
              <a:rPr lang="en-US" dirty="0"/>
              <a:t>Overall good, most people did a good job. </a:t>
            </a:r>
          </a:p>
          <a:p>
            <a:pPr lvl="1"/>
            <a:r>
              <a:rPr lang="en-US" dirty="0"/>
              <a:t>Some people went a bit over the top and did lots, that’s good. </a:t>
            </a:r>
          </a:p>
          <a:p>
            <a:pPr lvl="1"/>
            <a:r>
              <a:rPr lang="en-US" dirty="0"/>
              <a:t>Pat yourselves on the back, I was a bit too lazy to put ‘good job’ in the comments. </a:t>
            </a:r>
          </a:p>
          <a:p>
            <a:r>
              <a:rPr lang="en-US" dirty="0"/>
              <a:t>If you did a good job and are also lazy, the EDA thing may be reused. </a:t>
            </a:r>
          </a:p>
          <a:p>
            <a:r>
              <a:rPr lang="en-US" dirty="0"/>
              <a:t>Train-test split doesn’t really need to be mentioned as a tuning thing. </a:t>
            </a:r>
          </a:p>
          <a:p>
            <a:r>
              <a:rPr lang="en-US" dirty="0"/>
              <a:t>Some people had little to no tuning of HP with a grid, but still good accuracy. </a:t>
            </a:r>
          </a:p>
          <a:p>
            <a:pPr lvl="1"/>
            <a:r>
              <a:rPr lang="en-US" dirty="0"/>
              <a:t>If you had more tuning that you did and deleted, ignore this. </a:t>
            </a:r>
          </a:p>
          <a:p>
            <a:pPr lvl="1"/>
            <a:r>
              <a:rPr lang="en-US" dirty="0"/>
              <a:t>This could just be luck, your choices worked well. We want to be a bit more systemic. </a:t>
            </a:r>
          </a:p>
          <a:p>
            <a:pPr lvl="1"/>
            <a:endParaRPr lang="en-US" dirty="0"/>
          </a:p>
        </p:txBody>
      </p:sp>
    </p:spTree>
    <p:extLst>
      <p:ext uri="{BB962C8B-B14F-4D97-AF65-F5344CB8AC3E}">
        <p14:creationId xmlns:p14="http://schemas.microsoft.com/office/powerpoint/2010/main" val="16652451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E38ABA-BD54-1C4D-A5E3-BCCE22EEAE44}"/>
              </a:ext>
            </a:extLst>
          </p:cNvPr>
          <p:cNvSpPr>
            <a:spLocks noGrp="1"/>
          </p:cNvSpPr>
          <p:nvPr>
            <p:ph type="title"/>
          </p:nvPr>
        </p:nvSpPr>
        <p:spPr>
          <a:xfrm>
            <a:off x="1451579" y="804519"/>
            <a:ext cx="9603275" cy="1049235"/>
          </a:xfrm>
        </p:spPr>
        <p:txBody>
          <a:bodyPr>
            <a:normAutofit/>
          </a:bodyPr>
          <a:lstStyle/>
          <a:p>
            <a:r>
              <a:rPr lang="en-US" dirty="0"/>
              <a:t>Kernels and their tricks</a:t>
            </a:r>
          </a:p>
        </p:txBody>
      </p:sp>
      <p:sp>
        <p:nvSpPr>
          <p:cNvPr id="3" name="Content Placeholder 2">
            <a:extLst>
              <a:ext uri="{FF2B5EF4-FFF2-40B4-BE49-F238E27FC236}">
                <a16:creationId xmlns:a16="http://schemas.microsoft.com/office/drawing/2014/main" id="{4B65798C-563E-A04D-A656-7FA4C4B920F4}"/>
              </a:ext>
            </a:extLst>
          </p:cNvPr>
          <p:cNvSpPr>
            <a:spLocks noGrp="1"/>
          </p:cNvSpPr>
          <p:nvPr>
            <p:ph idx="1"/>
          </p:nvPr>
        </p:nvSpPr>
        <p:spPr>
          <a:xfrm>
            <a:off x="1" y="2015734"/>
            <a:ext cx="6241446" cy="4037747"/>
          </a:xfrm>
        </p:spPr>
        <p:txBody>
          <a:bodyPr>
            <a:normAutofit fontScale="92500" lnSpcReduction="10000"/>
          </a:bodyPr>
          <a:lstStyle/>
          <a:p>
            <a:r>
              <a:rPr lang="en-US" dirty="0"/>
              <a:t>The mapping needs math in the raised dimension space.</a:t>
            </a:r>
          </a:p>
          <a:p>
            <a:pPr lvl="1"/>
            <a:r>
              <a:rPr lang="en-US" dirty="0"/>
              <a:t>This is really slow, especially if we have high-D to start. </a:t>
            </a:r>
          </a:p>
          <a:p>
            <a:r>
              <a:rPr lang="en-US" dirty="0"/>
              <a:t>The kernel trick is a math shortcut that does the same thing, but saves the math in many dimensional space. </a:t>
            </a:r>
          </a:p>
          <a:p>
            <a:r>
              <a:rPr lang="en-US" dirty="0"/>
              <a:t>We can specify the kernel as a HP:</a:t>
            </a:r>
          </a:p>
          <a:p>
            <a:pPr lvl="1"/>
            <a:r>
              <a:rPr lang="en-US" dirty="0"/>
              <a:t>Linear</a:t>
            </a:r>
          </a:p>
          <a:p>
            <a:pPr lvl="1"/>
            <a:r>
              <a:rPr lang="en-US" dirty="0"/>
              <a:t>Radial</a:t>
            </a:r>
          </a:p>
          <a:p>
            <a:pPr lvl="1"/>
            <a:r>
              <a:rPr lang="en-US" dirty="0"/>
              <a:t>Sigmoid</a:t>
            </a:r>
          </a:p>
          <a:p>
            <a:pPr lvl="1"/>
            <a:r>
              <a:rPr lang="en-US" dirty="0"/>
              <a:t>Polynomial</a:t>
            </a:r>
          </a:p>
          <a:p>
            <a:r>
              <a:rPr lang="en-US" dirty="0"/>
              <a:t>After kernel trick, sets may become linearly separable.</a:t>
            </a:r>
          </a:p>
        </p:txBody>
      </p:sp>
      <p:pic>
        <p:nvPicPr>
          <p:cNvPr id="4098" name="Picture 2" descr="Support Vector Machines with the mlr package | R-bloggers">
            <a:extLst>
              <a:ext uri="{FF2B5EF4-FFF2-40B4-BE49-F238E27FC236}">
                <a16:creationId xmlns:a16="http://schemas.microsoft.com/office/drawing/2014/main" id="{5D79C869-A349-8445-9E76-3A12C95E1E3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41446" y="2015734"/>
            <a:ext cx="5813091" cy="42985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61412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070E5-F1A3-B8E6-9AB5-3F0AD48D87B3}"/>
              </a:ext>
            </a:extLst>
          </p:cNvPr>
          <p:cNvSpPr>
            <a:spLocks noGrp="1"/>
          </p:cNvSpPr>
          <p:nvPr>
            <p:ph type="title"/>
          </p:nvPr>
        </p:nvSpPr>
        <p:spPr>
          <a:xfrm>
            <a:off x="1451579" y="1"/>
            <a:ext cx="9603275" cy="741404"/>
          </a:xfrm>
        </p:spPr>
        <p:txBody>
          <a:bodyPr/>
          <a:lstStyle/>
          <a:p>
            <a:r>
              <a:rPr lang="en-US" dirty="0"/>
              <a:t>What’s happening</a:t>
            </a:r>
          </a:p>
        </p:txBody>
      </p:sp>
      <p:sp>
        <p:nvSpPr>
          <p:cNvPr id="3" name="Content Placeholder 2">
            <a:extLst>
              <a:ext uri="{FF2B5EF4-FFF2-40B4-BE49-F238E27FC236}">
                <a16:creationId xmlns:a16="http://schemas.microsoft.com/office/drawing/2014/main" id="{F74EB076-3969-CC8C-2712-C461820FE0E0}"/>
              </a:ext>
            </a:extLst>
          </p:cNvPr>
          <p:cNvSpPr>
            <a:spLocks noGrp="1"/>
          </p:cNvSpPr>
          <p:nvPr>
            <p:ph idx="1"/>
          </p:nvPr>
        </p:nvSpPr>
        <p:spPr>
          <a:xfrm>
            <a:off x="1451579" y="2015732"/>
            <a:ext cx="3355199" cy="3450613"/>
          </a:xfrm>
        </p:spPr>
        <p:txBody>
          <a:bodyPr/>
          <a:lstStyle/>
          <a:p>
            <a:endParaRPr lang="en-US" dirty="0"/>
          </a:p>
        </p:txBody>
      </p:sp>
      <p:pic>
        <p:nvPicPr>
          <p:cNvPr id="5124" name="Picture 4" descr="Kernel Trick">
            <a:extLst>
              <a:ext uri="{FF2B5EF4-FFF2-40B4-BE49-F238E27FC236}">
                <a16:creationId xmlns:a16="http://schemas.microsoft.com/office/drawing/2014/main" id="{95462D8D-93DC-98B7-B095-3CABAB6E1B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371" y="650666"/>
            <a:ext cx="11035258" cy="6207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17094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3C1E-757D-AEA2-66AC-67728096D69D}"/>
              </a:ext>
            </a:extLst>
          </p:cNvPr>
          <p:cNvSpPr>
            <a:spLocks noGrp="1"/>
          </p:cNvSpPr>
          <p:nvPr>
            <p:ph type="title"/>
          </p:nvPr>
        </p:nvSpPr>
        <p:spPr/>
        <p:txBody>
          <a:bodyPr/>
          <a:lstStyle/>
          <a:p>
            <a:r>
              <a:rPr lang="en-US" dirty="0"/>
              <a:t>Turing Tricks…</a:t>
            </a:r>
          </a:p>
        </p:txBody>
      </p:sp>
      <p:sp>
        <p:nvSpPr>
          <p:cNvPr id="3" name="Content Placeholder 2">
            <a:extLst>
              <a:ext uri="{FF2B5EF4-FFF2-40B4-BE49-F238E27FC236}">
                <a16:creationId xmlns:a16="http://schemas.microsoft.com/office/drawing/2014/main" id="{87138CF7-B78E-F73E-4185-19F6B526005A}"/>
              </a:ext>
            </a:extLst>
          </p:cNvPr>
          <p:cNvSpPr>
            <a:spLocks noGrp="1"/>
          </p:cNvSpPr>
          <p:nvPr>
            <p:ph idx="1"/>
          </p:nvPr>
        </p:nvSpPr>
        <p:spPr>
          <a:xfrm>
            <a:off x="1" y="2015732"/>
            <a:ext cx="7175088" cy="3913430"/>
          </a:xfrm>
        </p:spPr>
        <p:txBody>
          <a:bodyPr/>
          <a:lstStyle/>
          <a:p>
            <a:r>
              <a:rPr lang="en-US" dirty="0"/>
              <a:t>The kernel trick is a mathematical shortcut that sidesteps the mapping math. </a:t>
            </a:r>
          </a:p>
          <a:p>
            <a:pPr lvl="1"/>
            <a:r>
              <a:rPr lang="en-US" dirty="0"/>
              <a:t>i.e. we can ‘make’ the data M-dimensional, without all the calculations. </a:t>
            </a:r>
          </a:p>
          <a:p>
            <a:r>
              <a:rPr lang="en-US" dirty="0"/>
              <a:t>This makes things run much more quickly. </a:t>
            </a:r>
          </a:p>
          <a:p>
            <a:r>
              <a:rPr lang="en-US" dirty="0"/>
              <a:t>Once in higher dimensions, division is typically easier. </a:t>
            </a:r>
          </a:p>
          <a:p>
            <a:pPr lvl="1"/>
            <a:r>
              <a:rPr lang="en-US" dirty="0"/>
              <a:t>This one is polynomial power of 2, same a basis LR. </a:t>
            </a:r>
          </a:p>
        </p:txBody>
      </p:sp>
      <p:pic>
        <p:nvPicPr>
          <p:cNvPr id="4" name="Picture 2" descr="9.12 Non-linear SVMs | Machine Learning in Asset Pricing">
            <a:extLst>
              <a:ext uri="{FF2B5EF4-FFF2-40B4-BE49-F238E27FC236}">
                <a16:creationId xmlns:a16="http://schemas.microsoft.com/office/drawing/2014/main" id="{4E4EBF13-08DD-59C7-D7CB-AADF3BDB0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75088" y="2122080"/>
            <a:ext cx="5016912" cy="35062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1041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195F3-0BF3-5AE0-E2F0-408740BC45F4}"/>
              </a:ext>
            </a:extLst>
          </p:cNvPr>
          <p:cNvSpPr>
            <a:spLocks noGrp="1"/>
          </p:cNvSpPr>
          <p:nvPr>
            <p:ph type="title"/>
          </p:nvPr>
        </p:nvSpPr>
        <p:spPr/>
        <p:txBody>
          <a:bodyPr/>
          <a:lstStyle/>
          <a:p>
            <a:r>
              <a:rPr lang="en-US" dirty="0"/>
              <a:t>Kernels are Tricky</a:t>
            </a:r>
          </a:p>
        </p:txBody>
      </p:sp>
      <p:sp>
        <p:nvSpPr>
          <p:cNvPr id="3" name="Content Placeholder 2">
            <a:extLst>
              <a:ext uri="{FF2B5EF4-FFF2-40B4-BE49-F238E27FC236}">
                <a16:creationId xmlns:a16="http://schemas.microsoft.com/office/drawing/2014/main" id="{88B46985-22E1-60E1-BBB6-3BF0F888CFDD}"/>
              </a:ext>
            </a:extLst>
          </p:cNvPr>
          <p:cNvSpPr>
            <a:spLocks noGrp="1"/>
          </p:cNvSpPr>
          <p:nvPr>
            <p:ph idx="1"/>
          </p:nvPr>
        </p:nvSpPr>
        <p:spPr>
          <a:xfrm>
            <a:off x="6454903" y="2015732"/>
            <a:ext cx="5737097" cy="4037749"/>
          </a:xfrm>
        </p:spPr>
        <p:txBody>
          <a:bodyPr/>
          <a:lstStyle/>
          <a:p>
            <a:r>
              <a:rPr lang="en-US" dirty="0"/>
              <a:t>The kernel trick saves calculations in mapping to a higher dimension space. </a:t>
            </a:r>
          </a:p>
          <a:p>
            <a:pPr lvl="1"/>
            <a:r>
              <a:rPr lang="en-US" dirty="0"/>
              <a:t>I.e. the kernel function needs to be applied to each record – lots of algebra. </a:t>
            </a:r>
          </a:p>
          <a:p>
            <a:r>
              <a:rPr lang="en-US" dirty="0"/>
              <a:t>The kernel trick is a shortcut of that mapping. </a:t>
            </a:r>
          </a:p>
          <a:p>
            <a:pPr lvl="1"/>
            <a:r>
              <a:rPr lang="en-US" dirty="0"/>
              <a:t>Get: data in higher dimensions. </a:t>
            </a:r>
          </a:p>
          <a:p>
            <a:pPr lvl="1"/>
            <a:r>
              <a:rPr lang="en-US" dirty="0"/>
              <a:t>Without: having to do all the math. </a:t>
            </a:r>
          </a:p>
          <a:p>
            <a:r>
              <a:rPr lang="en-US" dirty="0"/>
              <a:t>This makes this practical to use in more cases. </a:t>
            </a:r>
          </a:p>
        </p:txBody>
      </p:sp>
      <p:pic>
        <p:nvPicPr>
          <p:cNvPr id="2054" name="Picture 6" descr="The Kernel Trick in Support Vector Classification | by Drew Wilimitis |  Towards Data Science">
            <a:extLst>
              <a:ext uri="{FF2B5EF4-FFF2-40B4-BE49-F238E27FC236}">
                <a16:creationId xmlns:a16="http://schemas.microsoft.com/office/drawing/2014/main" id="{8C0B1256-9D04-D001-749C-D2923E982A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42" y="2015732"/>
            <a:ext cx="6249056" cy="349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94542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FAD73-37F8-A5AF-50DD-517EB356C50A}"/>
              </a:ext>
            </a:extLst>
          </p:cNvPr>
          <p:cNvSpPr>
            <a:spLocks noGrp="1"/>
          </p:cNvSpPr>
          <p:nvPr>
            <p:ph type="title"/>
          </p:nvPr>
        </p:nvSpPr>
        <p:spPr/>
        <p:txBody>
          <a:bodyPr/>
          <a:lstStyle/>
          <a:p>
            <a:r>
              <a:rPr lang="en-US" dirty="0"/>
              <a:t>SVM Uses</a:t>
            </a:r>
          </a:p>
        </p:txBody>
      </p:sp>
      <p:sp>
        <p:nvSpPr>
          <p:cNvPr id="3" name="Content Placeholder 2">
            <a:extLst>
              <a:ext uri="{FF2B5EF4-FFF2-40B4-BE49-F238E27FC236}">
                <a16:creationId xmlns:a16="http://schemas.microsoft.com/office/drawing/2014/main" id="{3BEF66EC-ECD7-CC88-2AF3-F3C47164ABA6}"/>
              </a:ext>
            </a:extLst>
          </p:cNvPr>
          <p:cNvSpPr>
            <a:spLocks noGrp="1"/>
          </p:cNvSpPr>
          <p:nvPr>
            <p:ph idx="1"/>
          </p:nvPr>
        </p:nvSpPr>
        <p:spPr>
          <a:xfrm>
            <a:off x="1451579" y="1853754"/>
            <a:ext cx="9603275" cy="4199727"/>
          </a:xfrm>
        </p:spPr>
        <p:txBody>
          <a:bodyPr>
            <a:normAutofit/>
          </a:bodyPr>
          <a:lstStyle/>
          <a:p>
            <a:r>
              <a:rPr lang="en-US" dirty="0"/>
              <a:t>Support vector machines are relatively widely used in real-life. </a:t>
            </a:r>
          </a:p>
          <a:p>
            <a:pPr lvl="1"/>
            <a:r>
              <a:rPr lang="en-US" dirty="0"/>
              <a:t>Often good at unstructured, high dimensional things like image or voice classification. </a:t>
            </a:r>
          </a:p>
          <a:p>
            <a:pPr lvl="1"/>
            <a:r>
              <a:rPr lang="en-US" dirty="0"/>
              <a:t>Marketing/sales related – spam, fraud, recommendation systems. </a:t>
            </a:r>
          </a:p>
          <a:p>
            <a:pPr lvl="1"/>
            <a:r>
              <a:rPr lang="en-US" dirty="0"/>
              <a:t>NLP related things like sentiment analysis. </a:t>
            </a:r>
          </a:p>
          <a:p>
            <a:r>
              <a:rPr lang="en-US" dirty="0"/>
              <a:t>Has been used for things like image classification at FB/Google, Siri and Google voice </a:t>
            </a:r>
            <a:r>
              <a:rPr lang="en-US" dirty="0" err="1"/>
              <a:t>ast</a:t>
            </a:r>
            <a:r>
              <a:rPr lang="en-US" dirty="0"/>
              <a:t>.</a:t>
            </a:r>
          </a:p>
          <a:p>
            <a:pPr lvl="1"/>
            <a:r>
              <a:rPr lang="en-US" dirty="0"/>
              <a:t>These may or may not still be true, but they were in ‘big’ production uses. </a:t>
            </a:r>
          </a:p>
          <a:p>
            <a:r>
              <a:rPr lang="en-US" dirty="0"/>
              <a:t>These applications are/may be better with NN, with lots of data. If not, SVM competes. </a:t>
            </a:r>
          </a:p>
          <a:p>
            <a:pPr lvl="1"/>
            <a:r>
              <a:rPr lang="en-US" dirty="0"/>
              <a:t>An SVM would tend to fit quicker with less data, then loose out as data increases. </a:t>
            </a:r>
          </a:p>
          <a:p>
            <a:pPr lvl="1"/>
            <a:r>
              <a:rPr lang="en-US" dirty="0"/>
              <a:t>Due to the support vector concept, as long as we have a few ‘key’ records, more don’t help. </a:t>
            </a:r>
          </a:p>
        </p:txBody>
      </p:sp>
    </p:spTree>
    <p:extLst>
      <p:ext uri="{BB962C8B-B14F-4D97-AF65-F5344CB8AC3E}">
        <p14:creationId xmlns:p14="http://schemas.microsoft.com/office/powerpoint/2010/main" val="40532700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645CF5-9A49-DE80-5CAE-57F000478BC6}"/>
              </a:ext>
            </a:extLst>
          </p:cNvPr>
          <p:cNvSpPr>
            <a:spLocks noGrp="1"/>
          </p:cNvSpPr>
          <p:nvPr>
            <p:ph type="title"/>
          </p:nvPr>
        </p:nvSpPr>
        <p:spPr/>
        <p:txBody>
          <a:bodyPr/>
          <a:lstStyle/>
          <a:p>
            <a:r>
              <a:rPr lang="en-US" dirty="0"/>
              <a:t>Bonus Hyperparameter - Tolerance</a:t>
            </a:r>
          </a:p>
        </p:txBody>
      </p:sp>
      <p:sp>
        <p:nvSpPr>
          <p:cNvPr id="3" name="Content Placeholder 2">
            <a:extLst>
              <a:ext uri="{FF2B5EF4-FFF2-40B4-BE49-F238E27FC236}">
                <a16:creationId xmlns:a16="http://schemas.microsoft.com/office/drawing/2014/main" id="{7C73F321-D90D-9930-4833-5C99F769885C}"/>
              </a:ext>
            </a:extLst>
          </p:cNvPr>
          <p:cNvSpPr>
            <a:spLocks noGrp="1"/>
          </p:cNvSpPr>
          <p:nvPr>
            <p:ph idx="1"/>
          </p:nvPr>
        </p:nvSpPr>
        <p:spPr>
          <a:xfrm>
            <a:off x="1451579" y="1853754"/>
            <a:ext cx="9603275" cy="4199727"/>
          </a:xfrm>
        </p:spPr>
        <p:txBody>
          <a:bodyPr/>
          <a:lstStyle/>
          <a:p>
            <a:r>
              <a:rPr lang="en-US" dirty="0"/>
              <a:t>Many algorithms have a hyperparameter for tolerance. </a:t>
            </a:r>
          </a:p>
          <a:p>
            <a:r>
              <a:rPr lang="en-US" dirty="0"/>
              <a:t>Tolerance controls how aggressive the stopping criteria for training is. </a:t>
            </a:r>
          </a:p>
          <a:p>
            <a:pPr lvl="1"/>
            <a:r>
              <a:rPr lang="en-US" dirty="0"/>
              <a:t>E.g. if the model is not improving from iteration to iteration, when can we stop. </a:t>
            </a:r>
          </a:p>
          <a:p>
            <a:pPr lvl="1"/>
            <a:r>
              <a:rPr lang="en-US" dirty="0"/>
              <a:t>This is common, it cuts off training when our improvements have slowed to negligible. </a:t>
            </a:r>
          </a:p>
          <a:p>
            <a:r>
              <a:rPr lang="en-US" dirty="0"/>
              <a:t>For this one, the higher the value, the more aggressive the algorithm is in cutting training. </a:t>
            </a:r>
          </a:p>
          <a:p>
            <a:r>
              <a:rPr lang="en-US" dirty="0"/>
              <a:t>Most (all???) iterative processes have something similar. </a:t>
            </a:r>
          </a:p>
          <a:p>
            <a:r>
              <a:rPr lang="en-US" dirty="0"/>
              <a:t>In large/slow training sessions, we can set the limit on iterations high, then let it stop when improvement stops. In neural networks this is more common. </a:t>
            </a:r>
          </a:p>
        </p:txBody>
      </p:sp>
    </p:spTree>
    <p:extLst>
      <p:ext uri="{BB962C8B-B14F-4D97-AF65-F5344CB8AC3E}">
        <p14:creationId xmlns:p14="http://schemas.microsoft.com/office/powerpoint/2010/main" val="22870044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1FAEC-CB0F-E4E8-E5AE-D0FF0848A89B}"/>
              </a:ext>
            </a:extLst>
          </p:cNvPr>
          <p:cNvSpPr>
            <a:spLocks noGrp="1"/>
          </p:cNvSpPr>
          <p:nvPr>
            <p:ph type="title"/>
          </p:nvPr>
        </p:nvSpPr>
        <p:spPr/>
        <p:txBody>
          <a:bodyPr/>
          <a:lstStyle/>
          <a:p>
            <a:r>
              <a:rPr lang="en-US" dirty="0"/>
              <a:t>Support Vector Regression</a:t>
            </a:r>
          </a:p>
        </p:txBody>
      </p:sp>
      <p:sp>
        <p:nvSpPr>
          <p:cNvPr id="3" name="Content Placeholder 2">
            <a:extLst>
              <a:ext uri="{FF2B5EF4-FFF2-40B4-BE49-F238E27FC236}">
                <a16:creationId xmlns:a16="http://schemas.microsoft.com/office/drawing/2014/main" id="{91F08E70-1D68-1C1D-553C-6A1BD7B871F2}"/>
              </a:ext>
            </a:extLst>
          </p:cNvPr>
          <p:cNvSpPr>
            <a:spLocks noGrp="1"/>
          </p:cNvSpPr>
          <p:nvPr>
            <p:ph idx="1"/>
          </p:nvPr>
        </p:nvSpPr>
        <p:spPr>
          <a:xfrm>
            <a:off x="162047" y="2015732"/>
            <a:ext cx="3403420" cy="4037749"/>
          </a:xfrm>
        </p:spPr>
        <p:txBody>
          <a:bodyPr/>
          <a:lstStyle/>
          <a:p>
            <a:r>
              <a:rPr lang="en-US" dirty="0"/>
              <a:t>We’ll mostly ignore this…</a:t>
            </a:r>
          </a:p>
          <a:p>
            <a:r>
              <a:rPr lang="en-US" dirty="0"/>
              <a:t>Support vector machines can also do regression. </a:t>
            </a:r>
          </a:p>
          <a:p>
            <a:r>
              <a:rPr lang="en-US" dirty="0"/>
              <a:t>The goal is basically opposite – draw a plane where things are within the decision boundaries. </a:t>
            </a:r>
          </a:p>
          <a:p>
            <a:r>
              <a:rPr lang="en-US" dirty="0"/>
              <a:t>The tube is basically zero loss for those records. </a:t>
            </a:r>
          </a:p>
        </p:txBody>
      </p:sp>
      <p:pic>
        <p:nvPicPr>
          <p:cNvPr id="13314" name="Picture 2">
            <a:extLst>
              <a:ext uri="{FF2B5EF4-FFF2-40B4-BE49-F238E27FC236}">
                <a16:creationId xmlns:a16="http://schemas.microsoft.com/office/drawing/2014/main" id="{EB8E858D-14CC-7050-6D1A-3B4F0051551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5467" y="2015732"/>
            <a:ext cx="8626533" cy="3450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2751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B8B97-A891-EBC6-BE9B-216D802B92B4}"/>
              </a:ext>
            </a:extLst>
          </p:cNvPr>
          <p:cNvSpPr>
            <a:spLocks noGrp="1"/>
          </p:cNvSpPr>
          <p:nvPr>
            <p:ph type="title"/>
          </p:nvPr>
        </p:nvSpPr>
        <p:spPr/>
        <p:txBody>
          <a:bodyPr/>
          <a:lstStyle/>
          <a:p>
            <a:r>
              <a:rPr lang="en-US" dirty="0"/>
              <a:t>Regularization and HP Fit</a:t>
            </a:r>
          </a:p>
        </p:txBody>
      </p:sp>
      <p:sp>
        <p:nvSpPr>
          <p:cNvPr id="3" name="Content Placeholder 2">
            <a:extLst>
              <a:ext uri="{FF2B5EF4-FFF2-40B4-BE49-F238E27FC236}">
                <a16:creationId xmlns:a16="http://schemas.microsoft.com/office/drawing/2014/main" id="{19CEA1F7-D255-3DAB-653D-4BE31BCD9C23}"/>
              </a:ext>
            </a:extLst>
          </p:cNvPr>
          <p:cNvSpPr>
            <a:spLocks noGrp="1"/>
          </p:cNvSpPr>
          <p:nvPr>
            <p:ph idx="1"/>
          </p:nvPr>
        </p:nvSpPr>
        <p:spPr>
          <a:xfrm>
            <a:off x="8287473" y="2015732"/>
            <a:ext cx="3845260" cy="4097201"/>
          </a:xfrm>
        </p:spPr>
        <p:txBody>
          <a:bodyPr/>
          <a:lstStyle/>
          <a:p>
            <a:r>
              <a:rPr lang="en-US" dirty="0"/>
              <a:t>C allows for things that are outside the tube. </a:t>
            </a:r>
          </a:p>
          <a:p>
            <a:r>
              <a:rPr lang="en-US" dirty="0"/>
              <a:t>The epsilon value is a HP. </a:t>
            </a:r>
          </a:p>
          <a:p>
            <a:r>
              <a:rPr lang="en-US" dirty="0"/>
              <a:t>The algorithm tries to find the plane that is ‘most close’ to the points. </a:t>
            </a:r>
          </a:p>
          <a:p>
            <a:r>
              <a:rPr lang="en-US" dirty="0"/>
              <a:t>~Find a tight lane where most points are in the tube. </a:t>
            </a:r>
          </a:p>
          <a:p>
            <a:pPr lvl="1"/>
            <a:r>
              <a:rPr lang="en-US" dirty="0"/>
              <a:t>Basically, minimize residuals. </a:t>
            </a:r>
          </a:p>
        </p:txBody>
      </p:sp>
      <p:pic>
        <p:nvPicPr>
          <p:cNvPr id="14338" name="Picture 2" descr="From Theory to Practice: Implementing Support Vector Regression for  Predictions in Python | by Niousha Rasifaghihi | Medium">
            <a:extLst>
              <a:ext uri="{FF2B5EF4-FFF2-40B4-BE49-F238E27FC236}">
                <a16:creationId xmlns:a16="http://schemas.microsoft.com/office/drawing/2014/main" id="{237FF9A9-A220-ACBF-CBE6-1A86E0A6F5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312" y="1983901"/>
            <a:ext cx="7964161" cy="486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6872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CF945-EC02-D2F7-AEB9-466E132094D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39D9F88-EC0B-5E69-02EF-51A505CA8B7C}"/>
              </a:ext>
            </a:extLst>
          </p:cNvPr>
          <p:cNvSpPr>
            <a:spLocks noGrp="1"/>
          </p:cNvSpPr>
          <p:nvPr>
            <p:ph idx="1"/>
          </p:nvPr>
        </p:nvSpPr>
        <p:spPr/>
        <p:txBody>
          <a:bodyPr/>
          <a:lstStyle/>
          <a:p>
            <a:endParaRPr lang="en-US"/>
          </a:p>
        </p:txBody>
      </p:sp>
      <p:pic>
        <p:nvPicPr>
          <p:cNvPr id="15362" name="Picture 2" descr="svm - How to plot support vectors for support vector regression? - Stack  Overflow">
            <a:extLst>
              <a:ext uri="{FF2B5EF4-FFF2-40B4-BE49-F238E27FC236}">
                <a16:creationId xmlns:a16="http://schemas.microsoft.com/office/drawing/2014/main" id="{8DA24E25-AB54-F128-278A-52703EF459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963" y="0"/>
            <a:ext cx="1101248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93592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E5D13E-6C2F-BD49-AFEA-7E6DF82F9414}"/>
              </a:ext>
            </a:extLst>
          </p:cNvPr>
          <p:cNvSpPr>
            <a:spLocks noGrp="1"/>
          </p:cNvSpPr>
          <p:nvPr>
            <p:ph type="title"/>
          </p:nvPr>
        </p:nvSpPr>
        <p:spPr/>
        <p:txBody>
          <a:bodyPr/>
          <a:lstStyle/>
          <a:p>
            <a:r>
              <a:rPr lang="en-US" dirty="0"/>
              <a:t>SVM – So Hot Right Now</a:t>
            </a:r>
          </a:p>
        </p:txBody>
      </p:sp>
      <p:sp>
        <p:nvSpPr>
          <p:cNvPr id="3" name="Content Placeholder 2">
            <a:extLst>
              <a:ext uri="{FF2B5EF4-FFF2-40B4-BE49-F238E27FC236}">
                <a16:creationId xmlns:a16="http://schemas.microsoft.com/office/drawing/2014/main" id="{32D84410-9223-EE45-9D4E-0A6CE3B96E1D}"/>
              </a:ext>
            </a:extLst>
          </p:cNvPr>
          <p:cNvSpPr>
            <a:spLocks noGrp="1"/>
          </p:cNvSpPr>
          <p:nvPr>
            <p:ph idx="1"/>
          </p:nvPr>
        </p:nvSpPr>
        <p:spPr>
          <a:xfrm>
            <a:off x="1451579" y="1853754"/>
            <a:ext cx="9603275" cy="4199727"/>
          </a:xfrm>
        </p:spPr>
        <p:txBody>
          <a:bodyPr>
            <a:normAutofit/>
          </a:bodyPr>
          <a:lstStyle/>
          <a:p>
            <a:r>
              <a:rPr lang="en-US" dirty="0"/>
              <a:t>Multiple classes – One vs rest, or one vs one. No </a:t>
            </a:r>
            <a:r>
              <a:rPr lang="en-US" dirty="0" err="1"/>
              <a:t>softmax</a:t>
            </a:r>
            <a:r>
              <a:rPr lang="en-US" dirty="0"/>
              <a:t> equivalent. </a:t>
            </a:r>
          </a:p>
          <a:p>
            <a:pPr lvl="1"/>
            <a:r>
              <a:rPr lang="en-US" dirty="0"/>
              <a:t>But if it’s something like “Hey, Google” vs. anything else, that’s a pretty reasonable fit. </a:t>
            </a:r>
          </a:p>
          <a:p>
            <a:r>
              <a:rPr lang="en-US" dirty="0"/>
              <a:t>Pros:</a:t>
            </a:r>
          </a:p>
          <a:p>
            <a:pPr lvl="1"/>
            <a:r>
              <a:rPr lang="en-US" dirty="0"/>
              <a:t>Can be really accurate, and pretty flexible thanks to kernel tricks. </a:t>
            </a:r>
          </a:p>
          <a:p>
            <a:pPr lvl="1"/>
            <a:r>
              <a:rPr lang="en-US" dirty="0"/>
              <a:t>Good (potentially) with small-</a:t>
            </a:r>
            <a:r>
              <a:rPr lang="en-US" dirty="0" err="1"/>
              <a:t>ish</a:t>
            </a:r>
            <a:r>
              <a:rPr lang="en-US" dirty="0"/>
              <a:t> datasets, especially those with many features like images. </a:t>
            </a:r>
          </a:p>
          <a:p>
            <a:pPr lvl="1"/>
            <a:r>
              <a:rPr lang="en-US" dirty="0"/>
              <a:t>Stable – only different if the support vector change (but with large N, big change is less likely)</a:t>
            </a:r>
          </a:p>
          <a:p>
            <a:r>
              <a:rPr lang="en-US" dirty="0"/>
              <a:t>Cons:</a:t>
            </a:r>
          </a:p>
          <a:p>
            <a:pPr lvl="1"/>
            <a:r>
              <a:rPr lang="en-US" dirty="0"/>
              <a:t>May be slow on large datasets. </a:t>
            </a:r>
          </a:p>
          <a:p>
            <a:pPr lvl="1"/>
            <a:r>
              <a:rPr lang="en-US" dirty="0"/>
              <a:t>Noise and messy data may hurt accuracy if the margins are hard to define in the data. </a:t>
            </a:r>
          </a:p>
          <a:p>
            <a:pPr lvl="1"/>
            <a:r>
              <a:rPr lang="en-US" dirty="0"/>
              <a:t>Correct kernel and C requires testing via a </a:t>
            </a:r>
            <a:r>
              <a:rPr lang="en-US" dirty="0" err="1"/>
              <a:t>gridsearch</a:t>
            </a:r>
            <a:r>
              <a:rPr lang="en-US" dirty="0"/>
              <a:t> or similar. </a:t>
            </a:r>
          </a:p>
        </p:txBody>
      </p:sp>
    </p:spTree>
    <p:extLst>
      <p:ext uri="{BB962C8B-B14F-4D97-AF65-F5344CB8AC3E}">
        <p14:creationId xmlns:p14="http://schemas.microsoft.com/office/powerpoint/2010/main" val="24690253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3603F-9AE2-CC35-D6EB-12A32F68850C}"/>
              </a:ext>
            </a:extLst>
          </p:cNvPr>
          <p:cNvSpPr>
            <a:spLocks noGrp="1"/>
          </p:cNvSpPr>
          <p:nvPr>
            <p:ph type="title"/>
          </p:nvPr>
        </p:nvSpPr>
        <p:spPr/>
        <p:txBody>
          <a:bodyPr/>
          <a:lstStyle/>
          <a:p>
            <a:r>
              <a:rPr lang="en-US" dirty="0"/>
              <a:t>Assignment 1 Notes</a:t>
            </a:r>
          </a:p>
        </p:txBody>
      </p:sp>
      <p:sp>
        <p:nvSpPr>
          <p:cNvPr id="3" name="Content Placeholder 2">
            <a:extLst>
              <a:ext uri="{FF2B5EF4-FFF2-40B4-BE49-F238E27FC236}">
                <a16:creationId xmlns:a16="http://schemas.microsoft.com/office/drawing/2014/main" id="{CDB20EF5-4E67-BEA4-E214-90A7BE1E34AE}"/>
              </a:ext>
            </a:extLst>
          </p:cNvPr>
          <p:cNvSpPr>
            <a:spLocks noGrp="1"/>
          </p:cNvSpPr>
          <p:nvPr>
            <p:ph idx="1"/>
          </p:nvPr>
        </p:nvSpPr>
        <p:spPr>
          <a:xfrm>
            <a:off x="1451579" y="2015732"/>
            <a:ext cx="9603275" cy="4037749"/>
          </a:xfrm>
        </p:spPr>
        <p:txBody>
          <a:bodyPr/>
          <a:lstStyle/>
          <a:p>
            <a:r>
              <a:rPr lang="en-US" dirty="0"/>
              <a:t>Things I noticed….</a:t>
            </a:r>
          </a:p>
          <a:p>
            <a:r>
              <a:rPr lang="en-US" dirty="0"/>
              <a:t>The random state thing isn’t really for tuning, it’s for boring logistics. </a:t>
            </a:r>
          </a:p>
          <a:p>
            <a:pPr lvl="1"/>
            <a:r>
              <a:rPr lang="en-US" dirty="0"/>
              <a:t>Computers don’t do random, they need some starting point, a seed. </a:t>
            </a:r>
          </a:p>
          <a:p>
            <a:pPr lvl="1"/>
            <a:r>
              <a:rPr lang="en-US" dirty="0"/>
              <a:t>If you provide the same seed, you’ll get the same randomness over and over. </a:t>
            </a:r>
          </a:p>
          <a:p>
            <a:pPr lvl="1"/>
            <a:r>
              <a:rPr lang="en-US" dirty="0"/>
              <a:t>If you’re writing a textbook or something, this lets you repeat results. </a:t>
            </a:r>
          </a:p>
          <a:p>
            <a:pPr lvl="1"/>
            <a:r>
              <a:rPr lang="en-US" dirty="0"/>
              <a:t>Its irrelevant for actual usage, we want random. </a:t>
            </a:r>
          </a:p>
          <a:p>
            <a:pPr lvl="1"/>
            <a:r>
              <a:rPr lang="en-US" dirty="0"/>
              <a:t>If one seed works better, it’s a totally random coincidence. </a:t>
            </a:r>
          </a:p>
          <a:p>
            <a:r>
              <a:rPr lang="en-US" dirty="0"/>
              <a:t>Custom transformers (pipeline steps) – we’ll look at those soon. </a:t>
            </a:r>
          </a:p>
        </p:txBody>
      </p:sp>
    </p:spTree>
    <p:extLst>
      <p:ext uri="{BB962C8B-B14F-4D97-AF65-F5344CB8AC3E}">
        <p14:creationId xmlns:p14="http://schemas.microsoft.com/office/powerpoint/2010/main" val="308045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2B8A3-2F7C-C3E9-C71E-7129F1ED1398}"/>
              </a:ext>
            </a:extLst>
          </p:cNvPr>
          <p:cNvSpPr>
            <a:spLocks noGrp="1"/>
          </p:cNvSpPr>
          <p:nvPr>
            <p:ph type="title"/>
          </p:nvPr>
        </p:nvSpPr>
        <p:spPr/>
        <p:txBody>
          <a:bodyPr/>
          <a:lstStyle/>
          <a:p>
            <a:r>
              <a:rPr lang="en-US" dirty="0"/>
              <a:t>Assignment 1 Notes</a:t>
            </a:r>
          </a:p>
        </p:txBody>
      </p:sp>
      <p:sp>
        <p:nvSpPr>
          <p:cNvPr id="3" name="Content Placeholder 2">
            <a:extLst>
              <a:ext uri="{FF2B5EF4-FFF2-40B4-BE49-F238E27FC236}">
                <a16:creationId xmlns:a16="http://schemas.microsoft.com/office/drawing/2014/main" id="{647CCB26-3FC0-B087-6891-5D1AFF33CBAD}"/>
              </a:ext>
            </a:extLst>
          </p:cNvPr>
          <p:cNvSpPr>
            <a:spLocks noGrp="1"/>
          </p:cNvSpPr>
          <p:nvPr>
            <p:ph idx="1"/>
          </p:nvPr>
        </p:nvSpPr>
        <p:spPr>
          <a:xfrm>
            <a:off x="1451579" y="1921933"/>
            <a:ext cx="9603275" cy="4131547"/>
          </a:xfrm>
        </p:spPr>
        <p:txBody>
          <a:bodyPr/>
          <a:lstStyle/>
          <a:p>
            <a:r>
              <a:rPr lang="en-US" dirty="0"/>
              <a:t>I generally try to allow smaller errors to break your way. </a:t>
            </a:r>
          </a:p>
          <a:p>
            <a:pPr lvl="1"/>
            <a:r>
              <a:rPr lang="en-US" dirty="0"/>
              <a:t>I tried to correct small errors, or things like file paths that are different. </a:t>
            </a:r>
          </a:p>
          <a:p>
            <a:r>
              <a:rPr lang="en-US" dirty="0"/>
              <a:t>It didn’t really apply here, but if some part in the middle of the process has an error, I generally try to give benefit of the doubt to the other sides. </a:t>
            </a:r>
          </a:p>
          <a:p>
            <a:pPr lvl="1"/>
            <a:r>
              <a:rPr lang="en-US" dirty="0"/>
              <a:t>E.g. you mess up ‘encoding’, making the process break, but I read the code and it looks like the parts before and after are good. </a:t>
            </a:r>
          </a:p>
          <a:p>
            <a:pPr lvl="1"/>
            <a:r>
              <a:rPr lang="en-US" dirty="0"/>
              <a:t>Please don’t actively try to take advantage of this. </a:t>
            </a:r>
          </a:p>
          <a:p>
            <a:r>
              <a:rPr lang="en-US" dirty="0"/>
              <a:t>If you think I messed up, let me know and make your argument. Sometimes I might miss stuff, especially in things like this where some code may be in different files. </a:t>
            </a:r>
          </a:p>
        </p:txBody>
      </p:sp>
    </p:spTree>
    <p:extLst>
      <p:ext uri="{BB962C8B-B14F-4D97-AF65-F5344CB8AC3E}">
        <p14:creationId xmlns:p14="http://schemas.microsoft.com/office/powerpoint/2010/main" val="2111638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7F1F2-A705-8F7C-DE1B-D86B7307CB5B}"/>
              </a:ext>
            </a:extLst>
          </p:cNvPr>
          <p:cNvSpPr>
            <a:spLocks noGrp="1"/>
          </p:cNvSpPr>
          <p:nvPr>
            <p:ph type="title"/>
          </p:nvPr>
        </p:nvSpPr>
        <p:spPr/>
        <p:txBody>
          <a:bodyPr/>
          <a:lstStyle/>
          <a:p>
            <a:r>
              <a:rPr lang="en-US" dirty="0"/>
              <a:t>Some Free Accuracy… Maybe</a:t>
            </a:r>
          </a:p>
        </p:txBody>
      </p:sp>
      <p:sp>
        <p:nvSpPr>
          <p:cNvPr id="3" name="Content Placeholder 2">
            <a:extLst>
              <a:ext uri="{FF2B5EF4-FFF2-40B4-BE49-F238E27FC236}">
                <a16:creationId xmlns:a16="http://schemas.microsoft.com/office/drawing/2014/main" id="{C0DFA8DE-B0E6-9F1A-C0D7-44B65F118F40}"/>
              </a:ext>
            </a:extLst>
          </p:cNvPr>
          <p:cNvSpPr>
            <a:spLocks noGrp="1"/>
          </p:cNvSpPr>
          <p:nvPr>
            <p:ph idx="1"/>
          </p:nvPr>
        </p:nvSpPr>
        <p:spPr>
          <a:xfrm>
            <a:off x="1451579" y="1930400"/>
            <a:ext cx="10071554" cy="4123081"/>
          </a:xfrm>
        </p:spPr>
        <p:txBody>
          <a:bodyPr/>
          <a:lstStyle/>
          <a:p>
            <a:r>
              <a:rPr lang="en-US" dirty="0"/>
              <a:t>One thing we can do is to make a new model post testing/grid search. </a:t>
            </a:r>
          </a:p>
          <a:p>
            <a:r>
              <a:rPr lang="en-US" dirty="0"/>
              <a:t>We split the data (train-test or cross-validation) to get a way to evaluate models. </a:t>
            </a:r>
          </a:p>
          <a:p>
            <a:pPr lvl="1"/>
            <a:r>
              <a:rPr lang="en-US" dirty="0"/>
              <a:t>The test set that is not trained on allows us to estimate performance on new data. </a:t>
            </a:r>
          </a:p>
          <a:p>
            <a:pPr lvl="1"/>
            <a:r>
              <a:rPr lang="en-US" dirty="0"/>
              <a:t>Once we test the contenders, we can select the best model/HP/feature set….</a:t>
            </a:r>
          </a:p>
          <a:p>
            <a:r>
              <a:rPr lang="en-US" dirty="0"/>
              <a:t>If we want to use this model in real life (i.e. we train it, now time to actually predict), we can: </a:t>
            </a:r>
          </a:p>
          <a:p>
            <a:pPr lvl="1"/>
            <a:r>
              <a:rPr lang="en-US" dirty="0"/>
              <a:t>Take the settings that produced the best model. </a:t>
            </a:r>
          </a:p>
          <a:p>
            <a:pPr lvl="1"/>
            <a:r>
              <a:rPr lang="en-US" dirty="0"/>
              <a:t>Train a new model with all of the training data, no train-test split. </a:t>
            </a:r>
          </a:p>
          <a:p>
            <a:pPr lvl="1"/>
            <a:r>
              <a:rPr lang="en-US" dirty="0"/>
              <a:t>We don’t have a way to test this model, but we can assume the floor is the ‘best’ from the grid. </a:t>
            </a:r>
          </a:p>
          <a:p>
            <a:r>
              <a:rPr lang="en-US" dirty="0"/>
              <a:t>Will this help – maybe, it depends on amount of data, complexity, and distribution</a:t>
            </a:r>
          </a:p>
        </p:txBody>
      </p:sp>
    </p:spTree>
    <p:extLst>
      <p:ext uri="{BB962C8B-B14F-4D97-AF65-F5344CB8AC3E}">
        <p14:creationId xmlns:p14="http://schemas.microsoft.com/office/powerpoint/2010/main" val="2072263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02140-6DBD-6A03-7A80-72CE809C9127}"/>
              </a:ext>
            </a:extLst>
          </p:cNvPr>
          <p:cNvSpPr>
            <a:spLocks noGrp="1"/>
          </p:cNvSpPr>
          <p:nvPr>
            <p:ph type="title"/>
          </p:nvPr>
        </p:nvSpPr>
        <p:spPr/>
        <p:txBody>
          <a:bodyPr/>
          <a:lstStyle/>
          <a:p>
            <a:r>
              <a:rPr lang="en-US" dirty="0"/>
              <a:t>What’s going on in AI… </a:t>
            </a:r>
          </a:p>
        </p:txBody>
      </p:sp>
      <p:sp>
        <p:nvSpPr>
          <p:cNvPr id="3" name="Content Placeholder 2">
            <a:extLst>
              <a:ext uri="{FF2B5EF4-FFF2-40B4-BE49-F238E27FC236}">
                <a16:creationId xmlns:a16="http://schemas.microsoft.com/office/drawing/2014/main" id="{94ABA12C-EA6D-27DD-E24E-5DB0320F80BF}"/>
              </a:ext>
            </a:extLst>
          </p:cNvPr>
          <p:cNvSpPr>
            <a:spLocks noGrp="1"/>
          </p:cNvSpPr>
          <p:nvPr>
            <p:ph idx="1"/>
          </p:nvPr>
        </p:nvSpPr>
        <p:spPr>
          <a:xfrm>
            <a:off x="6540500" y="2015732"/>
            <a:ext cx="5651500" cy="4097201"/>
          </a:xfrm>
        </p:spPr>
        <p:txBody>
          <a:bodyPr>
            <a:normAutofit fontScale="92500" lnSpcReduction="10000"/>
          </a:bodyPr>
          <a:lstStyle/>
          <a:p>
            <a:r>
              <a:rPr lang="en-US" dirty="0"/>
              <a:t>Elon and crew are using AI to find ‘cuts’. </a:t>
            </a:r>
          </a:p>
          <a:p>
            <a:r>
              <a:rPr lang="en-US" dirty="0"/>
              <a:t>Given history, this seems like it won’t be good. </a:t>
            </a:r>
          </a:p>
          <a:p>
            <a:pPr lvl="1"/>
            <a:r>
              <a:rPr lang="en-US" dirty="0"/>
              <a:t>Think about what the target could be for whatever the model they make is predicting. </a:t>
            </a:r>
          </a:p>
          <a:p>
            <a:r>
              <a:rPr lang="en-US" dirty="0"/>
              <a:t>Previously he asked for people to upload medical records to twitter for his AI, and they just got access to VA (military healthcare), Medicare (old people healthcare), and Medicaid (poor people healthcare) data. </a:t>
            </a:r>
          </a:p>
          <a:p>
            <a:r>
              <a:rPr lang="en-US" dirty="0"/>
              <a:t>There will probably be something weird to flow out of this…. </a:t>
            </a:r>
          </a:p>
        </p:txBody>
      </p:sp>
      <p:pic>
        <p:nvPicPr>
          <p:cNvPr id="4" name="Picture 3">
            <a:extLst>
              <a:ext uri="{FF2B5EF4-FFF2-40B4-BE49-F238E27FC236}">
                <a16:creationId xmlns:a16="http://schemas.microsoft.com/office/drawing/2014/main" id="{41A1059E-0E36-163A-7D07-7FD0CCBA01C2}"/>
              </a:ext>
            </a:extLst>
          </p:cNvPr>
          <p:cNvPicPr>
            <a:picLocks noChangeAspect="1"/>
          </p:cNvPicPr>
          <p:nvPr/>
        </p:nvPicPr>
        <p:blipFill>
          <a:blip r:embed="rId2"/>
          <a:stretch>
            <a:fillRect/>
          </a:stretch>
        </p:blipFill>
        <p:spPr>
          <a:xfrm>
            <a:off x="0" y="1947778"/>
            <a:ext cx="6540500" cy="2794000"/>
          </a:xfrm>
          <a:prstGeom prst="rect">
            <a:avLst/>
          </a:prstGeom>
        </p:spPr>
      </p:pic>
      <p:pic>
        <p:nvPicPr>
          <p:cNvPr id="16386" name="Picture 2" descr="Elon Musk gesture controversy - Wikipedia">
            <a:extLst>
              <a:ext uri="{FF2B5EF4-FFF2-40B4-BE49-F238E27FC236}">
                <a16:creationId xmlns:a16="http://schemas.microsoft.com/office/drawing/2014/main" id="{7E30B1DE-2B93-6932-0D6C-551DC338C8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5694" y="4757424"/>
            <a:ext cx="3729112" cy="2100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028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F1D0E-258E-D648-88A2-E4FF6E189E73}"/>
              </a:ext>
            </a:extLst>
          </p:cNvPr>
          <p:cNvSpPr>
            <a:spLocks noGrp="1"/>
          </p:cNvSpPr>
          <p:nvPr>
            <p:ph type="ctrTitle"/>
          </p:nvPr>
        </p:nvSpPr>
        <p:spPr/>
        <p:txBody>
          <a:bodyPr/>
          <a:lstStyle/>
          <a:p>
            <a:r>
              <a:rPr lang="en-US" dirty="0"/>
              <a:t>SVM Classification</a:t>
            </a:r>
          </a:p>
        </p:txBody>
      </p:sp>
      <p:sp>
        <p:nvSpPr>
          <p:cNvPr id="3" name="Subtitle 2">
            <a:extLst>
              <a:ext uri="{FF2B5EF4-FFF2-40B4-BE49-F238E27FC236}">
                <a16:creationId xmlns:a16="http://schemas.microsoft.com/office/drawing/2014/main" id="{F0572A4A-F6C5-7E43-A81A-D68D6FF698CB}"/>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13014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6B32C-E4F6-CA28-E521-3B21D595609D}"/>
              </a:ext>
            </a:extLst>
          </p:cNvPr>
          <p:cNvSpPr>
            <a:spLocks noGrp="1"/>
          </p:cNvSpPr>
          <p:nvPr>
            <p:ph type="title"/>
          </p:nvPr>
        </p:nvSpPr>
        <p:spPr>
          <a:xfrm>
            <a:off x="1451579" y="804519"/>
            <a:ext cx="9603275" cy="1049235"/>
          </a:xfrm>
        </p:spPr>
        <p:txBody>
          <a:bodyPr>
            <a:normAutofit/>
          </a:bodyPr>
          <a:lstStyle/>
          <a:p>
            <a:r>
              <a:rPr lang="en-US" dirty="0"/>
              <a:t>Support Vector Machines</a:t>
            </a:r>
          </a:p>
        </p:txBody>
      </p:sp>
      <p:sp>
        <p:nvSpPr>
          <p:cNvPr id="3" name="Content Placeholder 2">
            <a:extLst>
              <a:ext uri="{FF2B5EF4-FFF2-40B4-BE49-F238E27FC236}">
                <a16:creationId xmlns:a16="http://schemas.microsoft.com/office/drawing/2014/main" id="{74CCA0A8-254F-D518-A329-0924B0E5D14D}"/>
              </a:ext>
            </a:extLst>
          </p:cNvPr>
          <p:cNvSpPr>
            <a:spLocks noGrp="1"/>
          </p:cNvSpPr>
          <p:nvPr>
            <p:ph idx="1"/>
          </p:nvPr>
        </p:nvSpPr>
        <p:spPr>
          <a:xfrm>
            <a:off x="695739" y="2015734"/>
            <a:ext cx="6858400" cy="3450613"/>
          </a:xfrm>
        </p:spPr>
        <p:txBody>
          <a:bodyPr>
            <a:normAutofit/>
          </a:bodyPr>
          <a:lstStyle/>
          <a:p>
            <a:r>
              <a:rPr lang="en-US" sz="2400" dirty="0"/>
              <a:t>Support vector machines are a linear-based classification model. </a:t>
            </a:r>
          </a:p>
          <a:p>
            <a:pPr lvl="1"/>
            <a:r>
              <a:rPr lang="en-US" sz="2000" dirty="0"/>
              <a:t>There’s regression versions, but those are less common. </a:t>
            </a:r>
          </a:p>
          <a:p>
            <a:r>
              <a:rPr lang="en-US" sz="2400" dirty="0"/>
              <a:t>They are based on creating a margin between the groups. </a:t>
            </a:r>
          </a:p>
          <a:p>
            <a:pPr lvl="1"/>
            <a:r>
              <a:rPr lang="en-US" sz="2200" dirty="0"/>
              <a:t>Aim to create the biggest ‘lane’ between the groups.</a:t>
            </a:r>
          </a:p>
        </p:txBody>
      </p:sp>
      <p:pic>
        <p:nvPicPr>
          <p:cNvPr id="1026" name="Picture 2" descr="Support Vector Machine (SVM) - MATLAB &amp; Simulink">
            <a:extLst>
              <a:ext uri="{FF2B5EF4-FFF2-40B4-BE49-F238E27FC236}">
                <a16:creationId xmlns:a16="http://schemas.microsoft.com/office/drawing/2014/main" id="{1A28CAF9-ABCA-F3DC-0888-1C6E29DCD03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554139" y="2402017"/>
            <a:ext cx="4510606" cy="34506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4469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A0FC0-ECAA-A059-0DDA-052630B9A774}"/>
              </a:ext>
            </a:extLst>
          </p:cNvPr>
          <p:cNvSpPr>
            <a:spLocks noGrp="1"/>
          </p:cNvSpPr>
          <p:nvPr>
            <p:ph type="title"/>
          </p:nvPr>
        </p:nvSpPr>
        <p:spPr/>
        <p:txBody>
          <a:bodyPr/>
          <a:lstStyle/>
          <a:p>
            <a:r>
              <a:rPr lang="en-US" dirty="0"/>
              <a:t>Hyperplane</a:t>
            </a:r>
          </a:p>
        </p:txBody>
      </p:sp>
      <p:sp>
        <p:nvSpPr>
          <p:cNvPr id="3" name="Content Placeholder 2">
            <a:extLst>
              <a:ext uri="{FF2B5EF4-FFF2-40B4-BE49-F238E27FC236}">
                <a16:creationId xmlns:a16="http://schemas.microsoft.com/office/drawing/2014/main" id="{2FF70803-A38E-1340-9CB4-A05E64EC341E}"/>
              </a:ext>
            </a:extLst>
          </p:cNvPr>
          <p:cNvSpPr>
            <a:spLocks noGrp="1"/>
          </p:cNvSpPr>
          <p:nvPr>
            <p:ph idx="1"/>
          </p:nvPr>
        </p:nvSpPr>
        <p:spPr>
          <a:xfrm>
            <a:off x="1451579" y="1853754"/>
            <a:ext cx="9603275" cy="1857027"/>
          </a:xfrm>
        </p:spPr>
        <p:txBody>
          <a:bodyPr/>
          <a:lstStyle/>
          <a:p>
            <a:r>
              <a:rPr lang="en-US" dirty="0"/>
              <a:t>The thing that does the dividing of the two sets is called the hyperplane.</a:t>
            </a:r>
          </a:p>
          <a:p>
            <a:pPr lvl="1"/>
            <a:r>
              <a:rPr lang="en-US" dirty="0"/>
              <a:t>This is the line in a 2D logistic regression – defined by the regression result. </a:t>
            </a:r>
          </a:p>
          <a:p>
            <a:r>
              <a:rPr lang="en-US" dirty="0"/>
              <a:t>The hyperplane is a plane that is 1 D less than the data. </a:t>
            </a:r>
          </a:p>
          <a:p>
            <a:pPr lvl="1"/>
            <a:r>
              <a:rPr lang="en-US" dirty="0"/>
              <a:t>The model looks to find this plane and use it to divide data. </a:t>
            </a:r>
          </a:p>
        </p:txBody>
      </p:sp>
      <p:pic>
        <p:nvPicPr>
          <p:cNvPr id="9218" name="Picture 2" descr="Hyperplane Definition | DeepAI">
            <a:extLst>
              <a:ext uri="{FF2B5EF4-FFF2-40B4-BE49-F238E27FC236}">
                <a16:creationId xmlns:a16="http://schemas.microsoft.com/office/drawing/2014/main" id="{2563B6B2-8538-7FFE-C57A-ABF293B20D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656" y="3710781"/>
            <a:ext cx="7437120" cy="31472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47991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9537</TotalTime>
  <Words>2247</Words>
  <Application>Microsoft Macintosh PowerPoint</Application>
  <PresentationFormat>Widescreen</PresentationFormat>
  <Paragraphs>190</Paragraphs>
  <Slides>29</Slides>
  <Notes>0</Notes>
  <HiddenSlides>2</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Gallery</vt:lpstr>
      <vt:lpstr>Housekeeping</vt:lpstr>
      <vt:lpstr>Assignment #1 Notes</vt:lpstr>
      <vt:lpstr>Assignment 1 Notes</vt:lpstr>
      <vt:lpstr>Assignment 1 Notes</vt:lpstr>
      <vt:lpstr>Some Free Accuracy… Maybe</vt:lpstr>
      <vt:lpstr>What’s going on in AI… </vt:lpstr>
      <vt:lpstr>SVM Classification</vt:lpstr>
      <vt:lpstr>Support Vector Machines</vt:lpstr>
      <vt:lpstr>Hyperplane</vt:lpstr>
      <vt:lpstr>Support Vector Machines</vt:lpstr>
      <vt:lpstr>What if there’s not a Perfect lane?</vt:lpstr>
      <vt:lpstr>Cost and Loss</vt:lpstr>
      <vt:lpstr>Other Key Parameter - Gamma</vt:lpstr>
      <vt:lpstr>Linear models, Non-Linear Data</vt:lpstr>
      <vt:lpstr>What if the split isn’t a Line?</vt:lpstr>
      <vt:lpstr>Kernel Choices</vt:lpstr>
      <vt:lpstr>Kernel Results</vt:lpstr>
      <vt:lpstr>Dimensional Explosion</vt:lpstr>
      <vt:lpstr>Easier to Split</vt:lpstr>
      <vt:lpstr>Kernels and their tricks</vt:lpstr>
      <vt:lpstr>What’s happening</vt:lpstr>
      <vt:lpstr>Turing Tricks…</vt:lpstr>
      <vt:lpstr>Kernels are Tricky</vt:lpstr>
      <vt:lpstr>SVM Uses</vt:lpstr>
      <vt:lpstr>Bonus Hyperparameter - Tolerance</vt:lpstr>
      <vt:lpstr>Support Vector Regression</vt:lpstr>
      <vt:lpstr>Regularization and HP Fit</vt:lpstr>
      <vt:lpstr>PowerPoint Presentation</vt:lpstr>
      <vt:lpstr>SVM – So Hot Right Now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SVM Classification</dc:title>
  <dc:creator>Akeem Semper</dc:creator>
  <cp:lastModifiedBy>Akeem Semper</cp:lastModifiedBy>
  <cp:revision>39</cp:revision>
  <dcterms:created xsi:type="dcterms:W3CDTF">2022-01-27T17:43:11Z</dcterms:created>
  <dcterms:modified xsi:type="dcterms:W3CDTF">2025-02-11T17:06:52Z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0877899-02b0-462c-b2a9-b7d15c4f96fe_Enabled">
    <vt:lpwstr>true</vt:lpwstr>
  </property>
  <property fmtid="{D5CDD505-2E9C-101B-9397-08002B2CF9AE}" pid="3" name="MSIP_Label_10877899-02b0-462c-b2a9-b7d15c4f96fe_SetDate">
    <vt:lpwstr>2025-02-05T06:01:32Z</vt:lpwstr>
  </property>
  <property fmtid="{D5CDD505-2E9C-101B-9397-08002B2CF9AE}" pid="4" name="MSIP_Label_10877899-02b0-462c-b2a9-b7d15c4f96fe_Method">
    <vt:lpwstr>Standard</vt:lpwstr>
  </property>
  <property fmtid="{D5CDD505-2E9C-101B-9397-08002B2CF9AE}" pid="5" name="MSIP_Label_10877899-02b0-462c-b2a9-b7d15c4f96fe_Name">
    <vt:lpwstr>Protected [Protected A]</vt:lpwstr>
  </property>
  <property fmtid="{D5CDD505-2E9C-101B-9397-08002B2CF9AE}" pid="6" name="MSIP_Label_10877899-02b0-462c-b2a9-b7d15c4f96fe_SiteId">
    <vt:lpwstr>5c98fb47-d3b9-4649-9d94-f88cbdd9729c</vt:lpwstr>
  </property>
  <property fmtid="{D5CDD505-2E9C-101B-9397-08002B2CF9AE}" pid="7" name="MSIP_Label_10877899-02b0-462c-b2a9-b7d15c4f96fe_ActionId">
    <vt:lpwstr>cd5bb8ad-4ef0-42e4-9bb8-90bdea6a05ba</vt:lpwstr>
  </property>
  <property fmtid="{D5CDD505-2E9C-101B-9397-08002B2CF9AE}" pid="8" name="MSIP_Label_10877899-02b0-462c-b2a9-b7d15c4f96fe_ContentBits">
    <vt:lpwstr>0</vt:lpwstr>
  </property>
</Properties>
</file>