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71" r:id="rId4"/>
    <p:sldId id="272" r:id="rId5"/>
    <p:sldId id="273" r:id="rId6"/>
    <p:sldId id="274" r:id="rId7"/>
    <p:sldId id="275" r:id="rId8"/>
    <p:sldId id="260" r:id="rId9"/>
    <p:sldId id="261" r:id="rId10"/>
    <p:sldId id="262" r:id="rId11"/>
    <p:sldId id="280" r:id="rId12"/>
    <p:sldId id="265" r:id="rId13"/>
    <p:sldId id="283" r:id="rId14"/>
    <p:sldId id="281" r:id="rId15"/>
    <p:sldId id="276" r:id="rId16"/>
    <p:sldId id="266" r:id="rId17"/>
    <p:sldId id="267" r:id="rId18"/>
    <p:sldId id="268" r:id="rId19"/>
    <p:sldId id="269" r:id="rId20"/>
    <p:sldId id="282" r:id="rId21"/>
    <p:sldId id="277" r:id="rId22"/>
    <p:sldId id="278" r:id="rId23"/>
    <p:sldId id="279" r:id="rId24"/>
    <p:sldId id="263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8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8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4D3139-13C9-D140-A605-51870A8CAC8E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8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3139-13C9-D140-A605-51870A8CAC8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C079-9EB0-9647-9FE2-03AB3CE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3ED8-5646-904C-AB5A-0348968A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Text processing project. </a:t>
            </a:r>
          </a:p>
          <a:p>
            <a:pPr lvl="1"/>
            <a:r>
              <a:rPr lang="en-US" dirty="0"/>
              <a:t>You can tackle this after today. </a:t>
            </a:r>
          </a:p>
          <a:p>
            <a:pPr lvl="1"/>
            <a:r>
              <a:rPr lang="en-US" dirty="0"/>
              <a:t>Be attentive to the details – for this you need to produce a specific output. </a:t>
            </a:r>
          </a:p>
          <a:p>
            <a:pPr lvl="1"/>
            <a:r>
              <a:rPr lang="en-US" dirty="0"/>
              <a:t>Trial and experimentation are probably needed, and this is pretty well suited to splitting work.</a:t>
            </a:r>
          </a:p>
          <a:p>
            <a:r>
              <a:rPr lang="en-US" dirty="0"/>
              <a:t>Today – more text processing and NLP. </a:t>
            </a:r>
          </a:p>
          <a:p>
            <a:pPr lvl="1"/>
            <a:r>
              <a:rPr lang="en-US" dirty="0"/>
              <a:t>Dimension reduction and latent data with </a:t>
            </a:r>
            <a:r>
              <a:rPr lang="en-US" dirty="0" err="1"/>
              <a:t>tsvd</a:t>
            </a:r>
            <a:r>
              <a:rPr lang="en-US" dirty="0"/>
              <a:t>. </a:t>
            </a:r>
          </a:p>
          <a:p>
            <a:r>
              <a:rPr lang="en-US" dirty="0"/>
              <a:t>Test – 1 week. </a:t>
            </a:r>
          </a:p>
          <a:p>
            <a:pPr lvl="1"/>
            <a:r>
              <a:rPr lang="en-US" dirty="0"/>
              <a:t>There’s a guide up on Moodle. </a:t>
            </a:r>
          </a:p>
          <a:p>
            <a:pPr lvl="1"/>
            <a:r>
              <a:rPr lang="en-US" dirty="0"/>
              <a:t>It’s honestly not that hard or problematic. </a:t>
            </a:r>
          </a:p>
        </p:txBody>
      </p:sp>
    </p:spTree>
    <p:extLst>
      <p:ext uri="{BB962C8B-B14F-4D97-AF65-F5344CB8AC3E}">
        <p14:creationId xmlns:p14="http://schemas.microsoft.com/office/powerpoint/2010/main" val="17053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23D9-B0A2-9F49-B568-BDB521F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Truncated SVD – Singular Value Decomposition</a:t>
            </a:r>
          </a:p>
        </p:txBody>
      </p:sp>
      <p:pic>
        <p:nvPicPr>
          <p:cNvPr id="3074" name="Picture 2" descr="What is Latent Semantic Analysis (LSA) - Latent Semantic Analysis (LSA)  Definition from MarketMuse Blog">
            <a:extLst>
              <a:ext uri="{FF2B5EF4-FFF2-40B4-BE49-F238E27FC236}">
                <a16:creationId xmlns:a16="http://schemas.microsoft.com/office/drawing/2014/main" id="{648E684A-F848-124A-BD35-934B6F66E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-5829" y="2345916"/>
            <a:ext cx="6417851" cy="361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2139-D46F-EF48-BDC6-B0C1181D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252" y="2015734"/>
            <a:ext cx="5128591" cy="4037747"/>
          </a:xfrm>
        </p:spPr>
        <p:txBody>
          <a:bodyPr>
            <a:normAutofit fontScale="92500"/>
          </a:bodyPr>
          <a:lstStyle/>
          <a:p>
            <a:r>
              <a:rPr lang="en-US" dirty="0"/>
              <a:t>Truncated SVD is the mathematical mechanics used for LSA.</a:t>
            </a:r>
          </a:p>
          <a:p>
            <a:r>
              <a:rPr lang="en-US" dirty="0"/>
              <a:t>SVD breaks the original data into 3:</a:t>
            </a:r>
          </a:p>
          <a:p>
            <a:pPr lvl="1"/>
            <a:r>
              <a:rPr lang="en-US" dirty="0"/>
              <a:t>Documents x concepts.</a:t>
            </a:r>
          </a:p>
          <a:p>
            <a:pPr lvl="1"/>
            <a:r>
              <a:rPr lang="en-US" dirty="0"/>
              <a:t>Strength of concepts.</a:t>
            </a:r>
          </a:p>
          <a:p>
            <a:pPr lvl="1"/>
            <a:r>
              <a:rPr lang="en-US" dirty="0"/>
              <a:t>Concepts x terms. </a:t>
            </a:r>
          </a:p>
          <a:p>
            <a:r>
              <a:rPr lang="en-CA" dirty="0"/>
              <a:t>Concepts are represented as patterns of words that usually appear together in documents. For example “leash”, “treat”, and “obey” might usually appear in documents about dog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8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5859-B78D-47B0-FF03-F2BBE44C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9C50-B839-ECD0-A567-3E07EBF3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Latent Semantic Analysis (LSA) and Singular Value Decomposition (SVD) -  datajango">
            <a:extLst>
              <a:ext uri="{FF2B5EF4-FFF2-40B4-BE49-F238E27FC236}">
                <a16:creationId xmlns:a16="http://schemas.microsoft.com/office/drawing/2014/main" id="{4299163F-BD79-423A-63E5-AF6EC6433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A15F-2865-624E-88AB-16D82E00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1D4E-CD49-FA4B-B96D-7B71B4D9C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SVD aims to capture the maximum meaning with the minimum amount of data. </a:t>
            </a:r>
          </a:p>
          <a:p>
            <a:r>
              <a:rPr lang="en-US" dirty="0"/>
              <a:t>Only the strongest concepts are kept. </a:t>
            </a:r>
          </a:p>
          <a:p>
            <a:r>
              <a:rPr lang="en-US" dirty="0"/>
              <a:t>Feature set can be massively reduced. </a:t>
            </a:r>
          </a:p>
          <a:p>
            <a:r>
              <a:rPr lang="en-US" dirty="0"/>
              <a:t>We don’t know a good number of components going in – we need to tune it. </a:t>
            </a:r>
          </a:p>
          <a:p>
            <a:r>
              <a:rPr lang="en-US" dirty="0"/>
              <a:t>Prediction accuracy is usually “close”, but with a far smaller feature set. </a:t>
            </a:r>
          </a:p>
          <a:p>
            <a:pPr lvl="1"/>
            <a:r>
              <a:rPr lang="en-US" dirty="0"/>
              <a:t>Accuracy won’t (likely) increase – you are tossing data. </a:t>
            </a:r>
          </a:p>
          <a:p>
            <a:r>
              <a:rPr lang="en-US" dirty="0"/>
              <a:t>Can’t reliably separate different meanings of one word. </a:t>
            </a:r>
          </a:p>
          <a:p>
            <a:r>
              <a:rPr lang="en-US" dirty="0"/>
              <a:t>Similar to how PCA reconstructs features into more meaningful components. </a:t>
            </a:r>
          </a:p>
        </p:txBody>
      </p:sp>
    </p:spTree>
    <p:extLst>
      <p:ext uri="{BB962C8B-B14F-4D97-AF65-F5344CB8AC3E}">
        <p14:creationId xmlns:p14="http://schemas.microsoft.com/office/powerpoint/2010/main" val="377272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C7DA-D147-B95D-4158-D0B38510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TSVD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2585-4190-C6A7-99FB-B59EBCB2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412161"/>
            <a:ext cx="9603275" cy="16413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an example of the ‘topics’ detected from </a:t>
            </a:r>
            <a:r>
              <a:rPr lang="en-US" dirty="0" err="1"/>
              <a:t>tsvd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topics are similar, as far as the model is concerned. </a:t>
            </a:r>
          </a:p>
          <a:p>
            <a:r>
              <a:rPr lang="en-US" dirty="0"/>
              <a:t>These topics aren’t defined from outside, the process learns them. </a:t>
            </a:r>
          </a:p>
          <a:p>
            <a:pPr lvl="1"/>
            <a:r>
              <a:rPr lang="en-US" dirty="0"/>
              <a:t>The process has no understanding of meaning here, it’s just math.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D5702-1E49-1F86-A71E-C991A9E9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6" y="2007066"/>
            <a:ext cx="12037447" cy="24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307A-86A8-4E2B-B16C-F1148CCD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from 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EA0C-E1BB-25C9-0019-7CFDEFCF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853" y="1853754"/>
            <a:ext cx="10644808" cy="4199727"/>
          </a:xfrm>
        </p:spPr>
        <p:txBody>
          <a:bodyPr/>
          <a:lstStyle/>
          <a:p>
            <a:r>
              <a:rPr lang="en-US" dirty="0"/>
              <a:t>Every tool aims to generate some numeric representation of the text – needed </a:t>
            </a:r>
            <a:r>
              <a:rPr lang="en-US"/>
              <a:t>for model. </a:t>
            </a:r>
            <a:endParaRPr lang="en-US" dirty="0"/>
          </a:p>
          <a:p>
            <a:r>
              <a:rPr lang="en-US" dirty="0"/>
              <a:t>Count vectorization does it with simple arithmetic. </a:t>
            </a:r>
          </a:p>
          <a:p>
            <a:r>
              <a:rPr lang="en-US" dirty="0"/>
              <a:t>TF-IDF does it with some algebra. </a:t>
            </a:r>
          </a:p>
          <a:p>
            <a:r>
              <a:rPr lang="en-US" dirty="0"/>
              <a:t>Truncated SVD does it with some linear algebra. </a:t>
            </a:r>
          </a:p>
          <a:p>
            <a:r>
              <a:rPr lang="en-US" dirty="0"/>
              <a:t>Other tools do it with predictive models. </a:t>
            </a:r>
          </a:p>
          <a:p>
            <a:r>
              <a:rPr lang="en-US" dirty="0"/>
              <a:t>Generally, we call the result of the models' embeddings (others do too, but term is less common): </a:t>
            </a:r>
          </a:p>
          <a:p>
            <a:pPr lvl="1"/>
            <a:r>
              <a:rPr lang="en-US" dirty="0"/>
              <a:t>This embedding space is multi-dimensional – each term is represented by K numbers. </a:t>
            </a:r>
          </a:p>
          <a:p>
            <a:pPr lvl="1"/>
            <a:r>
              <a:rPr lang="en-US" dirty="0"/>
              <a:t>The larger K gets, the more accurate our representation can be, given we have the data. </a:t>
            </a:r>
          </a:p>
        </p:txBody>
      </p:sp>
    </p:spTree>
    <p:extLst>
      <p:ext uri="{BB962C8B-B14F-4D97-AF65-F5344CB8AC3E}">
        <p14:creationId xmlns:p14="http://schemas.microsoft.com/office/powerpoint/2010/main" val="376394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C8AC-2DCC-B80D-D838-619FC0C4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Generating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49CF-7DD4-5F36-37EB-E24713DB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C1E9-9DB9-D348-83D2-878E06DE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and Alternate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ECEC-AE79-BF4D-99A3-10DDD2E8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There are lots of other NLP libraries out there that take different approaches to dealing with text. </a:t>
            </a:r>
          </a:p>
          <a:p>
            <a:r>
              <a:rPr lang="en-US" dirty="0"/>
              <a:t>One library we can use is Word2Vec, originally developed by Google. </a:t>
            </a:r>
          </a:p>
          <a:p>
            <a:r>
              <a:rPr lang="en-US" dirty="0"/>
              <a:t>Word2Vec transforms words into vector representations using a neural network. </a:t>
            </a:r>
          </a:p>
          <a:p>
            <a:r>
              <a:rPr lang="en-US" dirty="0"/>
              <a:t>Word2Vec looks at words and their surroundings in sentences (documents) to generate the encoding. </a:t>
            </a:r>
          </a:p>
          <a:p>
            <a:r>
              <a:rPr lang="en-US" dirty="0"/>
              <a:t>Each word gets a vector of values that encodes it, not just one number. </a:t>
            </a:r>
          </a:p>
        </p:txBody>
      </p:sp>
    </p:spTree>
    <p:extLst>
      <p:ext uri="{BB962C8B-B14F-4D97-AF65-F5344CB8AC3E}">
        <p14:creationId xmlns:p14="http://schemas.microsoft.com/office/powerpoint/2010/main" val="2027915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2BFA-C699-9F44-9DE2-BBBD054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A36E-A132-904D-9622-96FD35E4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962400"/>
            <a:ext cx="9603275" cy="1939047"/>
          </a:xfrm>
        </p:spPr>
        <p:txBody>
          <a:bodyPr/>
          <a:lstStyle/>
          <a:p>
            <a:r>
              <a:rPr lang="en-US" dirty="0"/>
              <a:t>Each word is defined by a 100/200/2000 dimension vector of values. </a:t>
            </a:r>
          </a:p>
          <a:p>
            <a:r>
              <a:rPr lang="en-US" dirty="0"/>
              <a:t>Those dimensions are learned when the model is trained. </a:t>
            </a:r>
          </a:p>
          <a:p>
            <a:r>
              <a:rPr lang="en-US" dirty="0"/>
              <a:t>Each word is “placed” in that N-dim space, and it “sits” in an area of similar words.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98E9D5-1702-9E4D-BFA9-CF620B13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8" y="1853754"/>
            <a:ext cx="8911723" cy="21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242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5609-D71B-AB4E-8925-81157B02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3120-6F43-9442-A1C8-322B97A7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E09B02-039B-2C4A-B46D-0D99539A3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2142652"/>
            <a:ext cx="68072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6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4AA9-913F-1A4D-B078-31FF9F62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uses Sequence to create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CE0A-B9D5-4241-BA2B-42CBAF30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A63EEB-C6C9-1346-BA75-23695AF8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2015732"/>
            <a:ext cx="70739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3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979B-3BE2-8A46-8F66-12A03A42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F9AF-2934-5C49-BEA4-8229E37E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8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2834-A31C-84B8-F900-96154C90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553F-CA0B-6416-03B4-D3C6F36FE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9" y="1853754"/>
            <a:ext cx="5326716" cy="4278689"/>
          </a:xfrm>
        </p:spPr>
        <p:txBody>
          <a:bodyPr/>
          <a:lstStyle/>
          <a:p>
            <a:r>
              <a:rPr lang="en-US" dirty="0"/>
              <a:t>Each token is represented in K dimensions. </a:t>
            </a:r>
          </a:p>
          <a:p>
            <a:pPr lvl="1"/>
            <a:r>
              <a:rPr lang="en-US" dirty="0"/>
              <a:t>Larger k, more complex representation. </a:t>
            </a:r>
          </a:p>
          <a:p>
            <a:pPr lvl="1"/>
            <a:r>
              <a:rPr lang="en-US" dirty="0"/>
              <a:t>Data needs scale rapidly. </a:t>
            </a:r>
          </a:p>
          <a:p>
            <a:r>
              <a:rPr lang="en-US" dirty="0"/>
              <a:t>Those dimensions aren’t predefined as they are here, that’s what the embedding system learns. </a:t>
            </a:r>
          </a:p>
          <a:p>
            <a:pPr lvl="1"/>
            <a:r>
              <a:rPr lang="en-US" dirty="0"/>
              <a:t>They aren’t human dimensions, they’re machine dimensions. </a:t>
            </a:r>
          </a:p>
          <a:p>
            <a:r>
              <a:rPr lang="en-US" dirty="0"/>
              <a:t>The accuracy of this embedding determines how well the model handles the meaning of each word. </a:t>
            </a:r>
          </a:p>
        </p:txBody>
      </p:sp>
      <p:pic>
        <p:nvPicPr>
          <p:cNvPr id="1026" name="Picture 2" descr="Word Embedding: Basics. Create a vector from a word | by Hariom Gautam |  Medium">
            <a:extLst>
              <a:ext uri="{FF2B5EF4-FFF2-40B4-BE49-F238E27FC236}">
                <a16:creationId xmlns:a16="http://schemas.microsoft.com/office/drawing/2014/main" id="{3C7A720A-0AFD-B354-E87C-3B3DBBE4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54" y="1490500"/>
            <a:ext cx="6702446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3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B03E-04F7-EF5A-D8D9-115A0970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AC09-E8B8-FE2E-54A9-646D6CCA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Tools that create embeddings such as word2vec are critical in NLP models. </a:t>
            </a:r>
          </a:p>
          <a:p>
            <a:r>
              <a:rPr lang="en-US" dirty="0"/>
              <a:t>Models only use and predict numbers, no matter the complexity. </a:t>
            </a:r>
          </a:p>
          <a:p>
            <a:pPr lvl="1"/>
            <a:r>
              <a:rPr lang="en-US" dirty="0"/>
              <a:t>The embedding is what defines the text -&gt; numbers relationship. </a:t>
            </a:r>
          </a:p>
          <a:p>
            <a:pPr lvl="1"/>
            <a:r>
              <a:rPr lang="en-US" dirty="0"/>
              <a:t>The better the embedding is (the closer its representations matches the ‘real’ meaning), the more accurate (with respect to actual use, not model statistics) the results will be. </a:t>
            </a:r>
          </a:p>
          <a:p>
            <a:r>
              <a:rPr lang="en-US" dirty="0"/>
              <a:t>Real tools use massive text sets to learn word meaning / embedding space. </a:t>
            </a:r>
          </a:p>
          <a:p>
            <a:pPr lvl="1"/>
            <a:r>
              <a:rPr lang="en-US" dirty="0"/>
              <a:t>Larger dimensionality can yield better results, but requires more data/time. </a:t>
            </a:r>
          </a:p>
          <a:p>
            <a:r>
              <a:rPr lang="en-US" dirty="0"/>
              <a:t>Key – the model learns the dimensions to use, they aren’t defined going in. </a:t>
            </a:r>
          </a:p>
          <a:p>
            <a:pPr lvl="1"/>
            <a:r>
              <a:rPr lang="en-US" dirty="0"/>
              <a:t>E.g. there’s no “plural” axis, or “masculine” axis – the model learns the dimensions needed and they don’t need to correspond to the metrics that we’d use to “measure” a word. </a:t>
            </a:r>
          </a:p>
        </p:txBody>
      </p:sp>
    </p:spTree>
    <p:extLst>
      <p:ext uri="{BB962C8B-B14F-4D97-AF65-F5344CB8AC3E}">
        <p14:creationId xmlns:p14="http://schemas.microsoft.com/office/powerpoint/2010/main" val="592998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ECFB-6194-91CC-3072-F1EF34FA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E9C9-9B32-28FE-3CD2-0301568E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to Develop Word Embeddings in Python with Gensim -  MachineLearningMastery.com">
            <a:extLst>
              <a:ext uri="{FF2B5EF4-FFF2-40B4-BE49-F238E27FC236}">
                <a16:creationId xmlns:a16="http://schemas.microsoft.com/office/drawing/2014/main" id="{AB49025B-33C1-F887-DBB8-637B1D48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28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3580-C066-403C-F510-0D51B59D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7F70-73BA-9251-7164-424F69DC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ector - word mapping for 2D word embedding - Stack Overflow">
            <a:extLst>
              <a:ext uri="{FF2B5EF4-FFF2-40B4-BE49-F238E27FC236}">
                <a16:creationId xmlns:a16="http://schemas.microsoft.com/office/drawing/2014/main" id="{CE1DA12F-1873-06E6-2B79-EB882E5F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56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39ED-4049-484A-8A23-EF2C3DFB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59CA-DD5B-E345-972A-8104869FC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NLP is an area that is very quickly developing. </a:t>
            </a:r>
          </a:p>
          <a:p>
            <a:r>
              <a:rPr lang="en-US" dirty="0"/>
              <a:t>More data makes a big difference!</a:t>
            </a:r>
          </a:p>
          <a:p>
            <a:pPr lvl="1"/>
            <a:r>
              <a:rPr lang="en-US" dirty="0"/>
              <a:t>Language has subtleties, massive datasets allow those subtleties to become patterns. </a:t>
            </a:r>
          </a:p>
          <a:p>
            <a:pPr lvl="1"/>
            <a:r>
              <a:rPr lang="en-US" dirty="0"/>
              <a:t>The #1 determinant of future language models will probably be access to human written text.</a:t>
            </a:r>
          </a:p>
          <a:p>
            <a:r>
              <a:rPr lang="en-US" dirty="0"/>
              <a:t>Preprocessing choices can make massive differences:</a:t>
            </a:r>
          </a:p>
          <a:p>
            <a:pPr lvl="1"/>
            <a:r>
              <a:rPr lang="en-US" dirty="0"/>
              <a:t>Stemming, lemmatization, stop words, and n-gram size all vary widely depending on context. </a:t>
            </a:r>
          </a:p>
          <a:p>
            <a:r>
              <a:rPr lang="en-US" dirty="0"/>
              <a:t>The embedding space quality matters as much or more than the predictor. </a:t>
            </a:r>
          </a:p>
          <a:p>
            <a:pPr lvl="1"/>
            <a:r>
              <a:rPr lang="en-US" dirty="0"/>
              <a:t>Like images, we must represent text as numbers – how well we do this is critical. </a:t>
            </a:r>
          </a:p>
          <a:p>
            <a:pPr lvl="1"/>
            <a:r>
              <a:rPr lang="en-US" dirty="0"/>
              <a:t>This is a source of irreducible error for the predictive model. </a:t>
            </a:r>
          </a:p>
          <a:p>
            <a:pPr lvl="1"/>
            <a:r>
              <a:rPr lang="en-US" dirty="0"/>
              <a:t>E.g. the word “lit” has a different lemma on Twitter, in a college English dept, or for wildfires. </a:t>
            </a:r>
          </a:p>
        </p:txBody>
      </p:sp>
    </p:spTree>
    <p:extLst>
      <p:ext uri="{BB962C8B-B14F-4D97-AF65-F5344CB8AC3E}">
        <p14:creationId xmlns:p14="http://schemas.microsoft.com/office/powerpoint/2010/main" val="2196243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237C-6E20-E34E-B7D9-06A3FF03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941D-47C9-7A41-96F7-C35BE56B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2991"/>
          </a:xfrm>
        </p:spPr>
        <p:txBody>
          <a:bodyPr/>
          <a:lstStyle/>
          <a:p>
            <a:r>
              <a:rPr lang="en-US" dirty="0"/>
              <a:t>Many NLP tools are used in concert with neural networks. </a:t>
            </a:r>
          </a:p>
          <a:p>
            <a:pPr lvl="1"/>
            <a:r>
              <a:rPr lang="en-US" dirty="0"/>
              <a:t>We’ll revisit some later on towards the end. </a:t>
            </a:r>
          </a:p>
          <a:p>
            <a:pPr lvl="1"/>
            <a:r>
              <a:rPr lang="en-US" dirty="0"/>
              <a:t>NNs “suit” the challenge of extracting patterns from large datasets. </a:t>
            </a:r>
          </a:p>
          <a:p>
            <a:r>
              <a:rPr lang="en-US" dirty="0"/>
              <a:t>Recurrent neural networks and transformers are model types that are good at NLP. </a:t>
            </a:r>
          </a:p>
          <a:p>
            <a:pPr lvl="1"/>
            <a:r>
              <a:rPr lang="en-US" dirty="0"/>
              <a:t>Good at capturing sequence of tokens – important for actual language. </a:t>
            </a:r>
          </a:p>
          <a:p>
            <a:pPr lvl="1"/>
            <a:r>
              <a:rPr lang="en-US" dirty="0"/>
              <a:t>These tools enable text generation – predict the next word, and generate it. </a:t>
            </a:r>
          </a:p>
          <a:p>
            <a:pPr lvl="1"/>
            <a:r>
              <a:rPr lang="en-US" dirty="0"/>
              <a:t>I.e. what value (in N-dim) should the next word have? Choose a word that is embedded close to that ‘correct’ word. </a:t>
            </a:r>
          </a:p>
          <a:p>
            <a:pPr lvl="1"/>
            <a:r>
              <a:rPr lang="en-US" dirty="0"/>
              <a:t>Precursor to the types of models that are used for modern text generation, transformers. </a:t>
            </a:r>
          </a:p>
        </p:txBody>
      </p:sp>
    </p:spTree>
    <p:extLst>
      <p:ext uri="{BB962C8B-B14F-4D97-AF65-F5344CB8AC3E}">
        <p14:creationId xmlns:p14="http://schemas.microsoft.com/office/powerpoint/2010/main" val="4889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CA53-E686-75D2-3F6C-4D918414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0764-4B1F-4F0B-4EF5-06F5C759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use text as a feature set to do predictive modelling. </a:t>
            </a:r>
          </a:p>
          <a:p>
            <a:pPr lvl="1"/>
            <a:r>
              <a:rPr lang="en-US" dirty="0"/>
              <a:t>X is our feature set – the text after its processing. </a:t>
            </a:r>
          </a:p>
          <a:p>
            <a:pPr lvl="1"/>
            <a:r>
              <a:rPr lang="en-US" dirty="0"/>
              <a:t>Y is our target – something external. E.g. positive/negative review, spam/not spam. </a:t>
            </a:r>
          </a:p>
          <a:p>
            <a:pPr lvl="1"/>
            <a:r>
              <a:rPr lang="en-US" dirty="0"/>
              <a:t>We end up with a ‘normal’ array of data, that we can then TTS, predict,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NLP uses some specific terms:</a:t>
            </a:r>
          </a:p>
          <a:p>
            <a:pPr lvl="1"/>
            <a:r>
              <a:rPr lang="en-US" dirty="0"/>
              <a:t>Corpus – all the text that we are using. </a:t>
            </a:r>
          </a:p>
          <a:p>
            <a:pPr lvl="1"/>
            <a:r>
              <a:rPr lang="en-US" dirty="0"/>
              <a:t>Document – one ‘piece’ of text. Normally a sentence or line. </a:t>
            </a:r>
          </a:p>
          <a:p>
            <a:pPr lvl="1"/>
            <a:r>
              <a:rPr lang="en-US" dirty="0"/>
              <a:t>Vocabulary – all the tokens (words/terms) that is in our corpus. </a:t>
            </a:r>
          </a:p>
          <a:p>
            <a:r>
              <a:rPr lang="en-US" dirty="0"/>
              <a:t>Creating the feature set from the text involves some preparation. </a:t>
            </a:r>
          </a:p>
          <a:p>
            <a:pPr lvl="1"/>
            <a:r>
              <a:rPr lang="en-US" dirty="0"/>
              <a:t>Text is first tokenized – transformed into individual ‘terms’ (words or n-grams). </a:t>
            </a:r>
          </a:p>
        </p:txBody>
      </p:sp>
    </p:spTree>
    <p:extLst>
      <p:ext uri="{BB962C8B-B14F-4D97-AF65-F5344CB8AC3E}">
        <p14:creationId xmlns:p14="http://schemas.microsoft.com/office/powerpoint/2010/main" val="160523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007C-70FB-789B-403A-EC838F0D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7A0B-3132-B113-8D27-0DEA73CD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Turning the text into numbers – vectorization. </a:t>
            </a:r>
          </a:p>
          <a:p>
            <a:pPr lvl="1"/>
            <a:r>
              <a:rPr lang="en-US" dirty="0"/>
              <a:t>We translate the free text into a numerical representation of that text. </a:t>
            </a:r>
          </a:p>
          <a:p>
            <a:pPr lvl="1"/>
            <a:r>
              <a:rPr lang="en-US" dirty="0"/>
              <a:t>Simple vectorization is based on counts of words in that piece of text. </a:t>
            </a:r>
          </a:p>
          <a:p>
            <a:pPr lvl="1"/>
            <a:r>
              <a:rPr lang="en-US" dirty="0"/>
              <a:t>More elaborate vectorization calculates a value based on frequency (</a:t>
            </a:r>
            <a:r>
              <a:rPr lang="en-US" dirty="0" err="1"/>
              <a:t>tf-idf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Result is a set of numbers (a vector) that represents the document we started with. </a:t>
            </a:r>
          </a:p>
          <a:p>
            <a:r>
              <a:rPr lang="en-US" dirty="0"/>
              <a:t>Text-y data preparation tools are also involved:</a:t>
            </a:r>
          </a:p>
          <a:p>
            <a:pPr lvl="1"/>
            <a:r>
              <a:rPr lang="en-US" dirty="0"/>
              <a:t>Removing stop words – get rid of ‘a’, ’the’, ‘it’, </a:t>
            </a:r>
            <a:r>
              <a:rPr lang="en-US" dirty="0" err="1"/>
              <a:t>etc</a:t>
            </a:r>
            <a:r>
              <a:rPr lang="en-US" dirty="0"/>
              <a:t>… as they don’t really change meaning. </a:t>
            </a:r>
          </a:p>
          <a:p>
            <a:pPr lvl="1"/>
            <a:r>
              <a:rPr lang="en-US" dirty="0"/>
              <a:t>Stemming – chopping words down to their root. E.g. Skiing -&gt; ski. </a:t>
            </a:r>
          </a:p>
          <a:p>
            <a:pPr lvl="1"/>
            <a:r>
              <a:rPr lang="en-US" dirty="0"/>
              <a:t>Lemmatization – reducing words down to their root meaning. Chuckling -&gt; laugh. </a:t>
            </a:r>
          </a:p>
          <a:p>
            <a:r>
              <a:rPr lang="en-US" dirty="0"/>
              <a:t>The goal is to have a vector that “means” the same as the original text.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4136-6DD6-4902-50EB-74935C67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“meaning”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B84B-C360-DEF2-1561-165793C3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642"/>
          </a:xfrm>
        </p:spPr>
        <p:txBody>
          <a:bodyPr/>
          <a:lstStyle/>
          <a:p>
            <a:r>
              <a:rPr lang="en-US" dirty="0"/>
              <a:t>When used for prediction, the meaning of the vector determines model quality. </a:t>
            </a:r>
          </a:p>
          <a:p>
            <a:pPr lvl="1"/>
            <a:r>
              <a:rPr lang="en-US" dirty="0"/>
              <a:t>We need to generate a vector that accurately captures the underlying meaning in text. </a:t>
            </a:r>
          </a:p>
          <a:p>
            <a:r>
              <a:rPr lang="en-US" dirty="0"/>
              <a:t>In larger scenarios this is called creating embeddings. </a:t>
            </a:r>
          </a:p>
          <a:p>
            <a:pPr lvl="1"/>
            <a:r>
              <a:rPr lang="en-US" dirty="0"/>
              <a:t>Take in some free text. </a:t>
            </a:r>
          </a:p>
          <a:p>
            <a:pPr lvl="1"/>
            <a:r>
              <a:rPr lang="en-US" dirty="0"/>
              <a:t>Evaluate the meaning of that text, using some complex model. </a:t>
            </a:r>
          </a:p>
          <a:p>
            <a:pPr lvl="1"/>
            <a:r>
              <a:rPr lang="en-US" dirty="0"/>
              <a:t>Return a set of values that ‘capture the meaning’ in n-dimensional space. </a:t>
            </a:r>
          </a:p>
          <a:p>
            <a:r>
              <a:rPr lang="en-US" dirty="0"/>
              <a:t>“Real” models can have an embedding space that is 1000s or more dimensions. </a:t>
            </a:r>
          </a:p>
          <a:p>
            <a:pPr lvl="1"/>
            <a:r>
              <a:rPr lang="en-US" dirty="0"/>
              <a:t>The ‘meaning’ of a word is its position in 1000-dimensional space. </a:t>
            </a:r>
          </a:p>
          <a:p>
            <a:pPr lvl="1"/>
            <a:r>
              <a:rPr lang="en-US" dirty="0"/>
              <a:t>The distance between words shows their similarity in meaning. </a:t>
            </a:r>
          </a:p>
        </p:txBody>
      </p:sp>
    </p:spTree>
    <p:extLst>
      <p:ext uri="{BB962C8B-B14F-4D97-AF65-F5344CB8AC3E}">
        <p14:creationId xmlns:p14="http://schemas.microsoft.com/office/powerpoint/2010/main" val="154321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219A-7D89-8AA7-9FF7-BBE0F5B9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and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9838-C41B-043A-0E9F-03F2391D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974" y="1853754"/>
            <a:ext cx="10460477" cy="4255216"/>
          </a:xfrm>
        </p:spPr>
        <p:txBody>
          <a:bodyPr/>
          <a:lstStyle/>
          <a:p>
            <a:r>
              <a:rPr lang="en-US" dirty="0"/>
              <a:t>The meaning captured with real embedding processes are more sophisticated. </a:t>
            </a:r>
          </a:p>
          <a:p>
            <a:pPr lvl="1"/>
            <a:r>
              <a:rPr lang="en-US" dirty="0"/>
              <a:t>Use massive amounts of text to learn meaning from seeing tokens over and over. </a:t>
            </a:r>
          </a:p>
          <a:p>
            <a:r>
              <a:rPr lang="en-US" dirty="0"/>
              <a:t>The larger and more complex the embedding space, the higher the celling. </a:t>
            </a:r>
          </a:p>
          <a:p>
            <a:pPr lvl="1"/>
            <a:r>
              <a:rPr lang="en-US" dirty="0"/>
              <a:t>The amount of data needed to generate it also increases. </a:t>
            </a:r>
          </a:p>
          <a:p>
            <a:r>
              <a:rPr lang="en-US" dirty="0"/>
              <a:t>For smarter NLP-</a:t>
            </a:r>
            <a:r>
              <a:rPr lang="en-US" dirty="0" err="1"/>
              <a:t>ish</a:t>
            </a:r>
            <a:r>
              <a:rPr lang="en-US" dirty="0"/>
              <a:t> models, we want to represent the meaning of docs as accurately as possible. </a:t>
            </a:r>
          </a:p>
          <a:p>
            <a:pPr lvl="1"/>
            <a:r>
              <a:rPr lang="en-US" dirty="0"/>
              <a:t>Counting occurrences of terms captures some meaning, but it is rudimentary. </a:t>
            </a:r>
          </a:p>
          <a:p>
            <a:pPr lvl="1"/>
            <a:r>
              <a:rPr lang="en-US" dirty="0"/>
              <a:t>We can use other processing tools to extract meaning from the text, and use the values on those “meaning” metrics as our feature set. </a:t>
            </a:r>
          </a:p>
          <a:p>
            <a:r>
              <a:rPr lang="en-US" dirty="0"/>
              <a:t>Note: this isn’t dealing with generating text, that requires models that capture sequence. </a:t>
            </a:r>
          </a:p>
        </p:txBody>
      </p:sp>
    </p:spTree>
    <p:extLst>
      <p:ext uri="{BB962C8B-B14F-4D97-AF65-F5344CB8AC3E}">
        <p14:creationId xmlns:p14="http://schemas.microsoft.com/office/powerpoint/2010/main" val="75191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C565-B3FD-8EB5-6FCC-0911E40F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53D1-FF7C-BC24-DBA1-5FEE5890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0373-2B50-4840-85BA-ECD03A2E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9C07-EC26-2C4F-9DF1-2BA9C2BE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75" y="2015734"/>
            <a:ext cx="6923688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Feature sets for text can get massive! Probably excessively so: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# of features is often &gt; # of rows -&gt; trends towards overfitting.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Common sense – only a subset of words really define meaning.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Processing time can grow to be unreasonable. </a:t>
            </a:r>
          </a:p>
          <a:p>
            <a:pPr>
              <a:lnSpc>
                <a:spcPct val="110000"/>
              </a:lnSpc>
            </a:pPr>
            <a:r>
              <a:rPr lang="en-US" dirty="0"/>
              <a:t>Some caps can be placed on size during vectorization: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Limit max features. </a:t>
            </a:r>
          </a:p>
          <a:p>
            <a:pPr>
              <a:lnSpc>
                <a:spcPct val="110000"/>
              </a:lnSpc>
            </a:pPr>
            <a:r>
              <a:rPr lang="en-US" dirty="0"/>
              <a:t>There has to be a better way!</a:t>
            </a: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  <p:pic>
        <p:nvPicPr>
          <p:cNvPr id="5124" name="Picture 4" descr="Image - 495702] | Infomercial Fails | Know Your Meme">
            <a:extLst>
              <a:ext uri="{FF2B5EF4-FFF2-40B4-BE49-F238E27FC236}">
                <a16:creationId xmlns:a16="http://schemas.microsoft.com/office/drawing/2014/main" id="{D529BB3C-5520-B849-9A0D-85AEE213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0642" y="2127901"/>
            <a:ext cx="4491183" cy="333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29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71F2-A6CC-D74A-B73E-8FD74DE8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and 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0909-3AB2-F946-BC80-4602BB02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LSA is latent semantic analysis. LSA attempts to:</a:t>
            </a:r>
          </a:p>
          <a:p>
            <a:pPr lvl="1"/>
            <a:r>
              <a:rPr lang="en-US" dirty="0"/>
              <a:t>Extract meaning from large amounts of text, using more advanced frequency calculations. </a:t>
            </a:r>
          </a:p>
          <a:p>
            <a:r>
              <a:rPr lang="en-US" dirty="0"/>
              <a:t>LSA follows a couple of assumptions:</a:t>
            </a:r>
          </a:p>
          <a:p>
            <a:pPr lvl="1"/>
            <a:r>
              <a:rPr lang="en-CA" i="1" dirty="0"/>
              <a:t>Meaning of Sentences or Documents is a sum of the meaning of all words</a:t>
            </a:r>
            <a:r>
              <a:rPr lang="en-CA" dirty="0"/>
              <a:t> occurring in it. Overall, the meaning of a certain word is an average across all the documents it occurs in.</a:t>
            </a:r>
          </a:p>
          <a:p>
            <a:pPr lvl="1"/>
            <a:r>
              <a:rPr lang="en-CA" dirty="0"/>
              <a:t>Semantic associations between words are present not explicitly, but only latently in the large sample of language.</a:t>
            </a:r>
          </a:p>
          <a:p>
            <a:r>
              <a:rPr lang="en-CA" dirty="0"/>
              <a:t>Latent Semantic Analysis (LSA) comprises of certain mathematical operation to get insight on a document. This algorithm forms the basis of </a:t>
            </a:r>
            <a:r>
              <a:rPr lang="en-CA" i="1" dirty="0"/>
              <a:t>Topic Modeling</a:t>
            </a:r>
            <a:r>
              <a:rPr lang="en-CA" dirty="0"/>
              <a:t>. The core idea is to take a matrix of what we have — documents and terms — and decompose it into a separate document-topic matrix and a topic-term matrix.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16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9128</TotalTime>
  <Words>1797</Words>
  <Application>Microsoft Macintosh PowerPoint</Application>
  <PresentationFormat>Widescreen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Gallery</vt:lpstr>
      <vt:lpstr>Today:</vt:lpstr>
      <vt:lpstr>NLP Part 2</vt:lpstr>
      <vt:lpstr>Natural Language Processing Intro</vt:lpstr>
      <vt:lpstr>Vectorization </vt:lpstr>
      <vt:lpstr>“meaning” of Text</vt:lpstr>
      <vt:lpstr>Dimensionality and Embeddings</vt:lpstr>
      <vt:lpstr>Dealing With dimensions</vt:lpstr>
      <vt:lpstr>Dimension Reduction</vt:lpstr>
      <vt:lpstr>Truncated SVD and LSA</vt:lpstr>
      <vt:lpstr>Truncated SVD – Singular Value Decomposition</vt:lpstr>
      <vt:lpstr>PowerPoint Presentation</vt:lpstr>
      <vt:lpstr>Truncated SVD - Results</vt:lpstr>
      <vt:lpstr>TSVD Results</vt:lpstr>
      <vt:lpstr>Numbers from Words </vt:lpstr>
      <vt:lpstr>Embedding Generating Tools</vt:lpstr>
      <vt:lpstr>Word2Vec and Alternate encodings</vt:lpstr>
      <vt:lpstr>Word2Vec</vt:lpstr>
      <vt:lpstr>Temporal Awareness</vt:lpstr>
      <vt:lpstr>Word2Vec uses Sequence to create Embeddings</vt:lpstr>
      <vt:lpstr>Embeddings Visualized</vt:lpstr>
      <vt:lpstr>Embedding Systems</vt:lpstr>
      <vt:lpstr>PowerPoint Presentation</vt:lpstr>
      <vt:lpstr>PowerPoint Presentation</vt:lpstr>
      <vt:lpstr>NLP in Practice</vt:lpstr>
      <vt:lpstr>More advanced NLP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Akeem Semper</dc:creator>
  <cp:keywords/>
  <dc:description/>
  <cp:lastModifiedBy>Akeem Semper</cp:lastModifiedBy>
  <cp:revision>21</cp:revision>
  <dcterms:created xsi:type="dcterms:W3CDTF">2022-02-06T17:46:03Z</dcterms:created>
  <dcterms:modified xsi:type="dcterms:W3CDTF">2025-02-06T18:34:28Z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2025-02-06T15:21:24Z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e13597fe-cec5-4261-80ed-b8487247325c</vt:lpwstr>
  </property>
  <property fmtid="{D5CDD505-2E9C-101B-9397-08002B2CF9AE}" pid="8" name="MSIP_Label_10877899-02b0-462c-b2a9-b7d15c4f96fe_ContentBits">
    <vt:lpwstr>0</vt:lpwstr>
  </property>
</Properties>
</file>