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73" r:id="rId3"/>
    <p:sldId id="274" r:id="rId4"/>
    <p:sldId id="275" r:id="rId5"/>
    <p:sldId id="276" r:id="rId6"/>
    <p:sldId id="278" r:id="rId7"/>
    <p:sldId id="256" r:id="rId8"/>
    <p:sldId id="280" r:id="rId9"/>
    <p:sldId id="283" r:id="rId10"/>
    <p:sldId id="257" r:id="rId11"/>
    <p:sldId id="258" r:id="rId12"/>
    <p:sldId id="282" r:id="rId13"/>
    <p:sldId id="265" r:id="rId14"/>
    <p:sldId id="259" r:id="rId15"/>
    <p:sldId id="266" r:id="rId16"/>
    <p:sldId id="260" r:id="rId17"/>
    <p:sldId id="261" r:id="rId18"/>
    <p:sldId id="267" r:id="rId19"/>
    <p:sldId id="268" r:id="rId20"/>
    <p:sldId id="269" r:id="rId21"/>
    <p:sldId id="270" r:id="rId22"/>
    <p:sldId id="271" r:id="rId23"/>
    <p:sldId id="262" r:id="rId24"/>
    <p:sldId id="279" r:id="rId25"/>
    <p:sldId id="263" r:id="rId26"/>
    <p:sldId id="264" r:id="rId27"/>
    <p:sldId id="27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936B7A-594C-2B4B-B4CC-F41567EE3A6C}">
          <p14:sldIdLst>
            <p14:sldId id="277"/>
          </p14:sldIdLst>
        </p14:section>
        <p14:section name="Scaling" id="{1D0F9CF0-6021-084F-AB4A-0B1EBCB05B4B}">
          <p14:sldIdLst>
            <p14:sldId id="273"/>
            <p14:sldId id="274"/>
            <p14:sldId id="275"/>
            <p14:sldId id="276"/>
            <p14:sldId id="278"/>
          </p14:sldIdLst>
        </p14:section>
        <p14:section name="NLP" id="{4FAB32E5-8B77-4947-A5CC-E36E518E6B2A}">
          <p14:sldIdLst>
            <p14:sldId id="256"/>
            <p14:sldId id="280"/>
            <p14:sldId id="283"/>
            <p14:sldId id="257"/>
          </p14:sldIdLst>
        </p14:section>
        <p14:section name="Tokenization" id="{FF349E67-DBA2-7E41-9D95-C3BE4C3EE406}">
          <p14:sldIdLst>
            <p14:sldId id="258"/>
          </p14:sldIdLst>
        </p14:section>
        <p14:section name="Us vs LLM" id="{239B67F4-4582-B945-95A5-73E4A30FCC00}">
          <p14:sldIdLst>
            <p14:sldId id="282"/>
            <p14:sldId id="265"/>
          </p14:sldIdLst>
        </p14:section>
        <p14:section name="Vectorization" id="{F58A0714-A142-8241-823A-1A4E3B880B48}">
          <p14:sldIdLst>
            <p14:sldId id="259"/>
            <p14:sldId id="266"/>
            <p14:sldId id="260"/>
            <p14:sldId id="261"/>
            <p14:sldId id="267"/>
            <p14:sldId id="268"/>
            <p14:sldId id="269"/>
            <p14:sldId id="270"/>
            <p14:sldId id="271"/>
          </p14:sldIdLst>
        </p14:section>
        <p14:section name="Stemm Lemm" id="{FB58EB66-5E53-AE4C-85E4-3F473ECFB703}">
          <p14:sldIdLst>
            <p14:sldId id="262"/>
            <p14:sldId id="279"/>
          </p14:sldIdLst>
        </p14:section>
        <p14:section name="ngrams" id="{BA736B66-BC1C-8147-93AD-0B0121FB7616}">
          <p14:sldIdLst>
            <p14:sldId id="263"/>
          </p14:sldIdLst>
        </p14:section>
        <p14:section name="Sparse" id="{E22BFC33-2F8E-714E-8179-56B67AEF5747}">
          <p14:sldIdLst>
            <p14:sldId id="264"/>
            <p14:sldId id="272"/>
          </p14:sldIdLst>
        </p14:section>
        <p14:section name="Conclusion" id="{6FDEE4B3-CBD4-B14C-942D-070F53711AA3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3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7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4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0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CF47-DD12-2841-A4DD-EB5F8FCB48C5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F0FD8AB-FEA2-EC40-8931-06E09109C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9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2CBF-BC15-D8B6-FB21-AE2E858C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732F-7448-2575-F74E-B3C0BABB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/>
          <a:lstStyle/>
          <a:p>
            <a:r>
              <a:rPr lang="en-US" dirty="0"/>
              <a:t>Today – Intro to NLP. </a:t>
            </a:r>
          </a:p>
          <a:p>
            <a:pPr lvl="1"/>
            <a:r>
              <a:rPr lang="en-US" dirty="0"/>
              <a:t>Tokenization</a:t>
            </a:r>
          </a:p>
          <a:p>
            <a:r>
              <a:rPr lang="en-US" dirty="0"/>
              <a:t>Feature scaling – a better answer than my mumbling one. </a:t>
            </a:r>
          </a:p>
          <a:p>
            <a:r>
              <a:rPr lang="en-US" dirty="0"/>
              <a:t>There’s a test next time! Get all the answers right so the marking is easy please. </a:t>
            </a:r>
          </a:p>
          <a:p>
            <a:r>
              <a:rPr lang="en-US" dirty="0"/>
              <a:t>There’s a group project on NLP after reading week – pick groups. </a:t>
            </a:r>
          </a:p>
          <a:p>
            <a:pPr lvl="1"/>
            <a:r>
              <a:rPr lang="en-US" dirty="0"/>
              <a:t>Assignments -&gt; Groups -&gt; There’s some selection thingy here. </a:t>
            </a:r>
          </a:p>
          <a:p>
            <a:pPr lvl="1"/>
            <a:r>
              <a:rPr lang="en-US" dirty="0"/>
              <a:t>I accidentally deleted the groups trying to set them up, please let me know if things go weird. </a:t>
            </a:r>
          </a:p>
        </p:txBody>
      </p:sp>
    </p:spTree>
    <p:extLst>
      <p:ext uri="{BB962C8B-B14F-4D97-AF65-F5344CB8AC3E}">
        <p14:creationId xmlns:p14="http://schemas.microsoft.com/office/powerpoint/2010/main" val="360387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FEC3-6770-8C44-90C9-BF1B013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496E-56FD-1E4E-9B8C-1F62A774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computers to learn to listen and speak, we need to make text computer friendly. </a:t>
            </a:r>
          </a:p>
          <a:p>
            <a:r>
              <a:rPr lang="en-US" dirty="0"/>
              <a:t>NLP is a field of study and set of tools to do this. </a:t>
            </a:r>
          </a:p>
          <a:p>
            <a:r>
              <a:rPr lang="en-US" dirty="0"/>
              <a:t>Goal: take in free text, generate data that can be processed (for ML for us)</a:t>
            </a:r>
          </a:p>
          <a:p>
            <a:r>
              <a:rPr lang="en-US" dirty="0"/>
              <a:t>For example, can we filter spam messages from not spam?</a:t>
            </a:r>
          </a:p>
          <a:p>
            <a:r>
              <a:rPr lang="en-US" dirty="0"/>
              <a:t>The first step is to generate some representation of the text that we can process. </a:t>
            </a:r>
          </a:p>
        </p:txBody>
      </p:sp>
    </p:spTree>
    <p:extLst>
      <p:ext uri="{BB962C8B-B14F-4D97-AF65-F5344CB8AC3E}">
        <p14:creationId xmlns:p14="http://schemas.microsoft.com/office/powerpoint/2010/main" val="100076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205C-5953-9643-BAC7-CB69B457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9136-3C87-FF48-A278-AF90B85C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887748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Tokenization is the base of simple text processing. </a:t>
            </a:r>
          </a:p>
          <a:p>
            <a:r>
              <a:rPr lang="en-US" dirty="0"/>
              <a:t>Tokenization transforms free text into a collection of component words. </a:t>
            </a:r>
          </a:p>
          <a:p>
            <a:r>
              <a:rPr lang="en-US" dirty="0"/>
              <a:t>The tokenization process usually also strips things like punctuation, converts all text to lower case, and may remove stop words. (~ Make it ‘just words’)</a:t>
            </a:r>
          </a:p>
          <a:p>
            <a:r>
              <a:rPr lang="en-US" dirty="0"/>
              <a:t>Stop words – stuff that isn’t useful (for us) because it doesn’t convey meaning:</a:t>
            </a:r>
          </a:p>
          <a:p>
            <a:pPr lvl="1"/>
            <a:r>
              <a:rPr lang="en-US" dirty="0"/>
              <a:t>E.g. it, a, an, the,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Terms:</a:t>
            </a:r>
          </a:p>
          <a:p>
            <a:pPr lvl="1"/>
            <a:r>
              <a:rPr lang="en-US" dirty="0"/>
              <a:t>Document - each row of text in dataset. </a:t>
            </a:r>
          </a:p>
          <a:p>
            <a:pPr lvl="1"/>
            <a:r>
              <a:rPr lang="en-US" dirty="0"/>
              <a:t>Corpus – entire dataset of text. </a:t>
            </a:r>
          </a:p>
          <a:p>
            <a:pPr lvl="1"/>
            <a:r>
              <a:rPr lang="en-US" dirty="0"/>
              <a:t>Token – a word (kind of, more later.)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F846D-0301-AA49-894D-AD801311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064" y="0"/>
            <a:ext cx="1451579" cy="7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6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2AA-6977-19B1-DA1F-78E0984B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Note - For Our Examples…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8C0E-6DF9-446A-4AF9-F484ECA3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8" y="1853754"/>
            <a:ext cx="6365652" cy="42886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As we go through text processing almost all of the focus is on the features and processing the text – we barely mention the target. </a:t>
            </a:r>
          </a:p>
          <a:p>
            <a:pPr>
              <a:lnSpc>
                <a:spcPct val="110000"/>
              </a:lnSpc>
            </a:pPr>
            <a:r>
              <a:rPr lang="en-US" dirty="0"/>
              <a:t>You can think of these as sentiment analysis – one of the most common NLP prediction tasks.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E.g. we have some hotel reviews and want to determine which are positive vs negative.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Other normal prediction things will be the same, except for the target.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Processed text is the feature set.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Pos/Neg type of classification is target.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Our usage has a target, LLM models predict next token*.</a:t>
            </a:r>
          </a:p>
        </p:txBody>
      </p:sp>
      <p:pic>
        <p:nvPicPr>
          <p:cNvPr id="9218" name="Picture 2" descr="Sentiment Analysis: A Fascinating Problem | by Nitin Kumar Kain | Medium">
            <a:extLst>
              <a:ext uri="{FF2B5EF4-FFF2-40B4-BE49-F238E27FC236}">
                <a16:creationId xmlns:a16="http://schemas.microsoft.com/office/drawing/2014/main" id="{3CA6D6A6-8D49-A1FF-1B7A-7F9DE41E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740" y="2015734"/>
            <a:ext cx="5718172" cy="42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CA86-CC94-2281-7A56-2CE872C3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Tokenization for us vs. 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83EC-6BB6-3073-B19B-BBC738DF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8056" cy="4199727"/>
          </a:xfrm>
        </p:spPr>
        <p:txBody>
          <a:bodyPr>
            <a:normAutofit/>
          </a:bodyPr>
          <a:lstStyle/>
          <a:p>
            <a:r>
              <a:rPr lang="en-US" dirty="0"/>
              <a:t>In our usage, we are stripping lots of the structure from the text. </a:t>
            </a:r>
          </a:p>
          <a:p>
            <a:pPr lvl="1"/>
            <a:r>
              <a:rPr lang="en-US" dirty="0"/>
              <a:t>Stop words, punctuation,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usage is as features for predictions, so we want ‘meaning’. </a:t>
            </a:r>
          </a:p>
          <a:p>
            <a:pPr lvl="1"/>
            <a:r>
              <a:rPr lang="en-US" dirty="0"/>
              <a:t>The model doesn’t really need to know a sentence’s structure, just what it is saying. </a:t>
            </a:r>
          </a:p>
          <a:p>
            <a:pPr lvl="1"/>
            <a:r>
              <a:rPr lang="en-US" dirty="0"/>
              <a:t>Removing things like ‘a’, or commas changes the sentence, but not the meaning. </a:t>
            </a:r>
          </a:p>
          <a:p>
            <a:r>
              <a:rPr lang="en-US" dirty="0"/>
              <a:t>Large models like LLMs are a little different in this, they produce text – structure matters.</a:t>
            </a:r>
          </a:p>
          <a:p>
            <a:pPr lvl="1"/>
            <a:r>
              <a:rPr lang="en-US" dirty="0"/>
              <a:t>They need to keep that stuff in the training data as that’s part of what must be learned. </a:t>
            </a:r>
          </a:p>
          <a:p>
            <a:pPr lvl="1"/>
            <a:r>
              <a:rPr lang="en-US" dirty="0"/>
              <a:t>The amount of data needed skyrockets – language is way more complex when you model all the ways to say a thing vs. just the thing that is being said. </a:t>
            </a:r>
          </a:p>
          <a:p>
            <a:pPr lvl="1"/>
            <a:r>
              <a:rPr lang="en-US" dirty="0"/>
              <a:t>E.g. “I’m going skiing”, “</a:t>
            </a:r>
            <a:r>
              <a:rPr lang="en-US" dirty="0" err="1"/>
              <a:t>Imma</a:t>
            </a:r>
            <a:r>
              <a:rPr lang="en-US" dirty="0"/>
              <a:t> go skiing”, “I have to ski” vs. “I ski” – the 1</a:t>
            </a:r>
            <a:r>
              <a:rPr lang="en-US" baseline="30000" dirty="0"/>
              <a:t>st</a:t>
            </a:r>
            <a:r>
              <a:rPr lang="en-US" dirty="0"/>
              <a:t> is way more complex.</a:t>
            </a:r>
          </a:p>
        </p:txBody>
      </p:sp>
    </p:spTree>
    <p:extLst>
      <p:ext uri="{BB962C8B-B14F-4D97-AF65-F5344CB8AC3E}">
        <p14:creationId xmlns:p14="http://schemas.microsoft.com/office/powerpoint/2010/main" val="401948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E407-A124-ED41-B87E-942D5FD9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EBB0-00BF-8A45-AF5C-E971A65D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853755"/>
            <a:ext cx="5985081" cy="428862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Vectorization is basically ”tokenization+”.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Text is tokenized, then placed into a data structure along with some “weight” of the value.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Count vectorization: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Count vectorization is the most simple vectorization.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Produces a list of words, and number of times they occur.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Results in “Bag of Words”.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be structured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collection of all words is the vocabulary. </a:t>
            </a:r>
          </a:p>
          <a:p>
            <a:pPr>
              <a:lnSpc>
                <a:spcPct val="110000"/>
              </a:lnSpc>
            </a:pPr>
            <a:r>
              <a:rPr lang="en-US" dirty="0"/>
              <a:t>This creates a feature set we can use. We need some version of this step, though the details vary. </a:t>
            </a:r>
          </a:p>
        </p:txBody>
      </p:sp>
      <p:pic>
        <p:nvPicPr>
          <p:cNvPr id="1026" name="Picture 2" descr="Spam Filtering Using Bag-of-Words | by Aditi Mukerjee | The Startup | Medium">
            <a:extLst>
              <a:ext uri="{FF2B5EF4-FFF2-40B4-BE49-F238E27FC236}">
                <a16:creationId xmlns:a16="http://schemas.microsoft.com/office/drawing/2014/main" id="{3A7AC9CB-A9B3-0D4A-ACB5-26AD810F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131312"/>
            <a:ext cx="6097589" cy="271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2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5C-7DAE-940C-D865-4B1FA6F5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to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EA0C-F77C-5361-6CDD-7B6A7037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our data setup is as follows:</a:t>
            </a:r>
          </a:p>
          <a:p>
            <a:pPr lvl="1"/>
            <a:r>
              <a:rPr lang="en-US" dirty="0"/>
              <a:t>Records – each statement is one record. </a:t>
            </a:r>
          </a:p>
          <a:p>
            <a:pPr lvl="1"/>
            <a:r>
              <a:rPr lang="en-US" dirty="0"/>
              <a:t>Features – each token (~word) is one feature. </a:t>
            </a:r>
          </a:p>
          <a:p>
            <a:pPr lvl="1"/>
            <a:r>
              <a:rPr lang="en-US" dirty="0"/>
              <a:t>Feature values – each value is the number of occurrences. </a:t>
            </a:r>
          </a:p>
          <a:p>
            <a:pPr lvl="1"/>
            <a:r>
              <a:rPr lang="en-US" dirty="0"/>
              <a:t>Target – we haven’t specified it, probably something like sentiment (positive vs. negative). </a:t>
            </a:r>
          </a:p>
          <a:p>
            <a:r>
              <a:rPr lang="en-US" dirty="0"/>
              <a:t>This table is roughly one “</a:t>
            </a:r>
            <a:r>
              <a:rPr lang="en-US" dirty="0" err="1"/>
              <a:t>X_train</a:t>
            </a:r>
            <a:r>
              <a:rPr lang="en-US" dirty="0"/>
              <a:t>”. </a:t>
            </a:r>
          </a:p>
        </p:txBody>
      </p:sp>
      <p:pic>
        <p:nvPicPr>
          <p:cNvPr id="4" name="Picture 2" descr="Spam Filtering Using Bag-of-Words | by Aditi Mukerjee | The Startup | Medium">
            <a:extLst>
              <a:ext uri="{FF2B5EF4-FFF2-40B4-BE49-F238E27FC236}">
                <a16:creationId xmlns:a16="http://schemas.microsoft.com/office/drawing/2014/main" id="{677F9E47-A4C7-6E51-EC3A-0909232D6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5"/>
          <a:stretch/>
        </p:blipFill>
        <p:spPr bwMode="auto">
          <a:xfrm>
            <a:off x="6096000" y="4154623"/>
            <a:ext cx="3416300" cy="27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5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28F1-4DD4-804E-B3E0-939A2434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7A70-C07A-474D-AA01-EF29E6BB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CA" dirty="0"/>
              <a:t>Term Frequency - the number of times a word appears in a document divided by the total number of words in the document.</a:t>
            </a:r>
          </a:p>
          <a:p>
            <a:r>
              <a:rPr lang="en-CA" dirty="0"/>
              <a:t>Inverse Document Frequency - the log of the total number of documents divided by the number of documents that contain the word.</a:t>
            </a:r>
          </a:p>
          <a:p>
            <a:r>
              <a:rPr lang="en-CA" dirty="0"/>
              <a:t>Rather than simple count, the score is a product of TF and IDF. </a:t>
            </a:r>
          </a:p>
          <a:p>
            <a:r>
              <a:rPr lang="en-CA" dirty="0"/>
              <a:t>Goal is to reduce weight of rare words (not frequent enough to establish a pattern) and very frequent words (so ubiquitous they don’t help discriminate). </a:t>
            </a:r>
          </a:p>
          <a:p>
            <a:r>
              <a:rPr lang="en-CA" dirty="0"/>
              <a:t>The values we use to predict are (hopefully) a measure of what determines the meaning of a statement.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662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B07B-1756-354E-83EF-7612D1C2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5B99-D7E4-FA4B-98C4-5D52D6D7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F-IDF Vectorizer scikit-learn. Deep understanding TfidfVectorizer by… | by  Mukesh Chaudhary | Medium">
            <a:extLst>
              <a:ext uri="{FF2B5EF4-FFF2-40B4-BE49-F238E27FC236}">
                <a16:creationId xmlns:a16="http://schemas.microsoft.com/office/drawing/2014/main" id="{35075131-9829-1D43-9B7E-AE5BC33F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7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51F7-C3DD-E492-77BE-3799453D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5CAB-D34E-B37D-E741-A14640FEC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Original Statements:</a:t>
            </a:r>
          </a:p>
          <a:p>
            <a:pPr lvl="1"/>
            <a:r>
              <a:rPr lang="en-US" dirty="0"/>
              <a:t>d1​: "The sky is blue.</a:t>
            </a:r>
          </a:p>
          <a:p>
            <a:pPr lvl="1"/>
            <a:r>
              <a:rPr lang="en-US" dirty="0"/>
              <a:t>d2​: "The sun is bright today."</a:t>
            </a:r>
          </a:p>
          <a:p>
            <a:pPr lvl="1"/>
            <a:r>
              <a:rPr lang="en-US" dirty="0"/>
              <a:t>d3​: "The sun in the sky is bright."</a:t>
            </a:r>
          </a:p>
          <a:p>
            <a:pPr lvl="1"/>
            <a:r>
              <a:rPr lang="en-US" dirty="0"/>
              <a:t>d4​: "We can see the shining sun, the bright sun."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1861-9740-1755-D3FE-8BFD94BAC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stopword</a:t>
            </a:r>
            <a:r>
              <a:rPr lang="en-US" dirty="0"/>
              <a:t> filter:</a:t>
            </a:r>
          </a:p>
          <a:p>
            <a:pPr lvl="1"/>
            <a:r>
              <a:rPr lang="en-US" dirty="0"/>
              <a:t>d1​: "sky blue</a:t>
            </a:r>
          </a:p>
          <a:p>
            <a:pPr lvl="1"/>
            <a:r>
              <a:rPr lang="en-US" dirty="0"/>
              <a:t>d2​: "sun bright today"</a:t>
            </a:r>
          </a:p>
          <a:p>
            <a:pPr lvl="1"/>
            <a:r>
              <a:rPr lang="en-US" dirty="0"/>
              <a:t>d3​: "sun sky bright"</a:t>
            </a:r>
          </a:p>
          <a:p>
            <a:pPr lvl="1"/>
            <a:r>
              <a:rPr lang="en-US" dirty="0"/>
              <a:t>d4​: "can see shining sun bright sun"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3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C1CFB5-F649-61F6-59FF-A5BF5D27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Compute TF and Normalize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EA4A-D4CF-D778-A837-60C5FA56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75EE9-485F-2125-A989-174ED5A8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12192000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3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5A73-634F-B610-6413-6E92E926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B9FF-24E2-5811-8E54-8BB14BDB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9663"/>
          </a:xfrm>
        </p:spPr>
        <p:txBody>
          <a:bodyPr/>
          <a:lstStyle/>
          <a:p>
            <a:r>
              <a:rPr lang="en-US" dirty="0"/>
              <a:t>We got a question at the end of last week on scaling, I’ll answer in a less mumble-y way. </a:t>
            </a:r>
          </a:p>
          <a:p>
            <a:r>
              <a:rPr lang="en-US" dirty="0"/>
              <a:t>We generally need to rescale numeric variables before modelling. </a:t>
            </a:r>
          </a:p>
          <a:p>
            <a:r>
              <a:rPr lang="en-US" dirty="0"/>
              <a:t>Having feature values with vastly different ranges can impact training. </a:t>
            </a:r>
          </a:p>
          <a:p>
            <a:pPr lvl="1"/>
            <a:r>
              <a:rPr lang="en-US" dirty="0"/>
              <a:t>Loss functions are generally based on distance, like MSE. </a:t>
            </a:r>
          </a:p>
          <a:p>
            <a:pPr lvl="1"/>
            <a:r>
              <a:rPr lang="en-US" dirty="0"/>
              <a:t>Wildly different distances can cause problems with convergence. (The plane with a ball illustration is compressed and stretched to extreme extends, and the gradients are off). </a:t>
            </a:r>
          </a:p>
          <a:p>
            <a:pPr lvl="1"/>
            <a:r>
              <a:rPr lang="en-US" dirty="0"/>
              <a:t>In linear models, each term is a weight * feature. If one feature is orders of magnitude larger, that can skew impact of features on the model output. </a:t>
            </a:r>
          </a:p>
          <a:p>
            <a:r>
              <a:rPr lang="en-US" dirty="0"/>
              <a:t>Some algorithms are (can be) scaling insensitive (tree), but we pretty much always rescale. </a:t>
            </a:r>
          </a:p>
        </p:txBody>
      </p:sp>
    </p:spTree>
    <p:extLst>
      <p:ext uri="{BB962C8B-B14F-4D97-AF65-F5344CB8AC3E}">
        <p14:creationId xmlns:p14="http://schemas.microsoft.com/office/powerpoint/2010/main" val="232901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984-3945-20B5-909C-8E2F319A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IDF – Frequency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256F-1089-36D7-3DF2-8729BAC7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59A515-BBF7-827B-8825-FF4865FA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54"/>
            <a:ext cx="12192000" cy="426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6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4843-12C2-7825-9515-7A73F001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65101"/>
            <a:ext cx="9603275" cy="885824"/>
          </a:xfrm>
        </p:spPr>
        <p:txBody>
          <a:bodyPr/>
          <a:lstStyle/>
          <a:p>
            <a:r>
              <a:rPr lang="en-US" dirty="0"/>
              <a:t>Compute TF-TDF by Multiplying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106C-B5F6-0ED1-04F6-6EE519F7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0F0326-BBF6-23B4-7EFE-081B3BE6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0925"/>
            <a:ext cx="12192000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5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4D92-F1B9-58A8-D431-134C176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9615-D224-2102-B416-C2E57863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get a feature set that we can feed to our model. </a:t>
            </a:r>
          </a:p>
          <a:p>
            <a:r>
              <a:rPr lang="en-US" dirty="0"/>
              <a:t>Ideally, this is a better representation of meaning than the count. </a:t>
            </a:r>
          </a:p>
          <a:p>
            <a:r>
              <a:rPr lang="en-US" dirty="0"/>
              <a:t>In all cases we need some step that does this part. </a:t>
            </a:r>
          </a:p>
          <a:p>
            <a:pPr lvl="1"/>
            <a:r>
              <a:rPr lang="en-US" dirty="0"/>
              <a:t>Translate raw text to some numerical value we can use. </a:t>
            </a:r>
          </a:p>
          <a:p>
            <a:pPr lvl="1"/>
            <a:r>
              <a:rPr lang="en-US" dirty="0"/>
              <a:t>The quality of this representation matters for accuracy and can vary depending on the goal. </a:t>
            </a:r>
          </a:p>
        </p:txBody>
      </p:sp>
    </p:spTree>
    <p:extLst>
      <p:ext uri="{BB962C8B-B14F-4D97-AF65-F5344CB8AC3E}">
        <p14:creationId xmlns:p14="http://schemas.microsoft.com/office/powerpoint/2010/main" val="432831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2E1-C3F3-1A40-8531-1696128E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Stems and </a:t>
            </a:r>
            <a:r>
              <a:rPr lang="en-US" dirty="0" err="1"/>
              <a:t>Lemms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AFB2-4FC9-7747-B7D7-3F4B27E0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Stemming and lemmatization both seek to trim words back to their “root”.</a:t>
            </a:r>
          </a:p>
          <a:p>
            <a:r>
              <a:rPr lang="en-US" dirty="0"/>
              <a:t>Stemming:</a:t>
            </a:r>
          </a:p>
          <a:p>
            <a:pPr lvl="1"/>
            <a:r>
              <a:rPr lang="en-US" dirty="0"/>
              <a:t>More simple, just chops word down to root by removing prefix and suffix.</a:t>
            </a:r>
          </a:p>
          <a:p>
            <a:pPr lvl="1"/>
            <a:r>
              <a:rPr lang="en-US" dirty="0"/>
              <a:t>E.g. “climbing” becomes “climb”.</a:t>
            </a:r>
          </a:p>
          <a:p>
            <a:r>
              <a:rPr lang="en-US" dirty="0"/>
              <a:t>Lemmatization:</a:t>
            </a:r>
          </a:p>
          <a:p>
            <a:pPr lvl="1"/>
            <a:r>
              <a:rPr lang="en-US" dirty="0"/>
              <a:t>Lemmatization simplified words to their “lemma”, the “root meaning”.</a:t>
            </a:r>
          </a:p>
          <a:p>
            <a:pPr lvl="1"/>
            <a:r>
              <a:rPr lang="en-US" dirty="0"/>
              <a:t>E.g. “better” becomes “good”.</a:t>
            </a:r>
          </a:p>
          <a:p>
            <a:r>
              <a:rPr lang="en-US" dirty="0"/>
              <a:t>Each of these can help our model understand text better:</a:t>
            </a:r>
          </a:p>
          <a:p>
            <a:pPr lvl="1"/>
            <a:r>
              <a:rPr lang="en-US" dirty="0"/>
              <a:t>“I went climbing” has a similar meaning to “I did a climb”. </a:t>
            </a:r>
          </a:p>
        </p:txBody>
      </p:sp>
    </p:spTree>
    <p:extLst>
      <p:ext uri="{BB962C8B-B14F-4D97-AF65-F5344CB8AC3E}">
        <p14:creationId xmlns:p14="http://schemas.microsoft.com/office/powerpoint/2010/main" val="2786490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695E-2939-3EA6-497B-3EFFE7C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Stemming and Lemming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055B-0899-6231-7998-9C6C918A6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Like with vectorization, both of these operations aim to capture the ‘meaning’ of the text in the representation we are using. </a:t>
            </a:r>
          </a:p>
          <a:p>
            <a:r>
              <a:rPr lang="en-US" dirty="0"/>
              <a:t>For many predictive tasks, the meaning is important, the language not so much. </a:t>
            </a:r>
          </a:p>
          <a:p>
            <a:pPr lvl="1"/>
            <a:r>
              <a:rPr lang="en-US" dirty="0"/>
              <a:t>E.g. Sentiment analysis. </a:t>
            </a:r>
          </a:p>
          <a:p>
            <a:r>
              <a:rPr lang="en-US" dirty="0"/>
              <a:t>Reducing the size of the vocabulary makes the feature set smaller. </a:t>
            </a:r>
          </a:p>
          <a:p>
            <a:pPr lvl="1"/>
            <a:r>
              <a:rPr lang="en-US" dirty="0"/>
              <a:t>The problem is inherently pretty large. </a:t>
            </a:r>
          </a:p>
          <a:p>
            <a:pPr lvl="1"/>
            <a:r>
              <a:rPr lang="en-US" dirty="0"/>
              <a:t>This allows for smaller models and smaller datasets to do the job. </a:t>
            </a:r>
          </a:p>
          <a:p>
            <a:r>
              <a:rPr lang="en-US" dirty="0"/>
              <a:t>If we were aiming to reproduce text, this simplification isn’t wanted (or less of it). </a:t>
            </a:r>
          </a:p>
        </p:txBody>
      </p:sp>
    </p:spTree>
    <p:extLst>
      <p:ext uri="{BB962C8B-B14F-4D97-AF65-F5344CB8AC3E}">
        <p14:creationId xmlns:p14="http://schemas.microsoft.com/office/powerpoint/2010/main" val="3956985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89E1-50EA-5A4C-8734-18BB690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Ngram</a:t>
            </a:r>
            <a:r>
              <a:rPr lang="en-US" dirty="0"/>
              <a:t>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AB47E-6ABC-8647-9865-01ED501D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89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ngram</a:t>
            </a:r>
            <a:r>
              <a:rPr lang="en-US" dirty="0"/>
              <a:t> range is basically the number of words allowed in a token. </a:t>
            </a:r>
          </a:p>
          <a:p>
            <a:r>
              <a:rPr lang="en-US" dirty="0"/>
              <a:t>Take the sentence: ”I like downhill skiing”:</a:t>
            </a:r>
          </a:p>
          <a:p>
            <a:pPr lvl="1"/>
            <a:r>
              <a:rPr lang="en-US" dirty="0"/>
              <a:t>There are 4 “1-grams”, each word. </a:t>
            </a:r>
          </a:p>
          <a:p>
            <a:pPr lvl="1"/>
            <a:r>
              <a:rPr lang="en-US" dirty="0"/>
              <a:t>There are 3 2-grams: “I like”, ”like downhill”, and “downhill skiing”. </a:t>
            </a:r>
          </a:p>
          <a:p>
            <a:pPr lvl="1"/>
            <a:r>
              <a:rPr lang="en-US" dirty="0"/>
              <a:t>There are 2 3-grams: “I like downhill” and “like downhill skiing”. </a:t>
            </a:r>
          </a:p>
          <a:p>
            <a:pPr lvl="1"/>
            <a:r>
              <a:rPr lang="en-US" dirty="0"/>
              <a:t>There is one 4-gram: “I like downhill skiing”.</a:t>
            </a:r>
          </a:p>
          <a:p>
            <a:r>
              <a:rPr lang="en-US" dirty="0"/>
              <a:t>Allowing for sizes &gt;1 can often help the algorithm better “understand” meaning. </a:t>
            </a:r>
          </a:p>
          <a:p>
            <a:r>
              <a:rPr lang="en-US" dirty="0"/>
              <a:t>E.g. Suppose you make a classifier to identify if text was about downhill skiing, waterskiing, or cross-country skiing. Allowing for 2-grams better captures context. </a:t>
            </a:r>
          </a:p>
        </p:txBody>
      </p:sp>
    </p:spTree>
    <p:extLst>
      <p:ext uri="{BB962C8B-B14F-4D97-AF65-F5344CB8AC3E}">
        <p14:creationId xmlns:p14="http://schemas.microsoft.com/office/powerpoint/2010/main" val="2597535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87EB-C222-F04A-BC07-06D0C5CF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Features and Sparse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C249-B368-2A47-A0C7-EC8B9D7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result of vectorization is usually a wide matrix, with lots of features. </a:t>
            </a:r>
          </a:p>
          <a:p>
            <a:r>
              <a:rPr lang="en-US" dirty="0"/>
              <a:t>This matrix is almost always very sparse. </a:t>
            </a:r>
          </a:p>
          <a:p>
            <a:r>
              <a:rPr lang="en-US" dirty="0"/>
              <a:t>We can limit the number of features with a parameter, or…</a:t>
            </a:r>
          </a:p>
          <a:p>
            <a:r>
              <a:rPr lang="en-US" dirty="0"/>
              <a:t>We can use “Dimensional Reduction” to reduce the number of features. </a:t>
            </a:r>
          </a:p>
          <a:p>
            <a:pPr lvl="1"/>
            <a:r>
              <a:rPr lang="en-US" dirty="0"/>
              <a:t>We’ll do this next week. </a:t>
            </a:r>
          </a:p>
          <a:p>
            <a:pPr lvl="1"/>
            <a:r>
              <a:rPr lang="en-US" dirty="0"/>
              <a:t>Look up Truncated Single Value Decomposition (SVD) if you’re jumping ahead.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6365-6137-98D6-FBC8-A15F6451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- Sparse Vectors – They’re Mostly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FE1-8988-1581-075F-82FC8296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853754"/>
            <a:ext cx="4241801" cy="4199727"/>
          </a:xfrm>
        </p:spPr>
        <p:txBody>
          <a:bodyPr/>
          <a:lstStyle/>
          <a:p>
            <a:r>
              <a:rPr lang="en-US" dirty="0"/>
              <a:t>Sparse vectors are mostly zero. </a:t>
            </a:r>
          </a:p>
          <a:p>
            <a:r>
              <a:rPr lang="en-US" dirty="0"/>
              <a:t>This can be common in high-dimension, unstructured tasks like NLP. </a:t>
            </a:r>
          </a:p>
          <a:p>
            <a:r>
              <a:rPr lang="en-US" dirty="0"/>
              <a:t>We (sometimes) care due to performance. </a:t>
            </a:r>
          </a:p>
          <a:p>
            <a:pPr lvl="1"/>
            <a:r>
              <a:rPr lang="en-US" dirty="0"/>
              <a:t>Sparse matrices can lead to problems with convergence. </a:t>
            </a:r>
          </a:p>
          <a:p>
            <a:pPr lvl="1"/>
            <a:r>
              <a:rPr lang="en-US" dirty="0"/>
              <a:t>Not enough slope in GD. </a:t>
            </a:r>
          </a:p>
          <a:p>
            <a:pPr lvl="1"/>
            <a:r>
              <a:rPr lang="en-US" dirty="0"/>
              <a:t>Big vector, big model, big data. </a:t>
            </a:r>
          </a:p>
        </p:txBody>
      </p:sp>
      <p:pic>
        <p:nvPicPr>
          <p:cNvPr id="4098" name="Picture 2" descr="Dense Vectors: Capturing Meaning with Code | Pinecone">
            <a:extLst>
              <a:ext uri="{FF2B5EF4-FFF2-40B4-BE49-F238E27FC236}">
                <a16:creationId xmlns:a16="http://schemas.microsoft.com/office/drawing/2014/main" id="{F35DD3FE-8407-FC5C-C60F-5EA75803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853754"/>
            <a:ext cx="7835900" cy="44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6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4FE1-7584-06CE-B2E3-3DF04E71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Text Data for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CCC92-2C77-1020-9EC3-6012E07F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To use our text data to make predictions, we need to do some preprocessing. </a:t>
            </a:r>
          </a:p>
          <a:p>
            <a:pPr lvl="1"/>
            <a:r>
              <a:rPr lang="en-US" dirty="0"/>
              <a:t>Tokenize the text into individual tokens (~words). </a:t>
            </a:r>
          </a:p>
          <a:p>
            <a:pPr lvl="1"/>
            <a:r>
              <a:rPr lang="en-US" dirty="0"/>
              <a:t>Remove stuff that isn’t useful like punctuation and stop words. </a:t>
            </a:r>
          </a:p>
          <a:p>
            <a:pPr lvl="1"/>
            <a:r>
              <a:rPr lang="en-US" dirty="0"/>
              <a:t>Stem/Lem to simplify text down to its ‘core meaning’. </a:t>
            </a:r>
          </a:p>
          <a:p>
            <a:pPr lvl="1"/>
            <a:r>
              <a:rPr lang="en-US" dirty="0"/>
              <a:t>Vectorize the tokens to create a numeric representation of each document (count, 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This is now our feature set that can be used just like any other. </a:t>
            </a:r>
          </a:p>
          <a:p>
            <a:r>
              <a:rPr lang="en-US" dirty="0"/>
              <a:t>Representing the text in a feature set is not a determinative thing. </a:t>
            </a:r>
          </a:p>
          <a:p>
            <a:pPr lvl="1"/>
            <a:r>
              <a:rPr lang="en-US" dirty="0"/>
              <a:t>Depending on what we are doing, a different representation might be better or worse. </a:t>
            </a:r>
          </a:p>
          <a:p>
            <a:pPr lvl="1"/>
            <a:r>
              <a:rPr lang="en-US" dirty="0"/>
              <a:t>The parts of language, the level of detail, and the complexity of analysis all change. </a:t>
            </a:r>
          </a:p>
        </p:txBody>
      </p:sp>
    </p:spTree>
    <p:extLst>
      <p:ext uri="{BB962C8B-B14F-4D97-AF65-F5344CB8AC3E}">
        <p14:creationId xmlns:p14="http://schemas.microsoft.com/office/powerpoint/2010/main" val="13111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BDEA-4C05-0C05-E235-35474FEE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84CF-5E1A-4B18-6D01-C8511F59F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1853754"/>
            <a:ext cx="3708400" cy="4199727"/>
          </a:xfrm>
        </p:spPr>
        <p:txBody>
          <a:bodyPr/>
          <a:lstStyle/>
          <a:p>
            <a:r>
              <a:rPr lang="en-US" dirty="0"/>
              <a:t>Standard scaler – rescale with mean of 0 and standard deviation of 1. </a:t>
            </a:r>
          </a:p>
          <a:p>
            <a:r>
              <a:rPr lang="en-US" dirty="0"/>
              <a:t>Min-Max scaler – rescale with a min of 0 and max of 1 (usually). </a:t>
            </a:r>
          </a:p>
          <a:p>
            <a:r>
              <a:rPr lang="en-US" dirty="0"/>
              <a:t>There are a couple of other methods, but they’re less important. Same idea with all. </a:t>
            </a:r>
          </a:p>
        </p:txBody>
      </p:sp>
      <p:pic>
        <p:nvPicPr>
          <p:cNvPr id="5122" name="Picture 2" descr="Data standardization top machine learning">
            <a:extLst>
              <a:ext uri="{FF2B5EF4-FFF2-40B4-BE49-F238E27FC236}">
                <a16:creationId xmlns:a16="http://schemas.microsoft.com/office/drawing/2014/main" id="{5F67C0C7-76BF-4BC4-7670-9869556B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3" y="1853754"/>
            <a:ext cx="8324208" cy="45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5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422B-0455-1CF2-3CCE-9F1180AB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2120899" cy="1853754"/>
          </a:xfrm>
        </p:spPr>
        <p:txBody>
          <a:bodyPr/>
          <a:lstStyle/>
          <a:p>
            <a:r>
              <a:rPr lang="en-US" dirty="0"/>
              <a:t>Which one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BF37-2FE0-F5C7-A03E-06A83249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real answer for ML usage is that we need to test and observe the results. </a:t>
            </a:r>
          </a:p>
          <a:p>
            <a:pPr lvl="1"/>
            <a:r>
              <a:rPr lang="en-US" dirty="0"/>
              <a:t>For the most part, as datasets grow, there won’t really be massive differences. </a:t>
            </a:r>
          </a:p>
          <a:p>
            <a:r>
              <a:rPr lang="en-US" dirty="0"/>
              <a:t>The statistical answer is that it depends on the data and what we are using it for. </a:t>
            </a:r>
          </a:p>
          <a:p>
            <a:r>
              <a:rPr lang="en-US" dirty="0"/>
              <a:t>Each of the options is a transformation of the data, the impacts are different:</a:t>
            </a:r>
          </a:p>
          <a:p>
            <a:pPr lvl="1"/>
            <a:r>
              <a:rPr lang="en-US" dirty="0"/>
              <a:t>Standardization is based on normal distribution, so data that (roughly) follows that pattern fits.</a:t>
            </a:r>
          </a:p>
          <a:p>
            <a:pPr lvl="1"/>
            <a:r>
              <a:rPr lang="en-US" dirty="0"/>
              <a:t>The range in standardization isn’t bounded. </a:t>
            </a:r>
          </a:p>
          <a:p>
            <a:pPr lvl="1"/>
            <a:r>
              <a:rPr lang="en-US" dirty="0"/>
              <a:t>Normalization shifts the data to be within a specified range – a shift.</a:t>
            </a:r>
          </a:p>
          <a:p>
            <a:pPr lvl="1"/>
            <a:r>
              <a:rPr lang="en-US" dirty="0"/>
              <a:t>Normalization is also (potentially) massively impacted by outliers, since it squeezes the data. </a:t>
            </a:r>
          </a:p>
        </p:txBody>
      </p:sp>
      <p:pic>
        <p:nvPicPr>
          <p:cNvPr id="7170" name="Picture 2" descr="Data Transformation: Standardization vs Normalization">
            <a:extLst>
              <a:ext uri="{FF2B5EF4-FFF2-40B4-BE49-F238E27FC236}">
                <a16:creationId xmlns:a16="http://schemas.microsoft.com/office/drawing/2014/main" id="{6E86442D-4311-3EAF-D39F-3F32CAE6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59" y="67881"/>
            <a:ext cx="10364640" cy="171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44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0FCF-C435-D66A-9C39-2D8CD553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do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2F11-89C0-E013-87F9-48AE60BD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87" y="1853754"/>
            <a:ext cx="9959009" cy="4199727"/>
          </a:xfrm>
        </p:spPr>
        <p:txBody>
          <a:bodyPr>
            <a:normAutofit/>
          </a:bodyPr>
          <a:lstStyle/>
          <a:p>
            <a:r>
              <a:rPr lang="en-US" dirty="0"/>
              <a:t>In general, if the data is normally distributed or we are doing something that assumes normality (like PCA, gaussian Bayes, clustering), then standardization may be better. </a:t>
            </a:r>
          </a:p>
          <a:p>
            <a:pPr lvl="1"/>
            <a:r>
              <a:rPr lang="en-US" dirty="0"/>
              <a:t>~ A model assumes that the data is normally distributed about the mean, that’s hard coded.</a:t>
            </a:r>
          </a:p>
          <a:p>
            <a:pPr lvl="1"/>
            <a:r>
              <a:rPr lang="en-US" dirty="0"/>
              <a:t>If we need outliers kept, standardization will likely be better. </a:t>
            </a:r>
          </a:p>
          <a:p>
            <a:pPr lvl="1"/>
            <a:r>
              <a:rPr lang="en-US" dirty="0"/>
              <a:t>We’ll do one assignment where we generate data, and the pattern that is generated is based on an assumption of normality. In this case, we’ll expect better results with standard data. </a:t>
            </a:r>
          </a:p>
          <a:p>
            <a:r>
              <a:rPr lang="en-US" dirty="0"/>
              <a:t>In general, if the data is not normal, normalization may be better.</a:t>
            </a:r>
          </a:p>
          <a:p>
            <a:pPr lvl="1"/>
            <a:r>
              <a:rPr lang="en-US" dirty="0"/>
              <a:t>Image processing always uses normalization to shift feature range to 0 to 1. </a:t>
            </a:r>
          </a:p>
          <a:p>
            <a:pPr lvl="1"/>
            <a:r>
              <a:rPr lang="en-US" dirty="0"/>
              <a:t>If we ‘just need to prevent disproportionate impact of features’, normalization does that. </a:t>
            </a:r>
          </a:p>
          <a:p>
            <a:r>
              <a:rPr lang="en-US" dirty="0"/>
              <a:t>These are very loose rules. </a:t>
            </a:r>
          </a:p>
        </p:txBody>
      </p:sp>
    </p:spTree>
    <p:extLst>
      <p:ext uri="{BB962C8B-B14F-4D97-AF65-F5344CB8AC3E}">
        <p14:creationId xmlns:p14="http://schemas.microsoft.com/office/powerpoint/2010/main" val="10385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7763-D0E2-3845-5000-1F6872FE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C052-9FCA-63F1-7CB1-DF01F261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90"/>
          </a:xfrm>
        </p:spPr>
        <p:txBody>
          <a:bodyPr/>
          <a:lstStyle/>
          <a:p>
            <a:r>
              <a:rPr lang="en-US" dirty="0"/>
              <a:t>I searched but couldn’t really find a more satisfying rule, it depends is the answer. </a:t>
            </a:r>
          </a:p>
          <a:p>
            <a:pPr lvl="1"/>
            <a:r>
              <a:rPr lang="en-US" dirty="0"/>
              <a:t>MOST of the benefit comes with either, the specific performance depends on the details. </a:t>
            </a:r>
          </a:p>
          <a:p>
            <a:r>
              <a:rPr lang="en-US" dirty="0"/>
              <a:t>Both techniques perform similar things, and maintain the original distribution shape. </a:t>
            </a:r>
          </a:p>
          <a:p>
            <a:pPr lvl="1"/>
            <a:r>
              <a:rPr lang="en-US" dirty="0"/>
              <a:t>Normalization – the range is hard bounded (usually 0 to 1). </a:t>
            </a:r>
          </a:p>
          <a:p>
            <a:pPr lvl="1"/>
            <a:r>
              <a:rPr lang="en-US" dirty="0"/>
              <a:t>Standardization – the range is not limited. </a:t>
            </a:r>
          </a:p>
          <a:p>
            <a:r>
              <a:rPr lang="en-US" dirty="0"/>
              <a:t>The bulk of the benefit comes from the shared improvements:</a:t>
            </a:r>
          </a:p>
          <a:p>
            <a:pPr lvl="1"/>
            <a:r>
              <a:rPr lang="en-US" dirty="0"/>
              <a:t>Equalizing scales allows the model to learn better, both in metrics and speed. </a:t>
            </a:r>
          </a:p>
          <a:p>
            <a:pPr lvl="1"/>
            <a:r>
              <a:rPr lang="en-US" dirty="0"/>
              <a:t>Distance based calculations (grad. Desc., MSE, </a:t>
            </a:r>
            <a:r>
              <a:rPr lang="en-US" dirty="0" err="1"/>
              <a:t>etc</a:t>
            </a:r>
            <a:r>
              <a:rPr lang="en-US" dirty="0"/>
              <a:t>…) will see improvements with either. </a:t>
            </a:r>
          </a:p>
          <a:p>
            <a:pPr lvl="1"/>
            <a:r>
              <a:rPr lang="en-US" dirty="0"/>
              <a:t>There are some cases where the difference might (really) matter, but probably not. </a:t>
            </a:r>
          </a:p>
        </p:txBody>
      </p:sp>
    </p:spTree>
    <p:extLst>
      <p:ext uri="{BB962C8B-B14F-4D97-AF65-F5344CB8AC3E}">
        <p14:creationId xmlns:p14="http://schemas.microsoft.com/office/powerpoint/2010/main" val="299005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D04-83BB-BC40-A621-50C2A01BF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Text Processing and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D6B4A-D955-394D-87C4-DD91EBB5F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0B3F-7B42-8E71-A04F-3D4797E0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7FEB-77C6-B2B9-791F-C19167E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5127021" cy="4115351"/>
          </a:xfrm>
        </p:spPr>
        <p:txBody>
          <a:bodyPr/>
          <a:lstStyle/>
          <a:p>
            <a:r>
              <a:rPr lang="en-US" dirty="0"/>
              <a:t>Many of the coolest AI and ML things that have happened recently have been in NLP. </a:t>
            </a:r>
          </a:p>
          <a:p>
            <a:pPr lvl="1"/>
            <a:r>
              <a:rPr lang="en-US" dirty="0"/>
              <a:t>Natural language processing. </a:t>
            </a:r>
          </a:p>
          <a:p>
            <a:r>
              <a:rPr lang="en-US" dirty="0"/>
              <a:t>AI assistant type things. </a:t>
            </a:r>
          </a:p>
          <a:p>
            <a:pPr lvl="1"/>
            <a:r>
              <a:rPr lang="en-US" dirty="0"/>
              <a:t>Siri, Alexa, Google,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Generative Large Language Models. </a:t>
            </a:r>
          </a:p>
          <a:p>
            <a:pPr lvl="1"/>
            <a:r>
              <a:rPr lang="en-US" dirty="0"/>
              <a:t>ChatGPT, the assorted competitors. </a:t>
            </a:r>
          </a:p>
          <a:p>
            <a:r>
              <a:rPr lang="en-US" dirty="0"/>
              <a:t>We can use language as a data source for stuff like this, and regular ML predictions. </a:t>
            </a:r>
          </a:p>
        </p:txBody>
      </p:sp>
      <p:pic>
        <p:nvPicPr>
          <p:cNvPr id="8194" name="Picture 2" descr="Why NLP Matters: Significance of Natural Language Processing">
            <a:extLst>
              <a:ext uri="{FF2B5EF4-FFF2-40B4-BE49-F238E27FC236}">
                <a16:creationId xmlns:a16="http://schemas.microsoft.com/office/drawing/2014/main" id="{6DB5FBA5-08F1-3445-CE4B-6542DF192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9381" r="8148" b="2777"/>
          <a:stretch/>
        </p:blipFill>
        <p:spPr bwMode="auto">
          <a:xfrm>
            <a:off x="6578600" y="1519636"/>
            <a:ext cx="5613400" cy="533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64F-D842-BC89-0EF5-971EE5C4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2DED-7FE5-F08B-22B4-E5FC32F5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Natural language is text that exists in its natural, human usable, state. </a:t>
            </a:r>
          </a:p>
          <a:p>
            <a:pPr lvl="1"/>
            <a:r>
              <a:rPr lang="en-US" dirty="0"/>
              <a:t>Like this sentence, any word document, or pretty much any text. </a:t>
            </a:r>
          </a:p>
          <a:p>
            <a:r>
              <a:rPr lang="en-US" dirty="0"/>
              <a:t>The text in its original form can’t be used, but there is info in it that we can extract. </a:t>
            </a:r>
          </a:p>
          <a:p>
            <a:pPr lvl="1"/>
            <a:r>
              <a:rPr lang="en-US" dirty="0"/>
              <a:t>E.g. “</a:t>
            </a:r>
            <a:r>
              <a:rPr lang="en-CA" dirty="0" err="1"/>
              <a:t>FreeMsg</a:t>
            </a:r>
            <a:r>
              <a:rPr lang="en-CA" dirty="0"/>
              <a:t> Hey there darling it's been 3 week's now and no word back! I'd like some fun you up for it still? Tb ok! </a:t>
            </a:r>
            <a:r>
              <a:rPr lang="en-CA" dirty="0" err="1"/>
              <a:t>XxX</a:t>
            </a:r>
            <a:r>
              <a:rPr lang="en-CA" dirty="0"/>
              <a:t> std </a:t>
            </a:r>
            <a:r>
              <a:rPr lang="en-CA" dirty="0" err="1"/>
              <a:t>chgs</a:t>
            </a:r>
            <a:r>
              <a:rPr lang="en-CA" dirty="0"/>
              <a:t> to send, å£1.50 to </a:t>
            </a:r>
            <a:r>
              <a:rPr lang="en-CA" dirty="0" err="1"/>
              <a:t>rcv</a:t>
            </a:r>
            <a:r>
              <a:rPr lang="en-CA" dirty="0"/>
              <a:t> </a:t>
            </a:r>
            <a:r>
              <a:rPr lang="en-US" dirty="0"/>
              <a:t>”</a:t>
            </a:r>
          </a:p>
          <a:p>
            <a:r>
              <a:rPr lang="en-US" dirty="0"/>
              <a:t>NLP Terms:</a:t>
            </a:r>
          </a:p>
          <a:p>
            <a:pPr lvl="1"/>
            <a:r>
              <a:rPr lang="en-US" dirty="0"/>
              <a:t>Document - each row of text in dataset. </a:t>
            </a:r>
          </a:p>
          <a:p>
            <a:pPr lvl="1"/>
            <a:r>
              <a:rPr lang="en-US" dirty="0"/>
              <a:t>Corpus – entire dataset of text. </a:t>
            </a:r>
          </a:p>
          <a:p>
            <a:pPr lvl="1"/>
            <a:r>
              <a:rPr lang="en-US" dirty="0"/>
              <a:t>Token – a word (kind of, more later.)</a:t>
            </a:r>
          </a:p>
        </p:txBody>
      </p:sp>
    </p:spTree>
    <p:extLst>
      <p:ext uri="{BB962C8B-B14F-4D97-AF65-F5344CB8AC3E}">
        <p14:creationId xmlns:p14="http://schemas.microsoft.com/office/powerpoint/2010/main" val="2937206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6254</TotalTime>
  <Words>2401</Words>
  <Application>Microsoft Macintosh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Helvetica Neue</vt:lpstr>
      <vt:lpstr>Gallery</vt:lpstr>
      <vt:lpstr>housekeeping</vt:lpstr>
      <vt:lpstr>Variable Scaling</vt:lpstr>
      <vt:lpstr>Rescaling options</vt:lpstr>
      <vt:lpstr>Which one to use?</vt:lpstr>
      <vt:lpstr>Ok, so what do I use?</vt:lpstr>
      <vt:lpstr>So…</vt:lpstr>
      <vt:lpstr>Basic Text Processing and NLP</vt:lpstr>
      <vt:lpstr>Text and Machine Learning</vt:lpstr>
      <vt:lpstr>Natural Language</vt:lpstr>
      <vt:lpstr>NLP – Natural Language Processing</vt:lpstr>
      <vt:lpstr>Tokenization</vt:lpstr>
      <vt:lpstr>Note - For Our Examples…</vt:lpstr>
      <vt:lpstr>Note - Tokenization for us vs. ChatGPT</vt:lpstr>
      <vt:lpstr>Vectorization</vt:lpstr>
      <vt:lpstr>Vectors to predictions</vt:lpstr>
      <vt:lpstr>TF-IDF Vectorization</vt:lpstr>
      <vt:lpstr>PowerPoint Presentation</vt:lpstr>
      <vt:lpstr>TF-IDF Example</vt:lpstr>
      <vt:lpstr>Compute TF and Normalize</vt:lpstr>
      <vt:lpstr>Compute IDF – Frequency of Terms</vt:lpstr>
      <vt:lpstr>Compute TF-TDF by Multiplying</vt:lpstr>
      <vt:lpstr>Result</vt:lpstr>
      <vt:lpstr>Stems and Lemms</vt:lpstr>
      <vt:lpstr>Using Stemming and Lemming</vt:lpstr>
      <vt:lpstr>Ngram Range</vt:lpstr>
      <vt:lpstr>Lots of Features and Sparse Matrices</vt:lpstr>
      <vt:lpstr>Note - Sparse Vectors – They’re Mostly Zero</vt:lpstr>
      <vt:lpstr>Processing Text Data for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Text Processing and NLP</dc:title>
  <dc:creator>Akeem Semper</dc:creator>
  <cp:lastModifiedBy>Akeem Semper</cp:lastModifiedBy>
  <cp:revision>29</cp:revision>
  <dcterms:created xsi:type="dcterms:W3CDTF">2022-02-03T17:35:34Z</dcterms:created>
  <dcterms:modified xsi:type="dcterms:W3CDTF">2025-02-10T19:34:45Z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2025-02-06T15:30:50Z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8cb66ab8-b5cd-4387-8097-80836a93c168</vt:lpwstr>
  </property>
  <property fmtid="{D5CDD505-2E9C-101B-9397-08002B2CF9AE}" pid="8" name="MSIP_Label_10877899-02b0-462c-b2a9-b7d15c4f96fe_ContentBits">
    <vt:lpwstr>0</vt:lpwstr>
  </property>
</Properties>
</file>