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2" r:id="rId2"/>
    <p:sldId id="288" r:id="rId3"/>
    <p:sldId id="256" r:id="rId4"/>
    <p:sldId id="257" r:id="rId5"/>
    <p:sldId id="260" r:id="rId6"/>
    <p:sldId id="273" r:id="rId7"/>
    <p:sldId id="264" r:id="rId8"/>
    <p:sldId id="270" r:id="rId9"/>
    <p:sldId id="274" r:id="rId10"/>
    <p:sldId id="275" r:id="rId11"/>
    <p:sldId id="276" r:id="rId12"/>
    <p:sldId id="277" r:id="rId13"/>
    <p:sldId id="287" r:id="rId14"/>
    <p:sldId id="278" r:id="rId15"/>
    <p:sldId id="279" r:id="rId16"/>
    <p:sldId id="280" r:id="rId17"/>
    <p:sldId id="265" r:id="rId18"/>
    <p:sldId id="261" r:id="rId19"/>
    <p:sldId id="281" r:id="rId20"/>
    <p:sldId id="262" r:id="rId21"/>
    <p:sldId id="263" r:id="rId22"/>
    <p:sldId id="266" r:id="rId23"/>
    <p:sldId id="283" r:id="rId24"/>
    <p:sldId id="269" r:id="rId25"/>
    <p:sldId id="267" r:id="rId26"/>
    <p:sldId id="258" r:id="rId27"/>
    <p:sldId id="284" r:id="rId28"/>
    <p:sldId id="259" r:id="rId29"/>
    <p:sldId id="268" r:id="rId30"/>
    <p:sldId id="282" r:id="rId31"/>
    <p:sldId id="285" r:id="rId32"/>
    <p:sldId id="289" r:id="rId33"/>
    <p:sldId id="271" r:id="rId34"/>
    <p:sldId id="286" r:id="rId35"/>
    <p:sldId id="290" r:id="rId36"/>
    <p:sldId id="291" r:id="rId37"/>
    <p:sldId id="293" r:id="rId38"/>
    <p:sldId id="292"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2"/>
    <p:restoredTop sz="95897"/>
  </p:normalViewPr>
  <p:slideViewPr>
    <p:cSldViewPr snapToGrid="0" snapToObjects="1">
      <p:cViewPr varScale="1">
        <p:scale>
          <a:sx n="148" d="100"/>
          <a:sy n="148" d="100"/>
        </p:scale>
        <p:origin x="2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545AB25-2187-B641-BD1E-A4A79A92F38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047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9370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0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E213B2-D287-D448-9C17-666E4151F8B9}"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5AB25-2187-B641-BD1E-A4A79A92F38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34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81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E213B2-D287-D448-9C17-666E4151F8B9}"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5AB25-2187-B641-BD1E-A4A79A92F38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490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E213B2-D287-D448-9C17-666E4151F8B9}"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5AB25-2187-B641-BD1E-A4A79A92F38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118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213B2-D287-D448-9C17-666E4151F8B9}"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5AB25-2187-B641-BD1E-A4A79A92F38A}" type="slidenum">
              <a:rPr lang="en-US" smtClean="0"/>
              <a:t>‹#›</a:t>
            </a:fld>
            <a:endParaRPr lang="en-US"/>
          </a:p>
        </p:txBody>
      </p:sp>
    </p:spTree>
    <p:extLst>
      <p:ext uri="{BB962C8B-B14F-4D97-AF65-F5344CB8AC3E}">
        <p14:creationId xmlns:p14="http://schemas.microsoft.com/office/powerpoint/2010/main" val="811235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76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E213B2-D287-D448-9C17-666E4151F8B9}" type="datetimeFigureOut">
              <a:rPr lang="en-US" smtClean="0"/>
              <a:t>1/29/25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545AB25-2187-B641-BD1E-A4A79A92F38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79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E213B2-D287-D448-9C17-666E4151F8B9}" type="datetimeFigureOut">
              <a:rPr lang="en-US" smtClean="0"/>
              <a:t>1/29/25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545AB25-2187-B641-BD1E-A4A79A92F38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179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358A-76B0-731D-7A96-15FF7C121A24}"/>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EE0D340F-C0AE-2094-85BE-11298E186AC4}"/>
              </a:ext>
            </a:extLst>
          </p:cNvPr>
          <p:cNvSpPr>
            <a:spLocks noGrp="1"/>
          </p:cNvSpPr>
          <p:nvPr>
            <p:ph idx="1"/>
          </p:nvPr>
        </p:nvSpPr>
        <p:spPr>
          <a:xfrm>
            <a:off x="1451579" y="1853754"/>
            <a:ext cx="9603275" cy="4199727"/>
          </a:xfrm>
        </p:spPr>
        <p:txBody>
          <a:bodyPr>
            <a:normAutofit/>
          </a:bodyPr>
          <a:lstStyle/>
          <a:p>
            <a:r>
              <a:rPr lang="en-US" dirty="0"/>
              <a:t>Today – Logistic Regression and Images. (Regression in ch2)</a:t>
            </a:r>
          </a:p>
          <a:p>
            <a:pPr lvl="1"/>
            <a:r>
              <a:rPr lang="en-US" dirty="0"/>
              <a:t>Review of gradient descent. </a:t>
            </a:r>
          </a:p>
          <a:p>
            <a:pPr lvl="1"/>
            <a:r>
              <a:rPr lang="en-US" dirty="0"/>
              <a:t>Classification with linear models. </a:t>
            </a:r>
          </a:p>
          <a:p>
            <a:pPr lvl="1"/>
            <a:r>
              <a:rPr lang="en-US" dirty="0"/>
              <a:t>Images as data. </a:t>
            </a:r>
          </a:p>
          <a:p>
            <a:pPr lvl="1"/>
            <a:r>
              <a:rPr lang="en-US" dirty="0"/>
              <a:t>Representing analog data. </a:t>
            </a:r>
          </a:p>
          <a:p>
            <a:pPr lvl="1"/>
            <a:r>
              <a:rPr lang="en-US" dirty="0"/>
              <a:t>Feature construction basics.</a:t>
            </a:r>
          </a:p>
          <a:p>
            <a:r>
              <a:rPr lang="en-US" dirty="0"/>
              <a:t>Assignment #2:</a:t>
            </a:r>
          </a:p>
          <a:p>
            <a:pPr lvl="1"/>
            <a:r>
              <a:rPr lang="en-US" dirty="0"/>
              <a:t> Regression with data cleanup and processing. </a:t>
            </a:r>
          </a:p>
        </p:txBody>
      </p:sp>
    </p:spTree>
    <p:extLst>
      <p:ext uri="{BB962C8B-B14F-4D97-AF65-F5344CB8AC3E}">
        <p14:creationId xmlns:p14="http://schemas.microsoft.com/office/powerpoint/2010/main" val="227997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D98B-41FF-D8F3-D131-863E4E4876EC}"/>
              </a:ext>
            </a:extLst>
          </p:cNvPr>
          <p:cNvSpPr>
            <a:spLocks noGrp="1"/>
          </p:cNvSpPr>
          <p:nvPr>
            <p:ph type="title"/>
          </p:nvPr>
        </p:nvSpPr>
        <p:spPr/>
        <p:txBody>
          <a:bodyPr/>
          <a:lstStyle/>
          <a:p>
            <a:r>
              <a:rPr lang="en-US" dirty="0"/>
              <a:t>Sigmoid</a:t>
            </a:r>
          </a:p>
        </p:txBody>
      </p:sp>
      <p:sp>
        <p:nvSpPr>
          <p:cNvPr id="3" name="Content Placeholder 2">
            <a:extLst>
              <a:ext uri="{FF2B5EF4-FFF2-40B4-BE49-F238E27FC236}">
                <a16:creationId xmlns:a16="http://schemas.microsoft.com/office/drawing/2014/main" id="{F77DB5DD-7BDE-BE83-64EC-E60CD8B521C7}"/>
              </a:ext>
            </a:extLst>
          </p:cNvPr>
          <p:cNvSpPr>
            <a:spLocks noGrp="1"/>
          </p:cNvSpPr>
          <p:nvPr>
            <p:ph idx="1"/>
          </p:nvPr>
        </p:nvSpPr>
        <p:spPr>
          <a:xfrm>
            <a:off x="0" y="1853754"/>
            <a:ext cx="4940301" cy="4199727"/>
          </a:xfrm>
        </p:spPr>
        <p:txBody>
          <a:bodyPr>
            <a:normAutofit/>
          </a:bodyPr>
          <a:lstStyle/>
          <a:p>
            <a:r>
              <a:rPr lang="en-US" dirty="0"/>
              <a:t>The predictions of the linear model are ‘inputted’ into a sigmoid function.</a:t>
            </a:r>
          </a:p>
          <a:p>
            <a:r>
              <a:rPr lang="en-US" dirty="0"/>
              <a:t>The input to the sigmoid (top) is x. </a:t>
            </a:r>
          </a:p>
          <a:p>
            <a:r>
              <a:rPr lang="en-US" dirty="0"/>
              <a:t>We input the linear form. as x. </a:t>
            </a:r>
          </a:p>
          <a:p>
            <a:r>
              <a:rPr lang="en-US" dirty="0"/>
              <a:t>The output is a probability of that record being 1.  </a:t>
            </a:r>
          </a:p>
          <a:p>
            <a:pPr lvl="1"/>
            <a:r>
              <a:rPr lang="en-US" dirty="0"/>
              <a:t>Output is constrained in [0,1]!!!</a:t>
            </a:r>
          </a:p>
          <a:p>
            <a:pPr lvl="1"/>
            <a:r>
              <a:rPr lang="en-US" dirty="0"/>
              <a:t>This is the probability of the pred.</a:t>
            </a:r>
          </a:p>
          <a:p>
            <a:pPr lvl="1"/>
            <a:r>
              <a:rPr lang="en-US" dirty="0"/>
              <a:t>If it is over .5, then T, else F. </a:t>
            </a:r>
          </a:p>
          <a:p>
            <a:endParaRPr lang="en-US" dirty="0"/>
          </a:p>
        </p:txBody>
      </p:sp>
      <p:pic>
        <p:nvPicPr>
          <p:cNvPr id="2050" name="Picture 2" descr="Logistic Regression">
            <a:extLst>
              <a:ext uri="{FF2B5EF4-FFF2-40B4-BE49-F238E27FC236}">
                <a16:creationId xmlns:a16="http://schemas.microsoft.com/office/drawing/2014/main" id="{11A3F8ED-953C-CE39-7087-042F448FF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2015732"/>
            <a:ext cx="7251700" cy="3886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play around with sigmoid function to increase its y max and shift to  the right for positive x only | by Ionutlang | Medium">
            <a:extLst>
              <a:ext uri="{FF2B5EF4-FFF2-40B4-BE49-F238E27FC236}">
                <a16:creationId xmlns:a16="http://schemas.microsoft.com/office/drawing/2014/main" id="{EF14CF71-F32F-1BA9-EA2B-BBBB56095F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737"/>
          <a:stretch/>
        </p:blipFill>
        <p:spPr bwMode="auto">
          <a:xfrm>
            <a:off x="8383836" y="0"/>
            <a:ext cx="3808163"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47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CC25-BA14-5D3E-583A-61B5BA4E1F19}"/>
              </a:ext>
            </a:extLst>
          </p:cNvPr>
          <p:cNvSpPr>
            <a:spLocks noGrp="1"/>
          </p:cNvSpPr>
          <p:nvPr>
            <p:ph type="title"/>
          </p:nvPr>
        </p:nvSpPr>
        <p:spPr/>
        <p:txBody>
          <a:bodyPr/>
          <a:lstStyle/>
          <a:p>
            <a:r>
              <a:rPr lang="en-US" dirty="0"/>
              <a:t>Result – Probability of Classes</a:t>
            </a:r>
          </a:p>
        </p:txBody>
      </p:sp>
      <p:sp>
        <p:nvSpPr>
          <p:cNvPr id="3" name="Content Placeholder 2">
            <a:extLst>
              <a:ext uri="{FF2B5EF4-FFF2-40B4-BE49-F238E27FC236}">
                <a16:creationId xmlns:a16="http://schemas.microsoft.com/office/drawing/2014/main" id="{B540BDFE-D461-D3EF-3747-9D79198FCF08}"/>
              </a:ext>
            </a:extLst>
          </p:cNvPr>
          <p:cNvSpPr>
            <a:spLocks noGrp="1"/>
          </p:cNvSpPr>
          <p:nvPr>
            <p:ph idx="1"/>
          </p:nvPr>
        </p:nvSpPr>
        <p:spPr/>
        <p:txBody>
          <a:bodyPr/>
          <a:lstStyle/>
          <a:p>
            <a:r>
              <a:rPr lang="en-US" dirty="0"/>
              <a:t>Our model predicts the probability of being in class 1 for each record. </a:t>
            </a:r>
          </a:p>
          <a:p>
            <a:pPr lvl="1"/>
            <a:r>
              <a:rPr lang="en-US" dirty="0"/>
              <a:t>1-p is the probability of being in class 0. </a:t>
            </a:r>
          </a:p>
          <a:p>
            <a:r>
              <a:rPr lang="en-US" dirty="0"/>
              <a:t>This probability (not the actual class prediction) is used in training. </a:t>
            </a:r>
          </a:p>
          <a:p>
            <a:pPr lvl="1"/>
            <a:r>
              <a:rPr lang="en-US" dirty="0"/>
              <a:t>Class prediction comes at the end, it isn’t super important to the process. </a:t>
            </a:r>
          </a:p>
          <a:p>
            <a:r>
              <a:rPr lang="en-US" dirty="0"/>
              <a:t>This is the y value on the sigmoid plot on the previous screen. </a:t>
            </a:r>
          </a:p>
          <a:p>
            <a:pPr lvl="1"/>
            <a:r>
              <a:rPr lang="en-US" dirty="0"/>
              <a:t>Input the logit as X. </a:t>
            </a:r>
          </a:p>
          <a:p>
            <a:pPr lvl="1"/>
            <a:r>
              <a:rPr lang="en-US" dirty="0"/>
              <a:t>Get the probability as Y. </a:t>
            </a:r>
          </a:p>
        </p:txBody>
      </p:sp>
      <p:pic>
        <p:nvPicPr>
          <p:cNvPr id="4" name="Picture 4" descr="How to play around with sigmoid function to increase its y max and shift to  the right for positive x only | by Ionutlang | Medium">
            <a:extLst>
              <a:ext uri="{FF2B5EF4-FFF2-40B4-BE49-F238E27FC236}">
                <a16:creationId xmlns:a16="http://schemas.microsoft.com/office/drawing/2014/main" id="{B026B9EF-0C59-6261-4F44-04076FE609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37"/>
          <a:stretch/>
        </p:blipFill>
        <p:spPr bwMode="auto">
          <a:xfrm>
            <a:off x="8306719" y="4620457"/>
            <a:ext cx="3808163"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79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BD1F-F864-B5D5-1AA6-65414370958C}"/>
              </a:ext>
            </a:extLst>
          </p:cNvPr>
          <p:cNvSpPr>
            <a:spLocks noGrp="1"/>
          </p:cNvSpPr>
          <p:nvPr>
            <p:ph type="title"/>
          </p:nvPr>
        </p:nvSpPr>
        <p:spPr>
          <a:xfrm>
            <a:off x="1451579" y="804519"/>
            <a:ext cx="9603275" cy="1049235"/>
          </a:xfrm>
        </p:spPr>
        <p:txBody>
          <a:bodyPr>
            <a:normAutofit/>
          </a:bodyPr>
          <a:lstStyle/>
          <a:p>
            <a:r>
              <a:rPr lang="en-US" dirty="0"/>
              <a:t>Cost</a:t>
            </a:r>
          </a:p>
        </p:txBody>
      </p:sp>
      <p:pic>
        <p:nvPicPr>
          <p:cNvPr id="5" name="Picture 4">
            <a:extLst>
              <a:ext uri="{FF2B5EF4-FFF2-40B4-BE49-F238E27FC236}">
                <a16:creationId xmlns:a16="http://schemas.microsoft.com/office/drawing/2014/main" id="{DC3415B5-21C7-3D2F-C0FE-DFBA810DD217}"/>
              </a:ext>
            </a:extLst>
          </p:cNvPr>
          <p:cNvPicPr>
            <a:picLocks noChangeAspect="1"/>
          </p:cNvPicPr>
          <p:nvPr/>
        </p:nvPicPr>
        <p:blipFill>
          <a:blip r:embed="rId2"/>
          <a:stretch>
            <a:fillRect/>
          </a:stretch>
        </p:blipFill>
        <p:spPr>
          <a:xfrm>
            <a:off x="0" y="1853754"/>
            <a:ext cx="6936806" cy="3797899"/>
          </a:xfrm>
          <a:prstGeom prst="rect">
            <a:avLst/>
          </a:prstGeom>
        </p:spPr>
      </p:pic>
      <p:sp>
        <p:nvSpPr>
          <p:cNvPr id="3" name="Content Placeholder 2">
            <a:extLst>
              <a:ext uri="{FF2B5EF4-FFF2-40B4-BE49-F238E27FC236}">
                <a16:creationId xmlns:a16="http://schemas.microsoft.com/office/drawing/2014/main" id="{31D5750E-B1DC-7D04-1170-B5F5A9B2AA15}"/>
              </a:ext>
            </a:extLst>
          </p:cNvPr>
          <p:cNvSpPr>
            <a:spLocks noGrp="1"/>
          </p:cNvSpPr>
          <p:nvPr>
            <p:ph idx="1"/>
          </p:nvPr>
        </p:nvSpPr>
        <p:spPr>
          <a:xfrm>
            <a:off x="6936806" y="1853754"/>
            <a:ext cx="5255194" cy="4199727"/>
          </a:xfrm>
        </p:spPr>
        <p:txBody>
          <a:bodyPr>
            <a:normAutofit/>
          </a:bodyPr>
          <a:lstStyle/>
          <a:p>
            <a:pPr>
              <a:lnSpc>
                <a:spcPct val="110000"/>
              </a:lnSpc>
            </a:pPr>
            <a:r>
              <a:rPr lang="en-US" sz="1800" dirty="0"/>
              <a:t>Cost function is log-loss, or binary cross entropy. </a:t>
            </a:r>
          </a:p>
          <a:p>
            <a:pPr>
              <a:lnSpc>
                <a:spcPct val="110000"/>
              </a:lnSpc>
            </a:pPr>
            <a:r>
              <a:rPr lang="en-US" sz="1800" dirty="0"/>
              <a:t>Measures the distance between true value of the record and prediction probability. </a:t>
            </a:r>
          </a:p>
          <a:p>
            <a:pPr lvl="1">
              <a:lnSpc>
                <a:spcPct val="110000"/>
              </a:lnSpc>
            </a:pPr>
            <a:r>
              <a:rPr lang="en-US" dirty="0"/>
              <a:t>The final class prediction and right/wrong don’t matter in training, only this loss. </a:t>
            </a:r>
          </a:p>
          <a:p>
            <a:pPr>
              <a:lnSpc>
                <a:spcPct val="110000"/>
              </a:lnSpc>
            </a:pPr>
            <a:r>
              <a:rPr lang="en-US" sz="1800" dirty="0"/>
              <a:t>Gradient descent works the same, the loss calc is just different. </a:t>
            </a:r>
          </a:p>
          <a:p>
            <a:pPr>
              <a:lnSpc>
                <a:spcPct val="110000"/>
              </a:lnSpc>
            </a:pPr>
            <a:r>
              <a:rPr lang="en-US" sz="1800" dirty="0"/>
              <a:t>The key ‘binary’ bit is the y value terms:</a:t>
            </a:r>
          </a:p>
          <a:p>
            <a:pPr lvl="1">
              <a:lnSpc>
                <a:spcPct val="110000"/>
              </a:lnSpc>
            </a:pPr>
            <a:r>
              <a:rPr lang="en-US" sz="1600" dirty="0"/>
              <a:t>Y is the real value, so either 1 or 0. </a:t>
            </a:r>
          </a:p>
          <a:p>
            <a:pPr lvl="1">
              <a:lnSpc>
                <a:spcPct val="110000"/>
              </a:lnSpc>
            </a:pPr>
            <a:r>
              <a:rPr lang="en-US" sz="1600" dirty="0"/>
              <a:t>Half of the calculation becomes 0, depending on T/F.</a:t>
            </a:r>
          </a:p>
          <a:p>
            <a:pPr lvl="1">
              <a:lnSpc>
                <a:spcPct val="110000"/>
              </a:lnSpc>
            </a:pPr>
            <a:r>
              <a:rPr lang="en-US" sz="1600" dirty="0"/>
              <a:t>Measures distance from correct answer. </a:t>
            </a:r>
          </a:p>
        </p:txBody>
      </p:sp>
    </p:spTree>
    <p:extLst>
      <p:ext uri="{BB962C8B-B14F-4D97-AF65-F5344CB8AC3E}">
        <p14:creationId xmlns:p14="http://schemas.microsoft.com/office/powerpoint/2010/main" val="310081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028F-5CCA-DD6E-7CF7-1E32FCD0A904}"/>
              </a:ext>
            </a:extLst>
          </p:cNvPr>
          <p:cNvSpPr>
            <a:spLocks noGrp="1"/>
          </p:cNvSpPr>
          <p:nvPr>
            <p:ph type="title"/>
          </p:nvPr>
        </p:nvSpPr>
        <p:spPr/>
        <p:txBody>
          <a:bodyPr/>
          <a:lstStyle/>
          <a:p>
            <a:r>
              <a:rPr lang="en-US" dirty="0"/>
              <a:t>Result – Nice Curve</a:t>
            </a:r>
          </a:p>
        </p:txBody>
      </p:sp>
      <p:sp>
        <p:nvSpPr>
          <p:cNvPr id="3" name="Content Placeholder 2">
            <a:extLst>
              <a:ext uri="{FF2B5EF4-FFF2-40B4-BE49-F238E27FC236}">
                <a16:creationId xmlns:a16="http://schemas.microsoft.com/office/drawing/2014/main" id="{2CCDE2B8-D2BD-317E-8E9B-886DABD75FDF}"/>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EA56F5D1-D7F1-E6E0-9B14-EE2FF57B7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812" y="1584540"/>
            <a:ext cx="7536375" cy="524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62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900D-9C95-4E24-D5F5-43DE6282A4D6}"/>
              </a:ext>
            </a:extLst>
          </p:cNvPr>
          <p:cNvSpPr>
            <a:spLocks noGrp="1"/>
          </p:cNvSpPr>
          <p:nvPr>
            <p:ph type="title"/>
          </p:nvPr>
        </p:nvSpPr>
        <p:spPr/>
        <p:txBody>
          <a:bodyPr/>
          <a:lstStyle/>
          <a:p>
            <a:r>
              <a:rPr lang="en-US" dirty="0"/>
              <a:t>Conversion to Categorical Predictions</a:t>
            </a:r>
          </a:p>
        </p:txBody>
      </p:sp>
      <p:sp>
        <p:nvSpPr>
          <p:cNvPr id="3" name="Content Placeholder 2">
            <a:extLst>
              <a:ext uri="{FF2B5EF4-FFF2-40B4-BE49-F238E27FC236}">
                <a16:creationId xmlns:a16="http://schemas.microsoft.com/office/drawing/2014/main" id="{FACCA30C-8835-361A-F01F-54A65D1DB914}"/>
              </a:ext>
            </a:extLst>
          </p:cNvPr>
          <p:cNvSpPr>
            <a:spLocks noGrp="1"/>
          </p:cNvSpPr>
          <p:nvPr>
            <p:ph idx="1"/>
          </p:nvPr>
        </p:nvSpPr>
        <p:spPr>
          <a:xfrm>
            <a:off x="1451579" y="1853754"/>
            <a:ext cx="9603275" cy="4199727"/>
          </a:xfrm>
        </p:spPr>
        <p:txBody>
          <a:bodyPr>
            <a:normAutofit/>
          </a:bodyPr>
          <a:lstStyle/>
          <a:p>
            <a:r>
              <a:rPr lang="en-US" dirty="0"/>
              <a:t>The ‘raw’ prediction of a logistic regression is a probability. </a:t>
            </a:r>
          </a:p>
          <a:p>
            <a:pPr lvl="1"/>
            <a:r>
              <a:rPr lang="en-US" dirty="0"/>
              <a:t>Probability that the predicted value is True. </a:t>
            </a:r>
          </a:p>
          <a:p>
            <a:r>
              <a:rPr lang="en-US" dirty="0"/>
              <a:t>The goal of what we need is a T/F prediction, not probability. </a:t>
            </a:r>
          </a:p>
          <a:p>
            <a:r>
              <a:rPr lang="en-US" dirty="0"/>
              <a:t>This conversion function takes the raw value and generates the actual prediction. </a:t>
            </a:r>
          </a:p>
          <a:p>
            <a:r>
              <a:rPr lang="en-US" dirty="0"/>
              <a:t>This prediction is irrelevant to the training – only loss mattered there. </a:t>
            </a:r>
          </a:p>
          <a:p>
            <a:r>
              <a:rPr lang="en-US" dirty="0"/>
              <a:t>The internal regression predicts the logit, which is then:</a:t>
            </a:r>
          </a:p>
          <a:p>
            <a:pPr lvl="1"/>
            <a:r>
              <a:rPr lang="en-US" dirty="0"/>
              <a:t>Converted into this probability for the internal log-loss calculations for training. </a:t>
            </a:r>
          </a:p>
          <a:p>
            <a:pPr lvl="1"/>
            <a:endParaRPr lang="en-US" dirty="0"/>
          </a:p>
        </p:txBody>
      </p:sp>
    </p:spTree>
    <p:extLst>
      <p:ext uri="{BB962C8B-B14F-4D97-AF65-F5344CB8AC3E}">
        <p14:creationId xmlns:p14="http://schemas.microsoft.com/office/powerpoint/2010/main" val="387032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4DE21-DFBA-2BCF-10B6-301080F955A3}"/>
              </a:ext>
            </a:extLst>
          </p:cNvPr>
          <p:cNvSpPr>
            <a:spLocks noGrp="1"/>
          </p:cNvSpPr>
          <p:nvPr>
            <p:ph type="title"/>
          </p:nvPr>
        </p:nvSpPr>
        <p:spPr/>
        <p:txBody>
          <a:bodyPr/>
          <a:lstStyle/>
          <a:p>
            <a:r>
              <a:rPr lang="en-US" dirty="0"/>
              <a:t>A.K.A - Activation</a:t>
            </a:r>
          </a:p>
        </p:txBody>
      </p:sp>
      <p:sp>
        <p:nvSpPr>
          <p:cNvPr id="3" name="Content Placeholder 2">
            <a:extLst>
              <a:ext uri="{FF2B5EF4-FFF2-40B4-BE49-F238E27FC236}">
                <a16:creationId xmlns:a16="http://schemas.microsoft.com/office/drawing/2014/main" id="{B052590E-8F4C-06CF-94CB-50D04BF76A8A}"/>
              </a:ext>
            </a:extLst>
          </p:cNvPr>
          <p:cNvSpPr>
            <a:spLocks noGrp="1"/>
          </p:cNvSpPr>
          <p:nvPr>
            <p:ph idx="1"/>
          </p:nvPr>
        </p:nvSpPr>
        <p:spPr>
          <a:xfrm>
            <a:off x="308473" y="2016087"/>
            <a:ext cx="10746382" cy="4037394"/>
          </a:xfrm>
        </p:spPr>
        <p:txBody>
          <a:bodyPr/>
          <a:lstStyle/>
          <a:p>
            <a:r>
              <a:rPr lang="en-US" dirty="0"/>
              <a:t>The result of the regression is the logit. </a:t>
            </a:r>
          </a:p>
          <a:p>
            <a:r>
              <a:rPr lang="en-US" dirty="0"/>
              <a:t>Before the model is done with its prediction it needs to make that logit into something useful – a probability. </a:t>
            </a:r>
          </a:p>
          <a:p>
            <a:r>
              <a:rPr lang="en-US" dirty="0"/>
              <a:t>To do so, we run the predicted logit ‘through’ some function (activation, later on in NN). </a:t>
            </a:r>
          </a:p>
          <a:p>
            <a:r>
              <a:rPr lang="en-US" dirty="0"/>
              <a:t>In a logistic regression, that function is the sigmoid. </a:t>
            </a:r>
          </a:p>
          <a:p>
            <a:pPr lvl="1"/>
            <a:r>
              <a:rPr lang="en-US" dirty="0"/>
              <a:t>Generate the logit. </a:t>
            </a:r>
          </a:p>
          <a:p>
            <a:pPr lvl="1"/>
            <a:r>
              <a:rPr lang="en-US" dirty="0"/>
              <a:t>Calculate the sigmoid with logit as the input value. </a:t>
            </a:r>
          </a:p>
          <a:p>
            <a:pPr lvl="1"/>
            <a:r>
              <a:rPr lang="en-US" dirty="0"/>
              <a:t>Output is a probability of that class label for each class. </a:t>
            </a:r>
          </a:p>
          <a:p>
            <a:pPr lvl="1"/>
            <a:r>
              <a:rPr lang="en-US" dirty="0"/>
              <a:t>We can calculate the loss using cross-</a:t>
            </a:r>
            <a:r>
              <a:rPr lang="en-US" dirty="0" err="1"/>
              <a:t>entroy</a:t>
            </a:r>
            <a:r>
              <a:rPr lang="en-US" dirty="0"/>
              <a:t>, and/or convert to a prediction (&gt;.5?)</a:t>
            </a:r>
          </a:p>
          <a:p>
            <a:pPr lvl="1"/>
            <a:endParaRPr lang="en-US" dirty="0"/>
          </a:p>
        </p:txBody>
      </p:sp>
      <p:pic>
        <p:nvPicPr>
          <p:cNvPr id="5124" name="Picture 4" descr="Deep Learning 101: Lesson 8: Backpropagation | by Muneeb S. Ahmad | Medium">
            <a:extLst>
              <a:ext uri="{FF2B5EF4-FFF2-40B4-BE49-F238E27FC236}">
                <a16:creationId xmlns:a16="http://schemas.microsoft.com/office/drawing/2014/main" id="{82700094-A486-9515-CDDF-A4AE46DAC2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892" b="38677"/>
          <a:stretch/>
        </p:blipFill>
        <p:spPr bwMode="auto">
          <a:xfrm>
            <a:off x="5868318" y="0"/>
            <a:ext cx="6323682" cy="2500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48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C19-B1D1-2A69-FAE0-4E4884FD4E19}"/>
              </a:ext>
            </a:extLst>
          </p:cNvPr>
          <p:cNvSpPr>
            <a:spLocks noGrp="1"/>
          </p:cNvSpPr>
          <p:nvPr>
            <p:ph type="title"/>
          </p:nvPr>
        </p:nvSpPr>
        <p:spPr/>
        <p:txBody>
          <a:bodyPr/>
          <a:lstStyle/>
          <a:p>
            <a:r>
              <a:rPr lang="en-US" dirty="0"/>
              <a:t>Final Outcome</a:t>
            </a:r>
          </a:p>
        </p:txBody>
      </p:sp>
      <p:sp>
        <p:nvSpPr>
          <p:cNvPr id="3" name="Content Placeholder 2">
            <a:extLst>
              <a:ext uri="{FF2B5EF4-FFF2-40B4-BE49-F238E27FC236}">
                <a16:creationId xmlns:a16="http://schemas.microsoft.com/office/drawing/2014/main" id="{AC7A469F-ED61-A61C-5172-CC4449785C1A}"/>
              </a:ext>
            </a:extLst>
          </p:cNvPr>
          <p:cNvSpPr>
            <a:spLocks noGrp="1"/>
          </p:cNvSpPr>
          <p:nvPr>
            <p:ph idx="1"/>
          </p:nvPr>
        </p:nvSpPr>
        <p:spPr>
          <a:xfrm>
            <a:off x="220337" y="2015732"/>
            <a:ext cx="4021464" cy="4037749"/>
          </a:xfrm>
        </p:spPr>
        <p:txBody>
          <a:bodyPr/>
          <a:lstStyle/>
          <a:p>
            <a:r>
              <a:rPr lang="en-US" dirty="0"/>
              <a:t>The sigmoid generates a probability of True as a prediction.</a:t>
            </a:r>
          </a:p>
          <a:p>
            <a:r>
              <a:rPr lang="en-US" dirty="0"/>
              <a:t>The CE cost is calculated with this and the true label. </a:t>
            </a:r>
          </a:p>
          <a:p>
            <a:pPr lvl="1"/>
            <a:r>
              <a:rPr lang="en-US" dirty="0"/>
              <a:t>A model that is highly confident in (correct) preds is optimal. </a:t>
            </a:r>
          </a:p>
          <a:p>
            <a:r>
              <a:rPr lang="en-US" dirty="0"/>
              <a:t>The most probable label wins. </a:t>
            </a:r>
          </a:p>
          <a:p>
            <a:pPr lvl="1"/>
            <a:r>
              <a:rPr lang="en-US" dirty="0"/>
              <a:t>In binary, this is simple, they are complements. P(0) = 1-P(1). </a:t>
            </a:r>
          </a:p>
          <a:p>
            <a:pPr lvl="1"/>
            <a:endParaRPr lang="en-US" dirty="0"/>
          </a:p>
        </p:txBody>
      </p:sp>
      <p:pic>
        <p:nvPicPr>
          <p:cNvPr id="4098" name="Picture 2" descr="The Caveats of Binary Cross Entropy Loss That Aren't Talked About as Often  as They Should Be">
            <a:extLst>
              <a:ext uri="{FF2B5EF4-FFF2-40B4-BE49-F238E27FC236}">
                <a16:creationId xmlns:a16="http://schemas.microsoft.com/office/drawing/2014/main" id="{2E198E75-01E6-3B10-C861-85F583428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0" y="2129176"/>
            <a:ext cx="79502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01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B196-FFFF-61BE-E06C-7897C44B7C49}"/>
              </a:ext>
            </a:extLst>
          </p:cNvPr>
          <p:cNvSpPr>
            <a:spLocks noGrp="1"/>
          </p:cNvSpPr>
          <p:nvPr>
            <p:ph type="title"/>
          </p:nvPr>
        </p:nvSpPr>
        <p:spPr/>
        <p:txBody>
          <a:bodyPr/>
          <a:lstStyle/>
          <a:p>
            <a:r>
              <a:rPr lang="en-US" dirty="0"/>
              <a:t>What if There Are More than 2 Classes?</a:t>
            </a:r>
          </a:p>
        </p:txBody>
      </p:sp>
      <p:sp>
        <p:nvSpPr>
          <p:cNvPr id="3" name="Content Placeholder 2">
            <a:extLst>
              <a:ext uri="{FF2B5EF4-FFF2-40B4-BE49-F238E27FC236}">
                <a16:creationId xmlns:a16="http://schemas.microsoft.com/office/drawing/2014/main" id="{B454EEEC-AE20-1885-E76F-7B7689F686D0}"/>
              </a:ext>
            </a:extLst>
          </p:cNvPr>
          <p:cNvSpPr>
            <a:spLocks noGrp="1"/>
          </p:cNvSpPr>
          <p:nvPr>
            <p:ph idx="1"/>
          </p:nvPr>
        </p:nvSpPr>
        <p:spPr>
          <a:xfrm>
            <a:off x="1137146" y="1853754"/>
            <a:ext cx="10163457" cy="4199727"/>
          </a:xfrm>
        </p:spPr>
        <p:txBody>
          <a:bodyPr>
            <a:normAutofit/>
          </a:bodyPr>
          <a:lstStyle/>
          <a:p>
            <a:r>
              <a:rPr lang="en-US" dirty="0"/>
              <a:t>Classification models have defaulted to binary so far. </a:t>
            </a:r>
          </a:p>
          <a:p>
            <a:pPr lvl="1"/>
            <a:r>
              <a:rPr lang="en-US" dirty="0"/>
              <a:t>Classes are (or can be understood as) True and False. </a:t>
            </a:r>
          </a:p>
          <a:p>
            <a:pPr lvl="1"/>
            <a:r>
              <a:rPr lang="en-US" dirty="0"/>
              <a:t>Output is the probability something is true, translated into a T/F for a final prediction. </a:t>
            </a:r>
          </a:p>
          <a:p>
            <a:pPr lvl="1"/>
            <a:r>
              <a:rPr lang="en-US" dirty="0"/>
              <a:t>Loss function (binary cross entropy) is built on the difference from the correct answer. </a:t>
            </a:r>
          </a:p>
          <a:p>
            <a:pPr lvl="1"/>
            <a:r>
              <a:rPr lang="en-US" dirty="0"/>
              <a:t>Trees and Bayes can (theoretically) handle more than 2 output classes by default, linear models can’t. </a:t>
            </a:r>
          </a:p>
          <a:p>
            <a:r>
              <a:rPr lang="en-US" dirty="0"/>
              <a:t>We can modify these models to handle more than one class, in several ways. </a:t>
            </a:r>
          </a:p>
          <a:p>
            <a:pPr lvl="1"/>
            <a:r>
              <a:rPr lang="en-US" dirty="0"/>
              <a:t>One vs One – make a classifier for each pair of possible outputs. </a:t>
            </a:r>
          </a:p>
          <a:p>
            <a:pPr lvl="1"/>
            <a:r>
              <a:rPr lang="en-US" dirty="0"/>
              <a:t>One vs Rest – make a classifier for each class vs not that class. </a:t>
            </a:r>
          </a:p>
          <a:p>
            <a:pPr lvl="1"/>
            <a:r>
              <a:rPr lang="en-US" dirty="0"/>
              <a:t>This can be forced in </a:t>
            </a:r>
            <a:r>
              <a:rPr lang="en-US" dirty="0" err="1"/>
              <a:t>Sklearn</a:t>
            </a:r>
            <a:r>
              <a:rPr lang="en-US" dirty="0"/>
              <a:t>, but is generally invisible. SVM uses </a:t>
            </a:r>
            <a:r>
              <a:rPr lang="en-US" dirty="0" err="1"/>
              <a:t>OvO</a:t>
            </a:r>
            <a:r>
              <a:rPr lang="en-US" dirty="0"/>
              <a:t>, other linear use </a:t>
            </a:r>
            <a:r>
              <a:rPr lang="en-US" dirty="0" err="1"/>
              <a:t>OvR</a:t>
            </a:r>
            <a:r>
              <a:rPr lang="en-US" dirty="0"/>
              <a:t>, and tree or Bayes models can do multiple classes directly. </a:t>
            </a:r>
          </a:p>
        </p:txBody>
      </p:sp>
    </p:spTree>
    <p:extLst>
      <p:ext uri="{BB962C8B-B14F-4D97-AF65-F5344CB8AC3E}">
        <p14:creationId xmlns:p14="http://schemas.microsoft.com/office/powerpoint/2010/main" val="379188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4B18-343E-BC46-82D5-942B63B247E9}"/>
              </a:ext>
            </a:extLst>
          </p:cNvPr>
          <p:cNvSpPr>
            <a:spLocks noGrp="1"/>
          </p:cNvSpPr>
          <p:nvPr>
            <p:ph type="title"/>
          </p:nvPr>
        </p:nvSpPr>
        <p:spPr>
          <a:xfrm>
            <a:off x="1451579" y="804519"/>
            <a:ext cx="9603275" cy="1049235"/>
          </a:xfrm>
        </p:spPr>
        <p:txBody>
          <a:bodyPr>
            <a:normAutofit/>
          </a:bodyPr>
          <a:lstStyle/>
          <a:p>
            <a:r>
              <a:rPr lang="en-US" dirty="0"/>
              <a:t>Multiple Classification</a:t>
            </a:r>
          </a:p>
        </p:txBody>
      </p:sp>
      <p:pic>
        <p:nvPicPr>
          <p:cNvPr id="4098" name="Picture 2" descr="Logistic Regression | Machine Learning, Deep Learning, and Computer Vision">
            <a:extLst>
              <a:ext uri="{FF2B5EF4-FFF2-40B4-BE49-F238E27FC236}">
                <a16:creationId xmlns:a16="http://schemas.microsoft.com/office/drawing/2014/main" id="{0FCC8ECD-3D62-484C-9CBD-48657C83B5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572526"/>
            <a:ext cx="8858250" cy="49384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46E953-78A9-4645-AFD0-EE3431E8EC02}"/>
              </a:ext>
            </a:extLst>
          </p:cNvPr>
          <p:cNvSpPr>
            <a:spLocks noGrp="1"/>
          </p:cNvSpPr>
          <p:nvPr>
            <p:ph idx="1"/>
          </p:nvPr>
        </p:nvSpPr>
        <p:spPr>
          <a:xfrm>
            <a:off x="8858250" y="2015734"/>
            <a:ext cx="3157538" cy="4037747"/>
          </a:xfrm>
        </p:spPr>
        <p:txBody>
          <a:bodyPr>
            <a:normAutofit/>
          </a:bodyPr>
          <a:lstStyle/>
          <a:p>
            <a:r>
              <a:rPr lang="en-US" dirty="0"/>
              <a:t>We can also predict things into multiple classes. </a:t>
            </a:r>
          </a:p>
          <a:p>
            <a:r>
              <a:rPr lang="en-US" dirty="0" err="1"/>
              <a:t>Sklearn</a:t>
            </a:r>
            <a:r>
              <a:rPr lang="en-US" dirty="0"/>
              <a:t> does this by default by doing 1 vs rest. </a:t>
            </a:r>
          </a:p>
          <a:p>
            <a:pPr lvl="1"/>
            <a:r>
              <a:rPr lang="en-US" dirty="0"/>
              <a:t>Build 1 classifier per class, making a yes/no for that class. </a:t>
            </a:r>
          </a:p>
          <a:p>
            <a:r>
              <a:rPr lang="en-US" dirty="0"/>
              <a:t>We get the probabilities of the above prediction. </a:t>
            </a:r>
          </a:p>
        </p:txBody>
      </p:sp>
    </p:spTree>
    <p:extLst>
      <p:ext uri="{BB962C8B-B14F-4D97-AF65-F5344CB8AC3E}">
        <p14:creationId xmlns:p14="http://schemas.microsoft.com/office/powerpoint/2010/main" val="2341763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F730-D676-15FA-EBDA-633C5EA4550F}"/>
              </a:ext>
            </a:extLst>
          </p:cNvPr>
          <p:cNvSpPr>
            <a:spLocks noGrp="1"/>
          </p:cNvSpPr>
          <p:nvPr>
            <p:ph type="title"/>
          </p:nvPr>
        </p:nvSpPr>
        <p:spPr>
          <a:xfrm>
            <a:off x="1451579" y="804519"/>
            <a:ext cx="9961168" cy="1049235"/>
          </a:xfrm>
        </p:spPr>
        <p:txBody>
          <a:bodyPr/>
          <a:lstStyle/>
          <a:p>
            <a:r>
              <a:rPr lang="en-US" dirty="0"/>
              <a:t>Adapting Regression to Multi-Classification</a:t>
            </a:r>
          </a:p>
        </p:txBody>
      </p:sp>
      <p:sp>
        <p:nvSpPr>
          <p:cNvPr id="3" name="Content Placeholder 2">
            <a:extLst>
              <a:ext uri="{FF2B5EF4-FFF2-40B4-BE49-F238E27FC236}">
                <a16:creationId xmlns:a16="http://schemas.microsoft.com/office/drawing/2014/main" id="{23C25ACB-9BA3-9BED-F4E9-451EEA09C4EE}"/>
              </a:ext>
            </a:extLst>
          </p:cNvPr>
          <p:cNvSpPr>
            <a:spLocks noGrp="1"/>
          </p:cNvSpPr>
          <p:nvPr>
            <p:ph idx="1"/>
          </p:nvPr>
        </p:nvSpPr>
        <p:spPr>
          <a:xfrm>
            <a:off x="1451579" y="1915064"/>
            <a:ext cx="9603275" cy="4138417"/>
          </a:xfrm>
        </p:spPr>
        <p:txBody>
          <a:bodyPr/>
          <a:lstStyle/>
          <a:p>
            <a:r>
              <a:rPr lang="en-US" dirty="0"/>
              <a:t>In binary classification we:</a:t>
            </a:r>
          </a:p>
          <a:p>
            <a:pPr lvl="1"/>
            <a:r>
              <a:rPr lang="en-US" dirty="0"/>
              <a:t>Generate a logit prediction through linear regression. </a:t>
            </a:r>
          </a:p>
          <a:p>
            <a:pPr lvl="1"/>
            <a:r>
              <a:rPr lang="en-US" dirty="0"/>
              <a:t>Use that logit and the Sigmoid function to translate logit</a:t>
            </a:r>
            <a:r>
              <a:rPr lang="en-US" dirty="0">
                <a:sym typeface="Wingdings" pitchFamily="2" charset="2"/>
              </a:rPr>
              <a:t> probability. </a:t>
            </a:r>
          </a:p>
          <a:p>
            <a:pPr lvl="2"/>
            <a:r>
              <a:rPr lang="en-US" dirty="0">
                <a:sym typeface="Wingdings" pitchFamily="2" charset="2"/>
              </a:rPr>
              <a:t>I.e. the probability that this predicted label is the correct one. </a:t>
            </a:r>
          </a:p>
          <a:p>
            <a:r>
              <a:rPr lang="en-US" dirty="0">
                <a:sym typeface="Wingdings" pitchFamily="2" charset="2"/>
              </a:rPr>
              <a:t>We can do the same thing with multiple classes (with few changes):</a:t>
            </a:r>
          </a:p>
          <a:p>
            <a:pPr lvl="1"/>
            <a:r>
              <a:rPr lang="en-US" dirty="0">
                <a:sym typeface="Wingdings" pitchFamily="2" charset="2"/>
              </a:rPr>
              <a:t>Generate a logit prediction through linear regression. </a:t>
            </a:r>
          </a:p>
          <a:p>
            <a:pPr lvl="1"/>
            <a:r>
              <a:rPr lang="en-US" dirty="0">
                <a:sym typeface="Wingdings" pitchFamily="2" charset="2"/>
              </a:rPr>
              <a:t>Use that logit and the </a:t>
            </a:r>
            <a:r>
              <a:rPr lang="en-US" dirty="0" err="1">
                <a:sym typeface="Wingdings" pitchFamily="2" charset="2"/>
              </a:rPr>
              <a:t>Softmax</a:t>
            </a:r>
            <a:r>
              <a:rPr lang="en-US" dirty="0">
                <a:sym typeface="Wingdings" pitchFamily="2" charset="2"/>
              </a:rPr>
              <a:t> function to translate logit -&gt; probability. </a:t>
            </a:r>
          </a:p>
          <a:p>
            <a:pPr lvl="2"/>
            <a:r>
              <a:rPr lang="en-US" dirty="0">
                <a:sym typeface="Wingdings" pitchFamily="2" charset="2"/>
              </a:rPr>
              <a:t>i.e. the probability that this predicted label is correct. </a:t>
            </a:r>
          </a:p>
          <a:p>
            <a:r>
              <a:rPr lang="en-US" dirty="0">
                <a:sym typeface="Wingdings" pitchFamily="2" charset="2"/>
              </a:rPr>
              <a:t>The </a:t>
            </a:r>
            <a:r>
              <a:rPr lang="en-US" dirty="0" err="1">
                <a:sym typeface="Wingdings" pitchFamily="2" charset="2"/>
              </a:rPr>
              <a:t>softmax</a:t>
            </a:r>
            <a:r>
              <a:rPr lang="en-US" dirty="0">
                <a:sym typeface="Wingdings" pitchFamily="2" charset="2"/>
              </a:rPr>
              <a:t> functions like the sigmoid – gives us probabilities. </a:t>
            </a:r>
          </a:p>
          <a:p>
            <a:pPr lvl="1"/>
            <a:r>
              <a:rPr lang="en-US" dirty="0">
                <a:sym typeface="Wingdings" pitchFamily="2" charset="2"/>
              </a:rPr>
              <a:t>As with the binary one, the most likely label is the winter. </a:t>
            </a:r>
            <a:endParaRPr lang="en-US" dirty="0"/>
          </a:p>
        </p:txBody>
      </p:sp>
    </p:spTree>
    <p:extLst>
      <p:ext uri="{BB962C8B-B14F-4D97-AF65-F5344CB8AC3E}">
        <p14:creationId xmlns:p14="http://schemas.microsoft.com/office/powerpoint/2010/main" val="3671569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60DF-3E4B-870E-826D-B0B64BAC983D}"/>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56E948F7-1E90-08C7-A3AE-988710CB27C6}"/>
              </a:ext>
            </a:extLst>
          </p:cNvPr>
          <p:cNvSpPr>
            <a:spLocks noGrp="1"/>
          </p:cNvSpPr>
          <p:nvPr>
            <p:ph idx="1"/>
          </p:nvPr>
        </p:nvSpPr>
        <p:spPr/>
        <p:txBody>
          <a:bodyPr/>
          <a:lstStyle/>
          <a:p>
            <a:r>
              <a:rPr lang="en-US" dirty="0"/>
              <a:t>I want to be explicit about a few terms, because some things are used somewhat interchangeably. </a:t>
            </a:r>
          </a:p>
          <a:p>
            <a:r>
              <a:rPr lang="en-US" dirty="0"/>
              <a:t>Label, class label, class – the categorical target value of a row. </a:t>
            </a:r>
          </a:p>
          <a:p>
            <a:r>
              <a:rPr lang="en-US" dirty="0"/>
              <a:t>Instance, row, item, record – one row of data in the dataset. </a:t>
            </a:r>
          </a:p>
        </p:txBody>
      </p:sp>
    </p:spTree>
    <p:extLst>
      <p:ext uri="{BB962C8B-B14F-4D97-AF65-F5344CB8AC3E}">
        <p14:creationId xmlns:p14="http://schemas.microsoft.com/office/powerpoint/2010/main" val="573822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390E-340F-B249-822B-570BE9D0D667}"/>
              </a:ext>
            </a:extLst>
          </p:cNvPr>
          <p:cNvSpPr>
            <a:spLocks noGrp="1"/>
          </p:cNvSpPr>
          <p:nvPr>
            <p:ph type="title"/>
          </p:nvPr>
        </p:nvSpPr>
        <p:spPr>
          <a:xfrm>
            <a:off x="1451579" y="804519"/>
            <a:ext cx="9603275" cy="1049235"/>
          </a:xfrm>
        </p:spPr>
        <p:txBody>
          <a:bodyPr>
            <a:normAutofit/>
          </a:bodyPr>
          <a:lstStyle/>
          <a:p>
            <a:r>
              <a:rPr lang="en-US" dirty="0" err="1"/>
              <a:t>Softmax</a:t>
            </a:r>
            <a:endParaRPr lang="en-US" dirty="0"/>
          </a:p>
        </p:txBody>
      </p:sp>
      <p:sp>
        <p:nvSpPr>
          <p:cNvPr id="3" name="Content Placeholder 2">
            <a:extLst>
              <a:ext uri="{FF2B5EF4-FFF2-40B4-BE49-F238E27FC236}">
                <a16:creationId xmlns:a16="http://schemas.microsoft.com/office/drawing/2014/main" id="{14DFB65A-A4ED-8244-AFBA-19A6DF06612B}"/>
              </a:ext>
            </a:extLst>
          </p:cNvPr>
          <p:cNvSpPr>
            <a:spLocks noGrp="1"/>
          </p:cNvSpPr>
          <p:nvPr>
            <p:ph idx="1"/>
          </p:nvPr>
        </p:nvSpPr>
        <p:spPr>
          <a:xfrm>
            <a:off x="0" y="2015734"/>
            <a:ext cx="4588351" cy="4037747"/>
          </a:xfrm>
        </p:spPr>
        <p:txBody>
          <a:bodyPr>
            <a:normAutofit/>
          </a:bodyPr>
          <a:lstStyle/>
          <a:p>
            <a:r>
              <a:rPr lang="en-US" dirty="0" err="1"/>
              <a:t>Softmax</a:t>
            </a:r>
            <a:r>
              <a:rPr lang="en-US" dirty="0"/>
              <a:t> allows us to directly predict class probabilities with one classifier. </a:t>
            </a:r>
          </a:p>
          <a:p>
            <a:r>
              <a:rPr lang="en-US" dirty="0"/>
              <a:t>The output of </a:t>
            </a:r>
            <a:r>
              <a:rPr lang="en-US" dirty="0" err="1"/>
              <a:t>Softmax</a:t>
            </a:r>
            <a:r>
              <a:rPr lang="en-US" dirty="0"/>
              <a:t> is a probability (0 to 1) that the instance is in that class. </a:t>
            </a:r>
          </a:p>
          <a:p>
            <a:r>
              <a:rPr lang="en-US" dirty="0" err="1"/>
              <a:t>Softmax</a:t>
            </a:r>
            <a:r>
              <a:rPr lang="en-US" dirty="0"/>
              <a:t> can:</a:t>
            </a:r>
          </a:p>
          <a:p>
            <a:pPr lvl="1"/>
            <a:r>
              <a:rPr lang="en-US" dirty="0"/>
              <a:t>Take in the logits, or the output of the regression models internally. </a:t>
            </a:r>
          </a:p>
          <a:p>
            <a:pPr lvl="1"/>
            <a:r>
              <a:rPr lang="en-US" dirty="0"/>
              <a:t>Change those into probabilities per class, which is what we need!</a:t>
            </a:r>
          </a:p>
        </p:txBody>
      </p:sp>
      <p:pic>
        <p:nvPicPr>
          <p:cNvPr id="3074" name="Picture 2" descr="PyTorch Lecture 09: Softmax Classifier - YouTube">
            <a:extLst>
              <a:ext uri="{FF2B5EF4-FFF2-40B4-BE49-F238E27FC236}">
                <a16:creationId xmlns:a16="http://schemas.microsoft.com/office/drawing/2014/main" id="{EAFE1CA0-BEE5-0149-8F24-D1E42CA099A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8350" y="2345916"/>
            <a:ext cx="7640485" cy="4297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58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363-3198-764C-98E4-92885E2E943E}"/>
              </a:ext>
            </a:extLst>
          </p:cNvPr>
          <p:cNvSpPr>
            <a:spLocks noGrp="1"/>
          </p:cNvSpPr>
          <p:nvPr>
            <p:ph type="title"/>
          </p:nvPr>
        </p:nvSpPr>
        <p:spPr/>
        <p:txBody>
          <a:bodyPr/>
          <a:lstStyle/>
          <a:p>
            <a:r>
              <a:rPr lang="en-US" dirty="0"/>
              <a:t>Loss – Non-Binary Cross Entropy</a:t>
            </a:r>
          </a:p>
        </p:txBody>
      </p:sp>
      <p:sp>
        <p:nvSpPr>
          <p:cNvPr id="3" name="Content Placeholder 2">
            <a:extLst>
              <a:ext uri="{FF2B5EF4-FFF2-40B4-BE49-F238E27FC236}">
                <a16:creationId xmlns:a16="http://schemas.microsoft.com/office/drawing/2014/main" id="{852241B2-8C22-7B40-A9F8-854911DE4C2C}"/>
              </a:ext>
            </a:extLst>
          </p:cNvPr>
          <p:cNvSpPr>
            <a:spLocks noGrp="1"/>
          </p:cNvSpPr>
          <p:nvPr>
            <p:ph idx="1"/>
          </p:nvPr>
        </p:nvSpPr>
        <p:spPr>
          <a:xfrm>
            <a:off x="1451579" y="1853755"/>
            <a:ext cx="9603275" cy="1464608"/>
          </a:xfrm>
        </p:spPr>
        <p:txBody>
          <a:bodyPr/>
          <a:lstStyle/>
          <a:p>
            <a:r>
              <a:rPr lang="en-US" dirty="0"/>
              <a:t>Cross Entropy (non-binary kind) is a common cost function for classification. </a:t>
            </a:r>
          </a:p>
          <a:p>
            <a:r>
              <a:rPr lang="en-US" dirty="0"/>
              <a:t>Cross entropy translates the </a:t>
            </a:r>
            <a:r>
              <a:rPr lang="en-US" dirty="0" err="1"/>
              <a:t>softmax</a:t>
            </a:r>
            <a:r>
              <a:rPr lang="en-US" dirty="0"/>
              <a:t> probabilities into a label, and calculates the cost. </a:t>
            </a:r>
          </a:p>
          <a:p>
            <a:r>
              <a:rPr lang="en-US" dirty="0"/>
              <a:t>Like binary cross entropy, this measures the “distance from” the correct prediction. </a:t>
            </a:r>
          </a:p>
        </p:txBody>
      </p:sp>
      <p:pic>
        <p:nvPicPr>
          <p:cNvPr id="5122" name="Picture 2" descr="Easy TensorFlow - Linear Classifier">
            <a:extLst>
              <a:ext uri="{FF2B5EF4-FFF2-40B4-BE49-F238E27FC236}">
                <a16:creationId xmlns:a16="http://schemas.microsoft.com/office/drawing/2014/main" id="{CB8DE2E4-DF9F-7D4B-93A8-13702E47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240" y="3318363"/>
            <a:ext cx="9912614" cy="372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07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4215-F4E0-694F-5EBD-1B777F9B7A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2E2424-31D3-AB65-BDD7-6877BD20EE13}"/>
              </a:ext>
            </a:extLst>
          </p:cNvPr>
          <p:cNvSpPr>
            <a:spLocks noGrp="1"/>
          </p:cNvSpPr>
          <p:nvPr>
            <p:ph idx="1"/>
          </p:nvPr>
        </p:nvSpPr>
        <p:spPr/>
        <p:txBody>
          <a:bodyPr/>
          <a:lstStyle/>
          <a:p>
            <a:endParaRPr lang="en-US"/>
          </a:p>
        </p:txBody>
      </p:sp>
      <p:pic>
        <p:nvPicPr>
          <p:cNvPr id="1026" name="Picture 2" descr="Understand Cross Entropy Loss in Minutes | by Uniqtech | Data Science  Bootcamp | Medium">
            <a:extLst>
              <a:ext uri="{FF2B5EF4-FFF2-40B4-BE49-F238E27FC236}">
                <a16:creationId xmlns:a16="http://schemas.microsoft.com/office/drawing/2014/main" id="{C4673594-CB96-AACF-8B99-1C1458EF5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50" y="196850"/>
            <a:ext cx="11671300" cy="646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42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A90F-D27C-4B7A-EC74-8902FA643863}"/>
              </a:ext>
            </a:extLst>
          </p:cNvPr>
          <p:cNvSpPr>
            <a:spLocks noGrp="1"/>
          </p:cNvSpPr>
          <p:nvPr>
            <p:ph type="title"/>
          </p:nvPr>
        </p:nvSpPr>
        <p:spPr/>
        <p:txBody>
          <a:bodyPr/>
          <a:lstStyle/>
          <a:p>
            <a:r>
              <a:rPr lang="en-US" dirty="0"/>
              <a:t>Result – Arbitrary Numbers of Classes</a:t>
            </a:r>
          </a:p>
        </p:txBody>
      </p:sp>
      <p:sp>
        <p:nvSpPr>
          <p:cNvPr id="3" name="Content Placeholder 2">
            <a:extLst>
              <a:ext uri="{FF2B5EF4-FFF2-40B4-BE49-F238E27FC236}">
                <a16:creationId xmlns:a16="http://schemas.microsoft.com/office/drawing/2014/main" id="{9BDEB8A8-8A44-4F05-AA0C-C5C24DD73C51}"/>
              </a:ext>
            </a:extLst>
          </p:cNvPr>
          <p:cNvSpPr>
            <a:spLocks noGrp="1"/>
          </p:cNvSpPr>
          <p:nvPr>
            <p:ph idx="1"/>
          </p:nvPr>
        </p:nvSpPr>
        <p:spPr/>
        <p:txBody>
          <a:bodyPr/>
          <a:lstStyle/>
          <a:p>
            <a:endParaRPr lang="en-US"/>
          </a:p>
        </p:txBody>
      </p:sp>
      <p:pic>
        <p:nvPicPr>
          <p:cNvPr id="6146" name="Picture 2" descr="Cross entropy loss formula">
            <a:extLst>
              <a:ext uri="{FF2B5EF4-FFF2-40B4-BE49-F238E27FC236}">
                <a16:creationId xmlns:a16="http://schemas.microsoft.com/office/drawing/2014/main" id="{013F3249-C92D-EDC7-657B-F0D7D345D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0" y="2108200"/>
            <a:ext cx="63500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902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349A-7CE7-3BC2-1FE6-4DC6D20257A4}"/>
              </a:ext>
            </a:extLst>
          </p:cNvPr>
          <p:cNvSpPr>
            <a:spLocks noGrp="1"/>
          </p:cNvSpPr>
          <p:nvPr>
            <p:ph type="title"/>
          </p:nvPr>
        </p:nvSpPr>
        <p:spPr/>
        <p:txBody>
          <a:bodyPr/>
          <a:lstStyle/>
          <a:p>
            <a:r>
              <a:rPr lang="en-US" dirty="0"/>
              <a:t>Gradient Descent and Multiclass Models</a:t>
            </a:r>
          </a:p>
        </p:txBody>
      </p:sp>
      <p:sp>
        <p:nvSpPr>
          <p:cNvPr id="3" name="Content Placeholder 2">
            <a:extLst>
              <a:ext uri="{FF2B5EF4-FFF2-40B4-BE49-F238E27FC236}">
                <a16:creationId xmlns:a16="http://schemas.microsoft.com/office/drawing/2014/main" id="{3B9D176C-1451-D8BC-9CC0-548D54FE6888}"/>
              </a:ext>
            </a:extLst>
          </p:cNvPr>
          <p:cNvSpPr>
            <a:spLocks noGrp="1"/>
          </p:cNvSpPr>
          <p:nvPr>
            <p:ph idx="1"/>
          </p:nvPr>
        </p:nvSpPr>
        <p:spPr>
          <a:xfrm>
            <a:off x="1451579" y="1853755"/>
            <a:ext cx="9603275" cy="4199726"/>
          </a:xfrm>
        </p:spPr>
        <p:txBody>
          <a:bodyPr/>
          <a:lstStyle/>
          <a:p>
            <a:r>
              <a:rPr lang="en-US" dirty="0"/>
              <a:t>The gradient descent process is the same, the cross-entropy generates loss, the gradient is taken on the loss curve </a:t>
            </a:r>
            <a:r>
              <a:rPr lang="en-US" dirty="0" err="1"/>
              <a:t>w.r.t.</a:t>
            </a:r>
            <a:r>
              <a:rPr lang="en-US" dirty="0"/>
              <a:t> each feature, the weights are adjusted, and repeat…</a:t>
            </a:r>
          </a:p>
          <a:p>
            <a:pPr lvl="1"/>
            <a:r>
              <a:rPr lang="en-US" dirty="0"/>
              <a:t>As long as something can be structured as “loss” and ”things to adjust”, G.D. is the same. </a:t>
            </a:r>
          </a:p>
          <a:p>
            <a:r>
              <a:rPr lang="en-US" dirty="0"/>
              <a:t>Regularization is applied by default in </a:t>
            </a:r>
            <a:r>
              <a:rPr lang="en-US" dirty="0" err="1"/>
              <a:t>sklearn</a:t>
            </a:r>
            <a:r>
              <a:rPr lang="en-US" dirty="0"/>
              <a:t>. </a:t>
            </a:r>
          </a:p>
          <a:p>
            <a:pPr lvl="1"/>
            <a:r>
              <a:rPr lang="en-US" dirty="0"/>
              <a:t>Multiclass classification is commonly used on things like image recognition, where there are lots of potentially classes, so limiting overfitting is good. </a:t>
            </a:r>
          </a:p>
          <a:p>
            <a:r>
              <a:rPr lang="en-US" dirty="0"/>
              <a:t>The process is basically the same, with a few tiny changes:</a:t>
            </a:r>
          </a:p>
          <a:p>
            <a:pPr lvl="1"/>
            <a:r>
              <a:rPr lang="en-US" dirty="0"/>
              <a:t>There are more than two output classes, so we can’t say “P(T) = 1-P(F)”. All probs matter.</a:t>
            </a:r>
          </a:p>
          <a:p>
            <a:pPr lvl="1"/>
            <a:r>
              <a:rPr lang="en-US" dirty="0"/>
              <a:t>Instead of using the sigmoid, this one uses </a:t>
            </a:r>
            <a:r>
              <a:rPr lang="en-US" dirty="0" err="1"/>
              <a:t>softmax</a:t>
            </a:r>
            <a:r>
              <a:rPr lang="en-US" dirty="0"/>
              <a:t>. (We can split the regression and ‘act </a:t>
            </a:r>
            <a:r>
              <a:rPr lang="en-US" dirty="0" err="1"/>
              <a:t>func</a:t>
            </a:r>
            <a:r>
              <a:rPr lang="en-US" dirty="0"/>
              <a:t>’).</a:t>
            </a:r>
          </a:p>
          <a:p>
            <a:pPr lvl="1"/>
            <a:r>
              <a:rPr lang="en-US" dirty="0"/>
              <a:t>The cost is slightly changed due to multiple classes. </a:t>
            </a:r>
          </a:p>
        </p:txBody>
      </p:sp>
    </p:spTree>
    <p:extLst>
      <p:ext uri="{BB962C8B-B14F-4D97-AF65-F5344CB8AC3E}">
        <p14:creationId xmlns:p14="http://schemas.microsoft.com/office/powerpoint/2010/main" val="2561420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1BCCC988-B63A-F3F2-240F-33B175945D33}"/>
              </a:ext>
            </a:extLst>
          </p:cNvPr>
          <p:cNvPicPr>
            <a:picLocks noChangeAspect="1"/>
          </p:cNvPicPr>
          <p:nvPr/>
        </p:nvPicPr>
        <p:blipFill rotWithShape="1">
          <a:blip r:embed="rId3"/>
          <a:srcRect t="9379" r="-1" b="6348"/>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031923-7C8E-4F34-ECDD-041AB964D2AE}"/>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Multi-class Classification - Images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F0980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524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903F-CE3E-DE43-9BF5-70277B57D148}"/>
              </a:ext>
            </a:extLst>
          </p:cNvPr>
          <p:cNvSpPr>
            <a:spLocks noGrp="1"/>
          </p:cNvSpPr>
          <p:nvPr>
            <p:ph type="title"/>
          </p:nvPr>
        </p:nvSpPr>
        <p:spPr>
          <a:xfrm>
            <a:off x="1451579" y="804519"/>
            <a:ext cx="9603275" cy="1049235"/>
          </a:xfrm>
        </p:spPr>
        <p:txBody>
          <a:bodyPr>
            <a:normAutofit/>
          </a:bodyPr>
          <a:lstStyle/>
          <a:p>
            <a:r>
              <a:rPr lang="en-US" dirty="0"/>
              <a:t>Images</a:t>
            </a:r>
          </a:p>
        </p:txBody>
      </p:sp>
      <p:sp>
        <p:nvSpPr>
          <p:cNvPr id="3" name="Content Placeholder 2">
            <a:extLst>
              <a:ext uri="{FF2B5EF4-FFF2-40B4-BE49-F238E27FC236}">
                <a16:creationId xmlns:a16="http://schemas.microsoft.com/office/drawing/2014/main" id="{C81DE9A2-B784-8847-A671-53558461A496}"/>
              </a:ext>
            </a:extLst>
          </p:cNvPr>
          <p:cNvSpPr>
            <a:spLocks noGrp="1"/>
          </p:cNvSpPr>
          <p:nvPr>
            <p:ph idx="1"/>
          </p:nvPr>
        </p:nvSpPr>
        <p:spPr>
          <a:xfrm>
            <a:off x="77638" y="1870083"/>
            <a:ext cx="5386390" cy="4199726"/>
          </a:xfrm>
        </p:spPr>
        <p:txBody>
          <a:bodyPr>
            <a:normAutofit/>
          </a:bodyPr>
          <a:lstStyle/>
          <a:p>
            <a:r>
              <a:rPr lang="en-US" dirty="0"/>
              <a:t>Images are basically 2D (for now) grids of pixels.</a:t>
            </a:r>
          </a:p>
          <a:p>
            <a:pPr lvl="1"/>
            <a:r>
              <a:rPr lang="en-US" dirty="0"/>
              <a:t>E.g. Your 1080p screen is 1920 x 1080 pixels.</a:t>
            </a:r>
          </a:p>
          <a:p>
            <a:r>
              <a:rPr lang="en-US" dirty="0"/>
              <a:t>Each pixel is an integer value. </a:t>
            </a:r>
          </a:p>
          <a:p>
            <a:pPr lvl="1"/>
            <a:r>
              <a:rPr lang="en-US" dirty="0"/>
              <a:t>0-255 for lightness. </a:t>
            </a:r>
          </a:p>
          <a:p>
            <a:r>
              <a:rPr lang="en-US" dirty="0"/>
              <a:t>Images are normal data, and we can treat them like any other data. </a:t>
            </a:r>
          </a:p>
          <a:p>
            <a:pPr lvl="1"/>
            <a:r>
              <a:rPr lang="en-US" dirty="0"/>
              <a:t>The data of an image is a representation of the real thing (analog image). This can change. </a:t>
            </a:r>
          </a:p>
          <a:p>
            <a:r>
              <a:rPr lang="en-US" dirty="0"/>
              <a:t>This allows us to, pretty easily, do image recognition!</a:t>
            </a:r>
          </a:p>
        </p:txBody>
      </p:sp>
      <p:pic>
        <p:nvPicPr>
          <p:cNvPr id="1026" name="Picture 2" descr="SaraAI - mnist">
            <a:extLst>
              <a:ext uri="{FF2B5EF4-FFF2-40B4-BE49-F238E27FC236}">
                <a16:creationId xmlns:a16="http://schemas.microsoft.com/office/drawing/2014/main" id="{5E9AF5CB-741A-654E-B2AF-0D1547D587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6389" y="52389"/>
            <a:ext cx="6805612" cy="680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6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C802-D6EB-837F-62BB-7F7DF9E02156}"/>
              </a:ext>
            </a:extLst>
          </p:cNvPr>
          <p:cNvSpPr>
            <a:spLocks noGrp="1"/>
          </p:cNvSpPr>
          <p:nvPr>
            <p:ph type="title"/>
          </p:nvPr>
        </p:nvSpPr>
        <p:spPr/>
        <p:txBody>
          <a:bodyPr/>
          <a:lstStyle/>
          <a:p>
            <a:r>
              <a:rPr lang="en-US" dirty="0"/>
              <a:t>Image Notes</a:t>
            </a:r>
          </a:p>
        </p:txBody>
      </p:sp>
      <p:sp>
        <p:nvSpPr>
          <p:cNvPr id="3" name="Content Placeholder 2">
            <a:extLst>
              <a:ext uri="{FF2B5EF4-FFF2-40B4-BE49-F238E27FC236}">
                <a16:creationId xmlns:a16="http://schemas.microsoft.com/office/drawing/2014/main" id="{B6A5EE1B-E4C1-EABC-48AE-491AFC74136C}"/>
              </a:ext>
            </a:extLst>
          </p:cNvPr>
          <p:cNvSpPr>
            <a:spLocks noGrp="1"/>
          </p:cNvSpPr>
          <p:nvPr>
            <p:ph idx="1"/>
          </p:nvPr>
        </p:nvSpPr>
        <p:spPr>
          <a:xfrm>
            <a:off x="1451579" y="1923691"/>
            <a:ext cx="9603275" cy="4129790"/>
          </a:xfrm>
        </p:spPr>
        <p:txBody>
          <a:bodyPr/>
          <a:lstStyle/>
          <a:p>
            <a:r>
              <a:rPr lang="en-US" dirty="0"/>
              <a:t>We’ll deal with images that are bitmaps (i.e. a bunch of pixels) like jpegs. </a:t>
            </a:r>
          </a:p>
          <a:p>
            <a:r>
              <a:rPr lang="en-US" dirty="0"/>
              <a:t>There are other image formats – each encodes the image differently in the data. </a:t>
            </a:r>
          </a:p>
          <a:p>
            <a:r>
              <a:rPr lang="en-US" dirty="0"/>
              <a:t>We’ll ignore other image types and formats (a bit more in NN). </a:t>
            </a:r>
          </a:p>
          <a:p>
            <a:pPr lvl="1"/>
            <a:r>
              <a:rPr lang="en-US" dirty="0"/>
              <a:t>In general, you can convert from one to the other if needed. (e.g. in a prep pipeline). </a:t>
            </a:r>
          </a:p>
          <a:p>
            <a:r>
              <a:rPr lang="en-US" dirty="0"/>
              <a:t>If we were dealing with differently encoded data, most things are the same, but the process of turning the 2D data into something ready for the model needs to change. </a:t>
            </a:r>
          </a:p>
          <a:p>
            <a:r>
              <a:rPr lang="en-US" dirty="0"/>
              <a:t>In other scenarios, there may be feature extraction – making features from raw data:</a:t>
            </a:r>
          </a:p>
          <a:p>
            <a:pPr lvl="1"/>
            <a:r>
              <a:rPr lang="en-US" dirty="0"/>
              <a:t>E.g. instead of using raw data, preprocess to detect lines, edges, faces, </a:t>
            </a:r>
            <a:r>
              <a:rPr lang="en-US" dirty="0" err="1"/>
              <a:t>etc</a:t>
            </a:r>
            <a:r>
              <a:rPr lang="en-US" dirty="0"/>
              <a:t>…</a:t>
            </a:r>
          </a:p>
          <a:p>
            <a:pPr lvl="1"/>
            <a:r>
              <a:rPr lang="en-US" dirty="0"/>
              <a:t>Simplify model – we don’t need to process a billion features, only a few that matter. </a:t>
            </a:r>
          </a:p>
        </p:txBody>
      </p:sp>
    </p:spTree>
    <p:extLst>
      <p:ext uri="{BB962C8B-B14F-4D97-AF65-F5344CB8AC3E}">
        <p14:creationId xmlns:p14="http://schemas.microsoft.com/office/powerpoint/2010/main" val="428572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636-8A33-7C42-809D-0BCBF174378D}"/>
              </a:ext>
            </a:extLst>
          </p:cNvPr>
          <p:cNvSpPr>
            <a:spLocks noGrp="1"/>
          </p:cNvSpPr>
          <p:nvPr>
            <p:ph type="title"/>
          </p:nvPr>
        </p:nvSpPr>
        <p:spPr>
          <a:xfrm>
            <a:off x="1451579" y="804519"/>
            <a:ext cx="9603275" cy="1049235"/>
          </a:xfrm>
        </p:spPr>
        <p:txBody>
          <a:bodyPr>
            <a:normAutofit/>
          </a:bodyPr>
          <a:lstStyle/>
          <a:p>
            <a:r>
              <a:rPr lang="en-US" dirty="0"/>
              <a:t>Better Images</a:t>
            </a:r>
          </a:p>
        </p:txBody>
      </p:sp>
      <p:pic>
        <p:nvPicPr>
          <p:cNvPr id="6146" name="Picture 2" descr="Color image representation and RGB matrix | Download Scientific Diagram">
            <a:extLst>
              <a:ext uri="{FF2B5EF4-FFF2-40B4-BE49-F238E27FC236}">
                <a16:creationId xmlns:a16="http://schemas.microsoft.com/office/drawing/2014/main" id="{4EF6BA20-AB62-C94A-AC15-0B8F4FFA5B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095" y="2286000"/>
            <a:ext cx="7877442" cy="29146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DCB23F-F681-554F-8018-B8D417F4BDB9}"/>
              </a:ext>
            </a:extLst>
          </p:cNvPr>
          <p:cNvSpPr>
            <a:spLocks noGrp="1"/>
          </p:cNvSpPr>
          <p:nvPr>
            <p:ph idx="1"/>
          </p:nvPr>
        </p:nvSpPr>
        <p:spPr>
          <a:xfrm>
            <a:off x="8115300" y="2015734"/>
            <a:ext cx="3943350" cy="4037747"/>
          </a:xfrm>
        </p:spPr>
        <p:txBody>
          <a:bodyPr>
            <a:normAutofit/>
          </a:bodyPr>
          <a:lstStyle/>
          <a:p>
            <a:r>
              <a:rPr lang="en-US" dirty="0"/>
              <a:t>Our images are simple – 1 color. </a:t>
            </a:r>
          </a:p>
          <a:p>
            <a:r>
              <a:rPr lang="en-US" dirty="0"/>
              <a:t>No depth - we only need an array with depth of 1. </a:t>
            </a:r>
          </a:p>
          <a:p>
            <a:r>
              <a:rPr lang="en-US" dirty="0"/>
              <a:t>More complex images add pixels and additional layers for more colors (RGB for ours).  </a:t>
            </a:r>
          </a:p>
          <a:p>
            <a:r>
              <a:rPr lang="en-US" dirty="0"/>
              <a:t>These are tensors – multidimensional arrays. </a:t>
            </a:r>
          </a:p>
        </p:txBody>
      </p:sp>
    </p:spTree>
    <p:extLst>
      <p:ext uri="{BB962C8B-B14F-4D97-AF65-F5344CB8AC3E}">
        <p14:creationId xmlns:p14="http://schemas.microsoft.com/office/powerpoint/2010/main" val="690243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3D3D-1B15-1537-EF9B-D4F698BB039B}"/>
              </a:ext>
            </a:extLst>
          </p:cNvPr>
          <p:cNvSpPr>
            <a:spLocks noGrp="1"/>
          </p:cNvSpPr>
          <p:nvPr>
            <p:ph type="title"/>
          </p:nvPr>
        </p:nvSpPr>
        <p:spPr/>
        <p:txBody>
          <a:bodyPr/>
          <a:lstStyle/>
          <a:p>
            <a:r>
              <a:rPr lang="en-US" dirty="0"/>
              <a:t>Classifying Digits</a:t>
            </a:r>
          </a:p>
        </p:txBody>
      </p:sp>
      <p:sp>
        <p:nvSpPr>
          <p:cNvPr id="3" name="Content Placeholder 2">
            <a:extLst>
              <a:ext uri="{FF2B5EF4-FFF2-40B4-BE49-F238E27FC236}">
                <a16:creationId xmlns:a16="http://schemas.microsoft.com/office/drawing/2014/main" id="{9EC530FB-566D-D043-2F30-7D7002FF5A02}"/>
              </a:ext>
            </a:extLst>
          </p:cNvPr>
          <p:cNvSpPr>
            <a:spLocks noGrp="1"/>
          </p:cNvSpPr>
          <p:nvPr>
            <p:ph idx="1"/>
          </p:nvPr>
        </p:nvSpPr>
        <p:spPr>
          <a:xfrm>
            <a:off x="1451579" y="1853754"/>
            <a:ext cx="9603275" cy="4259451"/>
          </a:xfrm>
        </p:spPr>
        <p:txBody>
          <a:bodyPr>
            <a:normAutofit/>
          </a:bodyPr>
          <a:lstStyle/>
          <a:p>
            <a:r>
              <a:rPr lang="en-US" dirty="0"/>
              <a:t>We can create a model to classify digits into 10 classes. </a:t>
            </a:r>
          </a:p>
          <a:p>
            <a:r>
              <a:rPr lang="en-US" dirty="0"/>
              <a:t>Our image data – we will interpret it like “normal” data:</a:t>
            </a:r>
          </a:p>
          <a:p>
            <a:pPr lvl="1"/>
            <a:r>
              <a:rPr lang="en-US" dirty="0"/>
              <a:t>Each digit is an image of pixels – either 64 (8x8) or 748 (28x28). </a:t>
            </a:r>
          </a:p>
          <a:p>
            <a:pPr lvl="1"/>
            <a:r>
              <a:rPr lang="en-US" dirty="0"/>
              <a:t>There’s only one color, so each pixel can be between 0 and 255 for “darkness”. </a:t>
            </a:r>
          </a:p>
          <a:p>
            <a:pPr lvl="1"/>
            <a:r>
              <a:rPr lang="en-US" dirty="0"/>
              <a:t>Our target is the label, the actual number that the pixel is. </a:t>
            </a:r>
          </a:p>
          <a:p>
            <a:pPr lvl="1"/>
            <a:r>
              <a:rPr lang="en-US" dirty="0"/>
              <a:t>We can flatten the 2D representation of pixels into one row, then use normal models. </a:t>
            </a:r>
          </a:p>
          <a:p>
            <a:pPr lvl="1"/>
            <a:r>
              <a:rPr lang="en-US" dirty="0"/>
              <a:t>Each pixel will now just be one feature, in order. (We can reshape back to get original)</a:t>
            </a:r>
          </a:p>
          <a:p>
            <a:r>
              <a:rPr lang="en-US" dirty="0"/>
              <a:t>We lose the spatial part of the data – our flat representation doesn’t “understand” 2D.</a:t>
            </a:r>
          </a:p>
          <a:p>
            <a:pPr lvl="1"/>
            <a:r>
              <a:rPr lang="en-US" dirty="0"/>
              <a:t>With images, and other things that are analog, we create a representation to use. </a:t>
            </a:r>
          </a:p>
          <a:p>
            <a:pPr lvl="1"/>
            <a:r>
              <a:rPr lang="en-US" dirty="0"/>
              <a:t>There are better ways to process image data that keep spatial awareness, we’ll see later. </a:t>
            </a:r>
          </a:p>
          <a:p>
            <a:endParaRPr lang="en-US" dirty="0"/>
          </a:p>
        </p:txBody>
      </p:sp>
      <p:pic>
        <p:nvPicPr>
          <p:cNvPr id="3074" name="Picture 2" descr="NumPy: numpy.ndarray.flatten()function - w3resource">
            <a:extLst>
              <a:ext uri="{FF2B5EF4-FFF2-40B4-BE49-F238E27FC236}">
                <a16:creationId xmlns:a16="http://schemas.microsoft.com/office/drawing/2014/main" id="{33E79A7E-03D2-71B3-8975-E0B8F178C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739" t="3665" r="11514" b="3665"/>
          <a:stretch/>
        </p:blipFill>
        <p:spPr bwMode="auto">
          <a:xfrm>
            <a:off x="9637059" y="1"/>
            <a:ext cx="2554941" cy="336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86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45428-29C3-BC43-9FC5-E850D418B665}"/>
              </a:ext>
            </a:extLst>
          </p:cNvPr>
          <p:cNvSpPr>
            <a:spLocks noGrp="1"/>
          </p:cNvSpPr>
          <p:nvPr>
            <p:ph type="ctrTitle"/>
          </p:nvPr>
        </p:nvSpPr>
        <p:spPr/>
        <p:txBody>
          <a:bodyPr>
            <a:normAutofit fontScale="90000"/>
          </a:bodyPr>
          <a:lstStyle/>
          <a:p>
            <a:r>
              <a:rPr lang="en-US" dirty="0"/>
              <a:t>Logistic Regression and Images</a:t>
            </a:r>
          </a:p>
        </p:txBody>
      </p:sp>
      <p:sp>
        <p:nvSpPr>
          <p:cNvPr id="3" name="Subtitle 2">
            <a:extLst>
              <a:ext uri="{FF2B5EF4-FFF2-40B4-BE49-F238E27FC236}">
                <a16:creationId xmlns:a16="http://schemas.microsoft.com/office/drawing/2014/main" id="{7AEA02F9-360D-0240-AEED-CBAFA096A0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53110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620E-A38D-1E68-F077-B10F57635217}"/>
              </a:ext>
            </a:extLst>
          </p:cNvPr>
          <p:cNvSpPr>
            <a:spLocks noGrp="1"/>
          </p:cNvSpPr>
          <p:nvPr>
            <p:ph type="title"/>
          </p:nvPr>
        </p:nvSpPr>
        <p:spPr/>
        <p:txBody>
          <a:bodyPr/>
          <a:lstStyle/>
          <a:p>
            <a:r>
              <a:rPr lang="en-US" dirty="0"/>
              <a:t>Better Image Processing</a:t>
            </a:r>
            <a:br>
              <a:rPr lang="en-US" dirty="0"/>
            </a:br>
            <a:r>
              <a:rPr lang="en-US" dirty="0"/>
              <a:t>(For Later on)</a:t>
            </a:r>
          </a:p>
        </p:txBody>
      </p:sp>
      <p:sp>
        <p:nvSpPr>
          <p:cNvPr id="3" name="Content Placeholder 2">
            <a:extLst>
              <a:ext uri="{FF2B5EF4-FFF2-40B4-BE49-F238E27FC236}">
                <a16:creationId xmlns:a16="http://schemas.microsoft.com/office/drawing/2014/main" id="{CA93F599-DA70-B4F8-4AAF-29AC103447E5}"/>
              </a:ext>
            </a:extLst>
          </p:cNvPr>
          <p:cNvSpPr>
            <a:spLocks noGrp="1"/>
          </p:cNvSpPr>
          <p:nvPr>
            <p:ph idx="1"/>
          </p:nvPr>
        </p:nvSpPr>
        <p:spPr>
          <a:xfrm>
            <a:off x="1451579" y="1853754"/>
            <a:ext cx="10215284" cy="4199727"/>
          </a:xfrm>
        </p:spPr>
        <p:txBody>
          <a:bodyPr>
            <a:normAutofit fontScale="92500" lnSpcReduction="10000"/>
          </a:bodyPr>
          <a:lstStyle/>
          <a:p>
            <a:r>
              <a:rPr lang="en-US" dirty="0"/>
              <a:t>In our models we always need to flatten the data prior to doing anything. </a:t>
            </a:r>
          </a:p>
          <a:p>
            <a:pPr lvl="1"/>
            <a:r>
              <a:rPr lang="en-US" dirty="0" err="1"/>
              <a:t>I.e</a:t>
            </a:r>
            <a:r>
              <a:rPr lang="en-US" dirty="0"/>
              <a:t> the data we use is a datasheet – one value per column, row per item. </a:t>
            </a:r>
          </a:p>
          <a:p>
            <a:r>
              <a:rPr lang="en-US" dirty="0"/>
              <a:t>In an image, that transformation causes some data loss. </a:t>
            </a:r>
          </a:p>
          <a:p>
            <a:pPr lvl="1"/>
            <a:r>
              <a:rPr lang="en-US" dirty="0"/>
              <a:t>We lose the info on where things are in 2D relative to each other, like the shape of a face. </a:t>
            </a:r>
          </a:p>
          <a:p>
            <a:pPr lvl="1"/>
            <a:r>
              <a:rPr lang="en-US" dirty="0"/>
              <a:t>E.g. a cat is a cat if it is on the right, upside down, </a:t>
            </a:r>
            <a:r>
              <a:rPr lang="en-US" dirty="0" err="1"/>
              <a:t>etc</a:t>
            </a:r>
            <a:r>
              <a:rPr lang="en-US" dirty="0"/>
              <a:t>… but our model only sees pixels. </a:t>
            </a:r>
          </a:p>
          <a:p>
            <a:pPr lvl="1"/>
            <a:r>
              <a:rPr lang="en-US" dirty="0"/>
              <a:t>A cat in the upper left corner is different from a cat in the lower right corner in data. (diff pixel)</a:t>
            </a:r>
          </a:p>
          <a:p>
            <a:r>
              <a:rPr lang="en-US" dirty="0"/>
              <a:t>This is a limitation in fit of this type of model to this data – irreducible error. </a:t>
            </a:r>
          </a:p>
          <a:p>
            <a:pPr lvl="1"/>
            <a:r>
              <a:rPr lang="en-US" dirty="0"/>
              <a:t>It will work as long as we can transform the data, but the representation (flattened pixels of the image fails in that it is unable to capture all of the important info in an image, like the spatial bit. </a:t>
            </a:r>
          </a:p>
          <a:p>
            <a:r>
              <a:rPr lang="en-US" dirty="0"/>
              <a:t>Other models (CNN) can capture the spatial part of the data, and are better for images. </a:t>
            </a:r>
          </a:p>
          <a:p>
            <a:pPr lvl="1"/>
            <a:r>
              <a:rPr lang="en-US" dirty="0"/>
              <a:t>I.e. instead of using just pixels as features, this can construct features from the 2D image. </a:t>
            </a:r>
          </a:p>
        </p:txBody>
      </p:sp>
      <p:pic>
        <p:nvPicPr>
          <p:cNvPr id="8196" name="Picture 4" descr="Data Augmentation: How to use Deep Learning when you have Limited Data -  KDnuggets">
            <a:extLst>
              <a:ext uri="{FF2B5EF4-FFF2-40B4-BE49-F238E27FC236}">
                <a16:creationId xmlns:a16="http://schemas.microsoft.com/office/drawing/2014/main" id="{1556BC7B-84F2-F902-9FF3-232D430F31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447"/>
          <a:stretch/>
        </p:blipFill>
        <p:spPr bwMode="auto">
          <a:xfrm>
            <a:off x="7660257" y="0"/>
            <a:ext cx="4531743" cy="19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17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AFB4-CF2D-F8DA-99EE-40F827940A1B}"/>
              </a:ext>
            </a:extLst>
          </p:cNvPr>
          <p:cNvSpPr>
            <a:spLocks noGrp="1"/>
          </p:cNvSpPr>
          <p:nvPr>
            <p:ph type="title"/>
          </p:nvPr>
        </p:nvSpPr>
        <p:spPr>
          <a:xfrm>
            <a:off x="198409" y="804519"/>
            <a:ext cx="10856446" cy="1049235"/>
          </a:xfrm>
        </p:spPr>
        <p:txBody>
          <a:bodyPr/>
          <a:lstStyle/>
          <a:p>
            <a:r>
              <a:rPr lang="en-US" dirty="0"/>
              <a:t>Detour - Feature Extraction and Preprocessing</a:t>
            </a:r>
          </a:p>
        </p:txBody>
      </p:sp>
      <p:sp>
        <p:nvSpPr>
          <p:cNvPr id="3" name="Content Placeholder 2">
            <a:extLst>
              <a:ext uri="{FF2B5EF4-FFF2-40B4-BE49-F238E27FC236}">
                <a16:creationId xmlns:a16="http://schemas.microsoft.com/office/drawing/2014/main" id="{1D67B5C3-D58D-2946-C8C2-F4FAAD045AA1}"/>
              </a:ext>
            </a:extLst>
          </p:cNvPr>
          <p:cNvSpPr>
            <a:spLocks noGrp="1"/>
          </p:cNvSpPr>
          <p:nvPr>
            <p:ph idx="1"/>
          </p:nvPr>
        </p:nvSpPr>
        <p:spPr>
          <a:xfrm>
            <a:off x="6569266" y="1853754"/>
            <a:ext cx="5532562" cy="4199727"/>
          </a:xfrm>
        </p:spPr>
        <p:txBody>
          <a:bodyPr>
            <a:normAutofit/>
          </a:bodyPr>
          <a:lstStyle/>
          <a:p>
            <a:r>
              <a:rPr lang="en-US" dirty="0"/>
              <a:t>Domain specific, and mostly out of our scope. </a:t>
            </a:r>
          </a:p>
          <a:p>
            <a:r>
              <a:rPr lang="en-US" dirty="0"/>
              <a:t>If a car needs to stay in lane, 5 1080p feeds is lots of data, all all we really need is something that represents where the lane is. </a:t>
            </a:r>
          </a:p>
          <a:p>
            <a:pPr lvl="1"/>
            <a:r>
              <a:rPr lang="en-US" dirty="0"/>
              <a:t>I.e. instead of using all the data, our processing will find edges, and create features of that. </a:t>
            </a:r>
          </a:p>
          <a:p>
            <a:r>
              <a:rPr lang="en-US" dirty="0"/>
              <a:t>Can make a smaller and more efficient model. </a:t>
            </a:r>
          </a:p>
          <a:p>
            <a:r>
              <a:rPr lang="en-US" dirty="0"/>
              <a:t>A large non-feature model could learn this, but processing and data needs are higher. </a:t>
            </a:r>
          </a:p>
          <a:p>
            <a:pPr lvl="1"/>
            <a:r>
              <a:rPr lang="en-US" dirty="0"/>
              <a:t>Domain knowledge shortcuts learning needs.</a:t>
            </a:r>
          </a:p>
        </p:txBody>
      </p:sp>
      <p:pic>
        <p:nvPicPr>
          <p:cNvPr id="7170" name="Picture 2" descr="Edge detection and noise cancellation using PPHT and orientation angles. |  Download Scientific Diagram">
            <a:extLst>
              <a:ext uri="{FF2B5EF4-FFF2-40B4-BE49-F238E27FC236}">
                <a16:creationId xmlns:a16="http://schemas.microsoft.com/office/drawing/2014/main" id="{883941DB-C857-BC65-1BCB-462957D2E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72" y="1509311"/>
            <a:ext cx="6479094" cy="534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986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6730-1D87-C934-150D-5B804373051E}"/>
              </a:ext>
            </a:extLst>
          </p:cNvPr>
          <p:cNvSpPr>
            <a:spLocks noGrp="1"/>
          </p:cNvSpPr>
          <p:nvPr>
            <p:ph type="title"/>
          </p:nvPr>
        </p:nvSpPr>
        <p:spPr/>
        <p:txBody>
          <a:bodyPr/>
          <a:lstStyle/>
          <a:p>
            <a:r>
              <a:rPr lang="en-US" dirty="0"/>
              <a:t>So… Images</a:t>
            </a:r>
          </a:p>
        </p:txBody>
      </p:sp>
      <p:sp>
        <p:nvSpPr>
          <p:cNvPr id="3" name="Content Placeholder 2">
            <a:extLst>
              <a:ext uri="{FF2B5EF4-FFF2-40B4-BE49-F238E27FC236}">
                <a16:creationId xmlns:a16="http://schemas.microsoft.com/office/drawing/2014/main" id="{2B79EC8B-A481-40B2-E88C-6F44B47B08B3}"/>
              </a:ext>
            </a:extLst>
          </p:cNvPr>
          <p:cNvSpPr>
            <a:spLocks noGrp="1"/>
          </p:cNvSpPr>
          <p:nvPr>
            <p:ph idx="1"/>
          </p:nvPr>
        </p:nvSpPr>
        <p:spPr>
          <a:xfrm>
            <a:off x="1451579" y="1853754"/>
            <a:ext cx="9603275" cy="4199727"/>
          </a:xfrm>
        </p:spPr>
        <p:txBody>
          <a:bodyPr/>
          <a:lstStyle/>
          <a:p>
            <a:r>
              <a:rPr lang="en-US" dirty="0"/>
              <a:t>So, we will treat our image data in the most simple way: pixels -&gt; features. </a:t>
            </a:r>
          </a:p>
          <a:p>
            <a:pPr lvl="1"/>
            <a:r>
              <a:rPr lang="en-US" dirty="0"/>
              <a:t>This works, and requires few changes at all to work with our processes as they are. </a:t>
            </a:r>
          </a:p>
          <a:p>
            <a:pPr lvl="1"/>
            <a:r>
              <a:rPr lang="en-US" dirty="0"/>
              <a:t>This compromises on some of the information that is important in an image, like 2D stuff. </a:t>
            </a:r>
          </a:p>
          <a:p>
            <a:r>
              <a:rPr lang="en-US" dirty="0"/>
              <a:t>Other models use the same source images, but interpret it differently. </a:t>
            </a:r>
          </a:p>
          <a:p>
            <a:pPr lvl="1"/>
            <a:r>
              <a:rPr lang="en-US" dirty="0"/>
              <a:t>I.e. instead of pixels-&gt;features, they do some version of pixels-&gt;process-&gt;features. </a:t>
            </a:r>
          </a:p>
          <a:p>
            <a:r>
              <a:rPr lang="en-US" dirty="0"/>
              <a:t>None of these strategies is using the ‘true’ data (the actual visual), they all transform it. </a:t>
            </a:r>
          </a:p>
          <a:p>
            <a:pPr lvl="1"/>
            <a:r>
              <a:rPr lang="en-US" dirty="0"/>
              <a:t>Our goal isn’t to produce a dataset that most perfectly represents reality. </a:t>
            </a:r>
          </a:p>
          <a:p>
            <a:pPr lvl="1"/>
            <a:r>
              <a:rPr lang="en-US" dirty="0"/>
              <a:t>Our goal is to make a model that most accurately predicts reality. </a:t>
            </a:r>
          </a:p>
          <a:p>
            <a:pPr lvl="1"/>
            <a:r>
              <a:rPr lang="en-US" dirty="0"/>
              <a:t>We can (and should) manipulate the data to those ends – (outliers, transformations, feature selection, </a:t>
            </a:r>
            <a:r>
              <a:rPr lang="en-US" dirty="0" err="1"/>
              <a:t>etc</a:t>
            </a:r>
            <a:r>
              <a:rPr lang="en-US" dirty="0"/>
              <a:t>…) We want the </a:t>
            </a:r>
            <a:r>
              <a:rPr lang="en-US" i="1" dirty="0"/>
              <a:t>pattern</a:t>
            </a:r>
            <a:r>
              <a:rPr lang="en-US" dirty="0"/>
              <a:t> from the training data, not necessarily the data. </a:t>
            </a:r>
          </a:p>
        </p:txBody>
      </p:sp>
    </p:spTree>
    <p:extLst>
      <p:ext uri="{BB962C8B-B14F-4D97-AF65-F5344CB8AC3E}">
        <p14:creationId xmlns:p14="http://schemas.microsoft.com/office/powerpoint/2010/main" val="2618373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7230-D331-22F1-C328-892C2A3F5FD3}"/>
              </a:ext>
            </a:extLst>
          </p:cNvPr>
          <p:cNvSpPr>
            <a:spLocks noGrp="1"/>
          </p:cNvSpPr>
          <p:nvPr>
            <p:ph type="title"/>
          </p:nvPr>
        </p:nvSpPr>
        <p:spPr/>
        <p:txBody>
          <a:bodyPr/>
          <a:lstStyle/>
          <a:p>
            <a:r>
              <a:rPr lang="en-US" dirty="0"/>
              <a:t>Data Representations</a:t>
            </a:r>
          </a:p>
        </p:txBody>
      </p:sp>
      <p:sp>
        <p:nvSpPr>
          <p:cNvPr id="3" name="Content Placeholder 2">
            <a:extLst>
              <a:ext uri="{FF2B5EF4-FFF2-40B4-BE49-F238E27FC236}">
                <a16:creationId xmlns:a16="http://schemas.microsoft.com/office/drawing/2014/main" id="{0F7856DB-7967-F0FC-4E78-90EC7D46A8E9}"/>
              </a:ext>
            </a:extLst>
          </p:cNvPr>
          <p:cNvSpPr>
            <a:spLocks noGrp="1"/>
          </p:cNvSpPr>
          <p:nvPr>
            <p:ph idx="1"/>
          </p:nvPr>
        </p:nvSpPr>
        <p:spPr>
          <a:xfrm>
            <a:off x="980768" y="1853754"/>
            <a:ext cx="10434483" cy="4288949"/>
          </a:xfrm>
        </p:spPr>
        <p:txBody>
          <a:bodyPr>
            <a:normAutofit/>
          </a:bodyPr>
          <a:lstStyle/>
          <a:p>
            <a:r>
              <a:rPr lang="en-US" dirty="0"/>
              <a:t>For structured data (numbers, classes, Booleans) the data values we use are pretty set. </a:t>
            </a:r>
          </a:p>
          <a:p>
            <a:pPr lvl="1"/>
            <a:r>
              <a:rPr lang="en-US" dirty="0"/>
              <a:t>Our models calculate numbers, so we are just converting to different numbers. </a:t>
            </a:r>
          </a:p>
          <a:p>
            <a:pPr lvl="1"/>
            <a:r>
              <a:rPr lang="en-US" dirty="0"/>
              <a:t>Our predictions are based on getting as close as possible to whatever the value is. </a:t>
            </a:r>
          </a:p>
          <a:p>
            <a:r>
              <a:rPr lang="en-US" dirty="0"/>
              <a:t>For unstructured data, that can’t really happen. </a:t>
            </a:r>
          </a:p>
          <a:p>
            <a:pPr lvl="1"/>
            <a:r>
              <a:rPr lang="en-US" dirty="0"/>
              <a:t>An image, sound, or paragraph doesn’t really have a ’value’ in the same sense. </a:t>
            </a:r>
          </a:p>
          <a:p>
            <a:r>
              <a:rPr lang="en-US" dirty="0"/>
              <a:t>We need to generate a representation of the data to use in a mathematical model. </a:t>
            </a:r>
          </a:p>
          <a:p>
            <a:pPr lvl="1"/>
            <a:r>
              <a:rPr lang="en-US" dirty="0"/>
              <a:t>Here, that is a simple rearranging of the pixel layout. </a:t>
            </a:r>
          </a:p>
          <a:p>
            <a:pPr lvl="1"/>
            <a:r>
              <a:rPr lang="en-US" dirty="0"/>
              <a:t>In more advanced image processing models, we can look at 2D ‘hunks’ (or edges, or…)</a:t>
            </a:r>
          </a:p>
          <a:p>
            <a:pPr lvl="1"/>
            <a:r>
              <a:rPr lang="en-US" dirty="0"/>
              <a:t>Soon, for free text, we’ll need to do something similar – generate an embedding. </a:t>
            </a:r>
          </a:p>
          <a:p>
            <a:r>
              <a:rPr lang="en-US" dirty="0"/>
              <a:t>Performance depends both on the model, and how good the numeric representation of reality is. </a:t>
            </a:r>
          </a:p>
        </p:txBody>
      </p:sp>
    </p:spTree>
    <p:extLst>
      <p:ext uri="{BB962C8B-B14F-4D97-AF65-F5344CB8AC3E}">
        <p14:creationId xmlns:p14="http://schemas.microsoft.com/office/powerpoint/2010/main" val="2217046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0690F-F19E-A08F-A881-F4C79584378A}"/>
              </a:ext>
            </a:extLst>
          </p:cNvPr>
          <p:cNvSpPr>
            <a:spLocks noGrp="1"/>
          </p:cNvSpPr>
          <p:nvPr>
            <p:ph type="title"/>
          </p:nvPr>
        </p:nvSpPr>
        <p:spPr/>
        <p:txBody>
          <a:bodyPr/>
          <a:lstStyle/>
          <a:p>
            <a:r>
              <a:rPr lang="en-US" dirty="0"/>
              <a:t>Images and Logistic Regression</a:t>
            </a:r>
          </a:p>
        </p:txBody>
      </p:sp>
      <p:sp>
        <p:nvSpPr>
          <p:cNvPr id="3" name="Content Placeholder 2">
            <a:extLst>
              <a:ext uri="{FF2B5EF4-FFF2-40B4-BE49-F238E27FC236}">
                <a16:creationId xmlns:a16="http://schemas.microsoft.com/office/drawing/2014/main" id="{B30FBD18-BDC6-672E-3C29-C1BF07B5BD8F}"/>
              </a:ext>
            </a:extLst>
          </p:cNvPr>
          <p:cNvSpPr>
            <a:spLocks noGrp="1"/>
          </p:cNvSpPr>
          <p:nvPr>
            <p:ph idx="1"/>
          </p:nvPr>
        </p:nvSpPr>
        <p:spPr>
          <a:xfrm>
            <a:off x="1451579" y="1915064"/>
            <a:ext cx="9762761" cy="4138417"/>
          </a:xfrm>
        </p:spPr>
        <p:txBody>
          <a:bodyPr/>
          <a:lstStyle/>
          <a:p>
            <a:r>
              <a:rPr lang="en-US" dirty="0"/>
              <a:t>Images can be treated like any other data – represent the image in a format that our model can accept, and let it fly. </a:t>
            </a:r>
          </a:p>
          <a:p>
            <a:pPr lvl="1"/>
            <a:r>
              <a:rPr lang="en-US" dirty="0"/>
              <a:t>The chosen representation will determine if we can extract value from it. </a:t>
            </a:r>
          </a:p>
          <a:p>
            <a:pPr lvl="1"/>
            <a:r>
              <a:rPr lang="en-US" dirty="0"/>
              <a:t>We must ensure that the shape/size of our model matches that data (post-prep). </a:t>
            </a:r>
          </a:p>
          <a:p>
            <a:pPr lvl="1"/>
            <a:r>
              <a:rPr lang="en-US" dirty="0"/>
              <a:t>This applies to anything, if we can represent it tabularly, we can predict it. </a:t>
            </a:r>
          </a:p>
          <a:p>
            <a:r>
              <a:rPr lang="en-US" dirty="0"/>
              <a:t>Logistic regression can adapt a linear model to do classification. </a:t>
            </a:r>
          </a:p>
          <a:p>
            <a:pPr lvl="1"/>
            <a:r>
              <a:rPr lang="en-US" dirty="0"/>
              <a:t>Instead of doing a regression to Y (target) we do a regression to the logit (</a:t>
            </a:r>
            <a:r>
              <a:rPr lang="en-US" dirty="0" err="1"/>
              <a:t>loggy</a:t>
            </a:r>
            <a:r>
              <a:rPr lang="en-US" dirty="0"/>
              <a:t> prob). </a:t>
            </a:r>
          </a:p>
          <a:p>
            <a:pPr lvl="1"/>
            <a:r>
              <a:rPr lang="en-US" dirty="0"/>
              <a:t>The result of the regression is “run through” a function to make that prediction a probability. </a:t>
            </a:r>
          </a:p>
          <a:p>
            <a:pPr lvl="1"/>
            <a:r>
              <a:rPr lang="en-US" dirty="0"/>
              <a:t>That function (activation) can be a sigmoid (bin) or a </a:t>
            </a:r>
            <a:r>
              <a:rPr lang="en-US" dirty="0" err="1"/>
              <a:t>softmax</a:t>
            </a:r>
            <a:r>
              <a:rPr lang="en-US" dirty="0"/>
              <a:t> (multi), produces ’prob of label’. </a:t>
            </a:r>
          </a:p>
          <a:p>
            <a:pPr lvl="1"/>
            <a:r>
              <a:rPr lang="en-US" dirty="0"/>
              <a:t>The most probable label gets chosen and assigned as our prediction. </a:t>
            </a:r>
          </a:p>
        </p:txBody>
      </p:sp>
    </p:spTree>
    <p:extLst>
      <p:ext uri="{BB962C8B-B14F-4D97-AF65-F5344CB8AC3E}">
        <p14:creationId xmlns:p14="http://schemas.microsoft.com/office/powerpoint/2010/main" val="154385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B0001-D5FA-1186-96DA-CB7608DDD311}"/>
              </a:ext>
            </a:extLst>
          </p:cNvPr>
          <p:cNvSpPr>
            <a:spLocks noGrp="1"/>
          </p:cNvSpPr>
          <p:nvPr>
            <p:ph type="title"/>
          </p:nvPr>
        </p:nvSpPr>
        <p:spPr/>
        <p:txBody>
          <a:bodyPr/>
          <a:lstStyle/>
          <a:p>
            <a:r>
              <a:rPr lang="en-US" dirty="0"/>
              <a:t>Constructing Features</a:t>
            </a:r>
          </a:p>
        </p:txBody>
      </p:sp>
      <p:sp>
        <p:nvSpPr>
          <p:cNvPr id="3" name="Content Placeholder 2">
            <a:extLst>
              <a:ext uri="{FF2B5EF4-FFF2-40B4-BE49-F238E27FC236}">
                <a16:creationId xmlns:a16="http://schemas.microsoft.com/office/drawing/2014/main" id="{9A82F5DB-E5E4-5D96-B114-BB9D469CD8A8}"/>
              </a:ext>
            </a:extLst>
          </p:cNvPr>
          <p:cNvSpPr>
            <a:spLocks noGrp="1"/>
          </p:cNvSpPr>
          <p:nvPr>
            <p:ph idx="1"/>
          </p:nvPr>
        </p:nvSpPr>
        <p:spPr>
          <a:xfrm>
            <a:off x="1451579" y="1853754"/>
            <a:ext cx="9603275" cy="4199727"/>
          </a:xfrm>
        </p:spPr>
        <p:txBody>
          <a:bodyPr/>
          <a:lstStyle/>
          <a:p>
            <a:r>
              <a:rPr lang="en-US" dirty="0"/>
              <a:t>Sometimes training data isn’t the data you train on. </a:t>
            </a:r>
          </a:p>
          <a:p>
            <a:pPr lvl="1"/>
            <a:r>
              <a:rPr lang="en-US" dirty="0"/>
              <a:t>The data we have isn’t in the format that is useful for us. </a:t>
            </a:r>
          </a:p>
          <a:p>
            <a:pPr lvl="1"/>
            <a:r>
              <a:rPr lang="en-US" dirty="0"/>
              <a:t>E.g. log transformations in stats, one hot encoding for us, </a:t>
            </a:r>
            <a:r>
              <a:rPr lang="en-US" dirty="0" err="1"/>
              <a:t>etc</a:t>
            </a:r>
            <a:r>
              <a:rPr lang="en-US" dirty="0"/>
              <a:t>…</a:t>
            </a:r>
          </a:p>
          <a:p>
            <a:r>
              <a:rPr lang="en-US" dirty="0"/>
              <a:t>Sometimes we need to take more drastic (and open ended) steps. </a:t>
            </a:r>
          </a:p>
          <a:p>
            <a:pPr lvl="1"/>
            <a:r>
              <a:rPr lang="en-US" dirty="0"/>
              <a:t>Remember – our goal is a good model, not one that is ‘true to the data’. </a:t>
            </a:r>
          </a:p>
          <a:p>
            <a:pPr lvl="1"/>
            <a:r>
              <a:rPr lang="en-US" dirty="0"/>
              <a:t>We need data that teaches our model the pattern of our data, irrespective if what we use is actually the data or not. </a:t>
            </a:r>
          </a:p>
        </p:txBody>
      </p:sp>
      <p:pic>
        <p:nvPicPr>
          <p:cNvPr id="11266" name="Picture 2" descr="The Quote">
            <a:extLst>
              <a:ext uri="{FF2B5EF4-FFF2-40B4-BE49-F238E27FC236}">
                <a16:creationId xmlns:a16="http://schemas.microsoft.com/office/drawing/2014/main" id="{69694CEC-319E-41D5-3B0A-1B48877A4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864" y="0"/>
            <a:ext cx="3820135" cy="294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684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1726C-F6E2-591A-C5A8-CCB9C7C7EE7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45C059C-6C86-3640-4288-9E5E9E4D356F}"/>
              </a:ext>
            </a:extLst>
          </p:cNvPr>
          <p:cNvSpPr>
            <a:spLocks noGrp="1"/>
          </p:cNvSpPr>
          <p:nvPr>
            <p:ph idx="1"/>
          </p:nvPr>
        </p:nvSpPr>
        <p:spPr>
          <a:xfrm>
            <a:off x="1451579" y="1853754"/>
            <a:ext cx="9603275" cy="4305505"/>
          </a:xfrm>
        </p:spPr>
        <p:txBody>
          <a:bodyPr>
            <a:normAutofit/>
          </a:bodyPr>
          <a:lstStyle/>
          <a:p>
            <a:r>
              <a:rPr lang="en-US" dirty="0"/>
              <a:t>Suppose you’re in charge of planning new Amazon warehouse locations. </a:t>
            </a:r>
          </a:p>
          <a:p>
            <a:pPr lvl="1"/>
            <a:r>
              <a:rPr lang="en-US" dirty="0"/>
              <a:t>The goal is to make it somewhere convenient for the customer deliveries. </a:t>
            </a:r>
          </a:p>
          <a:p>
            <a:r>
              <a:rPr lang="en-US" dirty="0"/>
              <a:t>You have data on all the amazon customers, including their address. </a:t>
            </a:r>
          </a:p>
          <a:p>
            <a:r>
              <a:rPr lang="en-US" dirty="0"/>
              <a:t>This address could (theoretically) be a feature for a model. </a:t>
            </a:r>
          </a:p>
          <a:p>
            <a:r>
              <a:rPr lang="en-US" dirty="0"/>
              <a:t>Transforming the address may make for a better model, what if we:</a:t>
            </a:r>
          </a:p>
          <a:p>
            <a:pPr lvl="1"/>
            <a:r>
              <a:rPr lang="en-US" dirty="0"/>
              <a:t>Geocoded it, making it latitude and longitude. </a:t>
            </a:r>
          </a:p>
          <a:p>
            <a:pPr lvl="1"/>
            <a:r>
              <a:rPr lang="en-US" dirty="0"/>
              <a:t>Calculated distance from customer-warehouse using </a:t>
            </a:r>
            <a:r>
              <a:rPr lang="en-US" dirty="0" err="1"/>
              <a:t>lat</a:t>
            </a:r>
            <a:r>
              <a:rPr lang="en-US" dirty="0"/>
              <a:t>/</a:t>
            </a:r>
            <a:r>
              <a:rPr lang="en-US" dirty="0" err="1"/>
              <a:t>lon</a:t>
            </a:r>
            <a:r>
              <a:rPr lang="en-US" dirty="0"/>
              <a:t> and used that instead. </a:t>
            </a:r>
          </a:p>
          <a:p>
            <a:pPr lvl="1"/>
            <a:r>
              <a:rPr lang="en-US" dirty="0"/>
              <a:t>Used a service like google maps to lookup driving distance </a:t>
            </a:r>
            <a:r>
              <a:rPr lang="en-US" dirty="0" err="1"/>
              <a:t>cust</a:t>
            </a:r>
            <a:r>
              <a:rPr lang="en-US" dirty="0"/>
              <a:t>-ware, and used that. </a:t>
            </a:r>
          </a:p>
          <a:p>
            <a:pPr lvl="1"/>
            <a:r>
              <a:rPr lang="en-US" dirty="0"/>
              <a:t>Used another model to calculate effective routes between warehouse and common </a:t>
            </a:r>
            <a:r>
              <a:rPr lang="en-US" dirty="0" err="1"/>
              <a:t>custys</a:t>
            </a:r>
            <a:r>
              <a:rPr lang="en-US" dirty="0"/>
              <a:t>…</a:t>
            </a:r>
          </a:p>
          <a:p>
            <a:pPr lvl="2"/>
            <a:r>
              <a:rPr lang="en-US" dirty="0"/>
              <a:t>UPS does this for planning delivery routes – they avoid lefts and reverse, not just shortest. </a:t>
            </a:r>
          </a:p>
          <a:p>
            <a:endParaRPr lang="en-US" dirty="0"/>
          </a:p>
        </p:txBody>
      </p:sp>
    </p:spTree>
    <p:extLst>
      <p:ext uri="{BB962C8B-B14F-4D97-AF65-F5344CB8AC3E}">
        <p14:creationId xmlns:p14="http://schemas.microsoft.com/office/powerpoint/2010/main" val="3714379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53F0-FBC9-379F-3D22-5EF0D78B46AA}"/>
              </a:ext>
            </a:extLst>
          </p:cNvPr>
          <p:cNvSpPr>
            <a:spLocks noGrp="1"/>
          </p:cNvSpPr>
          <p:nvPr>
            <p:ph type="title"/>
          </p:nvPr>
        </p:nvSpPr>
        <p:spPr/>
        <p:txBody>
          <a:bodyPr/>
          <a:lstStyle/>
          <a:p>
            <a:r>
              <a:rPr lang="en-US" dirty="0"/>
              <a:t>Another example</a:t>
            </a:r>
          </a:p>
        </p:txBody>
      </p:sp>
      <p:sp>
        <p:nvSpPr>
          <p:cNvPr id="3" name="Content Placeholder 2">
            <a:extLst>
              <a:ext uri="{FF2B5EF4-FFF2-40B4-BE49-F238E27FC236}">
                <a16:creationId xmlns:a16="http://schemas.microsoft.com/office/drawing/2014/main" id="{955EF722-4C1A-22D8-4DDA-C7ECDB4FB5F0}"/>
              </a:ext>
            </a:extLst>
          </p:cNvPr>
          <p:cNvSpPr>
            <a:spLocks noGrp="1"/>
          </p:cNvSpPr>
          <p:nvPr>
            <p:ph idx="1"/>
          </p:nvPr>
        </p:nvSpPr>
        <p:spPr>
          <a:xfrm>
            <a:off x="1137147" y="1853754"/>
            <a:ext cx="10292854" cy="4199727"/>
          </a:xfrm>
        </p:spPr>
        <p:txBody>
          <a:bodyPr>
            <a:normAutofit lnSpcReduction="10000"/>
          </a:bodyPr>
          <a:lstStyle/>
          <a:p>
            <a:r>
              <a:rPr lang="en-US" dirty="0"/>
              <a:t>Suppose you’re a traffic engineer predicting # of accidents at some interchange. </a:t>
            </a:r>
          </a:p>
          <a:p>
            <a:r>
              <a:rPr lang="en-US" dirty="0"/>
              <a:t>Date and time of accidents or traffic may be a feature that you have. </a:t>
            </a:r>
          </a:p>
          <a:p>
            <a:pPr lvl="1"/>
            <a:r>
              <a:rPr lang="en-US" dirty="0"/>
              <a:t>E.g. 2025-01-30 15:00:00</a:t>
            </a:r>
          </a:p>
          <a:p>
            <a:r>
              <a:rPr lang="en-US" dirty="0"/>
              <a:t>The original can be used, but we can also change things:</a:t>
            </a:r>
          </a:p>
          <a:p>
            <a:pPr lvl="1"/>
            <a:r>
              <a:rPr lang="en-US" dirty="0"/>
              <a:t>Truncate some precision – does knowing seconds and minutes help? Maybe hour, 4h block, 6h block. </a:t>
            </a:r>
          </a:p>
          <a:p>
            <a:pPr lvl="1"/>
            <a:r>
              <a:rPr lang="en-US" dirty="0"/>
              <a:t>Custom binning – morning commute, day, aft commute, overnight. </a:t>
            </a:r>
          </a:p>
          <a:p>
            <a:pPr lvl="1"/>
            <a:r>
              <a:rPr lang="en-US" dirty="0"/>
              <a:t>Combine with sunrise/set data and make a dynamic version of that, or light/dark, </a:t>
            </a:r>
            <a:r>
              <a:rPr lang="en-US" dirty="0" err="1"/>
              <a:t>etc</a:t>
            </a:r>
            <a:r>
              <a:rPr lang="en-US" dirty="0"/>
              <a:t>…</a:t>
            </a:r>
          </a:p>
          <a:p>
            <a:pPr lvl="1"/>
            <a:r>
              <a:rPr lang="en-US" dirty="0"/>
              <a:t>Combine date with historical weather data to get precipitation info… </a:t>
            </a:r>
          </a:p>
          <a:p>
            <a:r>
              <a:rPr lang="en-US" dirty="0"/>
              <a:t>Depending on scenario, what makes sense might change quite a bit. </a:t>
            </a:r>
          </a:p>
          <a:p>
            <a:r>
              <a:rPr lang="en-US" dirty="0"/>
              <a:t>A default time may tell us less than a “is the sun in your eyes” feature for this purpose. </a:t>
            </a:r>
          </a:p>
        </p:txBody>
      </p:sp>
    </p:spTree>
    <p:extLst>
      <p:ext uri="{BB962C8B-B14F-4D97-AF65-F5344CB8AC3E}">
        <p14:creationId xmlns:p14="http://schemas.microsoft.com/office/powerpoint/2010/main" val="1938584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2985-D5A2-E7EA-FBE1-BC751DFA11C8}"/>
              </a:ext>
            </a:extLst>
          </p:cNvPr>
          <p:cNvSpPr>
            <a:spLocks noGrp="1"/>
          </p:cNvSpPr>
          <p:nvPr>
            <p:ph type="title"/>
          </p:nvPr>
        </p:nvSpPr>
        <p:spPr/>
        <p:txBody>
          <a:bodyPr/>
          <a:lstStyle/>
          <a:p>
            <a:r>
              <a:rPr lang="en-US" dirty="0"/>
              <a:t>Make our Features Useful</a:t>
            </a:r>
          </a:p>
        </p:txBody>
      </p:sp>
      <p:sp>
        <p:nvSpPr>
          <p:cNvPr id="3" name="Content Placeholder 2">
            <a:extLst>
              <a:ext uri="{FF2B5EF4-FFF2-40B4-BE49-F238E27FC236}">
                <a16:creationId xmlns:a16="http://schemas.microsoft.com/office/drawing/2014/main" id="{7FF35A51-CC86-F731-FBB2-D193FB7D3F11}"/>
              </a:ext>
            </a:extLst>
          </p:cNvPr>
          <p:cNvSpPr>
            <a:spLocks noGrp="1"/>
          </p:cNvSpPr>
          <p:nvPr>
            <p:ph idx="1"/>
          </p:nvPr>
        </p:nvSpPr>
        <p:spPr>
          <a:xfrm>
            <a:off x="1451579" y="1915064"/>
            <a:ext cx="9603275" cy="4045789"/>
          </a:xfrm>
        </p:spPr>
        <p:txBody>
          <a:bodyPr/>
          <a:lstStyle/>
          <a:p>
            <a:r>
              <a:rPr lang="en-US" dirty="0"/>
              <a:t>In these types of cases the original data has info we need, but it’s not ‘pure’. </a:t>
            </a:r>
          </a:p>
          <a:p>
            <a:r>
              <a:rPr lang="en-US" dirty="0"/>
              <a:t>If we are smart about what we need, we can extract the valuable bit. </a:t>
            </a:r>
          </a:p>
          <a:p>
            <a:pPr lvl="1"/>
            <a:r>
              <a:rPr lang="en-US" dirty="0"/>
              <a:t>E.g. lanes from an image, distance from address, pant size from weight, </a:t>
            </a:r>
            <a:r>
              <a:rPr lang="en-US" dirty="0" err="1"/>
              <a:t>etc</a:t>
            </a:r>
            <a:r>
              <a:rPr lang="en-US" dirty="0"/>
              <a:t>…</a:t>
            </a:r>
          </a:p>
          <a:p>
            <a:r>
              <a:rPr lang="en-US" dirty="0"/>
              <a:t>We are consciously distorting the data, hopefully to make it better for us. </a:t>
            </a:r>
          </a:p>
          <a:p>
            <a:r>
              <a:rPr lang="en-US" dirty="0"/>
              <a:t>A definitive answer on “what’s best” requires testing, we are shrinking the test set. </a:t>
            </a:r>
          </a:p>
          <a:p>
            <a:r>
              <a:rPr lang="en-US" dirty="0"/>
              <a:t>Some things to think about trying:</a:t>
            </a:r>
          </a:p>
          <a:p>
            <a:pPr lvl="1"/>
            <a:r>
              <a:rPr lang="en-US" dirty="0"/>
              <a:t>Is numeric data better binned? Does the precision help? Is there noise? E.g. credit scores. </a:t>
            </a:r>
          </a:p>
          <a:p>
            <a:pPr lvl="1"/>
            <a:r>
              <a:rPr lang="en-US" dirty="0"/>
              <a:t>Too many choices. These become columns, can we condense or simplify with ‘other’? </a:t>
            </a:r>
          </a:p>
        </p:txBody>
      </p:sp>
    </p:spTree>
    <p:extLst>
      <p:ext uri="{BB962C8B-B14F-4D97-AF65-F5344CB8AC3E}">
        <p14:creationId xmlns:p14="http://schemas.microsoft.com/office/powerpoint/2010/main" val="2293594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D21A-D132-F51B-AF36-439D34F1133D}"/>
              </a:ext>
            </a:extLst>
          </p:cNvPr>
          <p:cNvSpPr>
            <a:spLocks noGrp="1"/>
          </p:cNvSpPr>
          <p:nvPr>
            <p:ph type="title"/>
          </p:nvPr>
        </p:nvSpPr>
        <p:spPr/>
        <p:txBody>
          <a:bodyPr/>
          <a:lstStyle/>
          <a:p>
            <a:r>
              <a:rPr lang="en-US" dirty="0"/>
              <a:t>Assignment #2 – Regression </a:t>
            </a:r>
          </a:p>
        </p:txBody>
      </p:sp>
      <p:sp>
        <p:nvSpPr>
          <p:cNvPr id="3" name="Content Placeholder 2">
            <a:extLst>
              <a:ext uri="{FF2B5EF4-FFF2-40B4-BE49-F238E27FC236}">
                <a16:creationId xmlns:a16="http://schemas.microsoft.com/office/drawing/2014/main" id="{D02D4A52-CFF8-BFD7-C752-92A3D50FB304}"/>
              </a:ext>
            </a:extLst>
          </p:cNvPr>
          <p:cNvSpPr>
            <a:spLocks noGrp="1"/>
          </p:cNvSpPr>
          <p:nvPr>
            <p:ph idx="1"/>
          </p:nvPr>
        </p:nvSpPr>
        <p:spPr>
          <a:xfrm>
            <a:off x="1451579" y="1853754"/>
            <a:ext cx="9603275" cy="4199727"/>
          </a:xfrm>
        </p:spPr>
        <p:txBody>
          <a:bodyPr/>
          <a:lstStyle/>
          <a:p>
            <a:r>
              <a:rPr lang="en-US" dirty="0"/>
              <a:t>The next assignment has lots of this type of stuff – yay for data cleaning!!!!!!</a:t>
            </a:r>
          </a:p>
          <a:p>
            <a:r>
              <a:rPr lang="en-US" dirty="0"/>
              <a:t>The data is messy (it’s survey data) so you need to clean it. </a:t>
            </a:r>
          </a:p>
          <a:p>
            <a:r>
              <a:rPr lang="en-US" dirty="0"/>
              <a:t>This could/will involve a few potential cleanup steps:</a:t>
            </a:r>
          </a:p>
          <a:p>
            <a:pPr lvl="1"/>
            <a:r>
              <a:rPr lang="en-US" dirty="0"/>
              <a:t>‘Basics’ – imputation, scaling, </a:t>
            </a:r>
            <a:r>
              <a:rPr lang="en-US" dirty="0" err="1"/>
              <a:t>etc</a:t>
            </a:r>
            <a:r>
              <a:rPr lang="en-US" dirty="0"/>
              <a:t>…</a:t>
            </a:r>
          </a:p>
          <a:p>
            <a:pPr lvl="1"/>
            <a:r>
              <a:rPr lang="en-US" dirty="0"/>
              <a:t>Selection (</a:t>
            </a:r>
            <a:r>
              <a:rPr lang="en-US" dirty="0" err="1"/>
              <a:t>f.s</a:t>
            </a:r>
            <a:r>
              <a:rPr lang="en-US" dirty="0"/>
              <a:t>. next week) – what to keep, what to remove. </a:t>
            </a:r>
          </a:p>
          <a:p>
            <a:pPr lvl="1"/>
            <a:r>
              <a:rPr lang="en-US" dirty="0"/>
              <a:t>Transformations – many of the features are probably more useful in different formats. </a:t>
            </a:r>
          </a:p>
          <a:p>
            <a:r>
              <a:rPr lang="en-US" dirty="0"/>
              <a:t>Process - you’ll need to:</a:t>
            </a:r>
          </a:p>
          <a:p>
            <a:pPr lvl="1"/>
            <a:r>
              <a:rPr lang="en-US" dirty="0"/>
              <a:t>Do some testing and trials to figure out what works. </a:t>
            </a:r>
          </a:p>
          <a:p>
            <a:pPr lvl="1"/>
            <a:r>
              <a:rPr lang="en-US" dirty="0"/>
              <a:t>Build that into a pipeline (both sklearn and informal) to do that stuff and train model. </a:t>
            </a:r>
          </a:p>
        </p:txBody>
      </p:sp>
    </p:spTree>
    <p:extLst>
      <p:ext uri="{BB962C8B-B14F-4D97-AF65-F5344CB8AC3E}">
        <p14:creationId xmlns:p14="http://schemas.microsoft.com/office/powerpoint/2010/main" val="3304545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4DF97-6394-DD4A-9484-20CB6EE8F69B}"/>
              </a:ext>
            </a:extLst>
          </p:cNvPr>
          <p:cNvSpPr>
            <a:spLocks noGrp="1"/>
          </p:cNvSpPr>
          <p:nvPr>
            <p:ph type="title"/>
          </p:nvPr>
        </p:nvSpPr>
        <p:spPr/>
        <p:txBody>
          <a:bodyPr/>
          <a:lstStyle/>
          <a:p>
            <a:r>
              <a:rPr lang="en-US" dirty="0"/>
              <a:t>Logistic Regression – What’s New?</a:t>
            </a:r>
          </a:p>
        </p:txBody>
      </p:sp>
      <p:sp>
        <p:nvSpPr>
          <p:cNvPr id="3" name="Content Placeholder 2">
            <a:extLst>
              <a:ext uri="{FF2B5EF4-FFF2-40B4-BE49-F238E27FC236}">
                <a16:creationId xmlns:a16="http://schemas.microsoft.com/office/drawing/2014/main" id="{8AB2D909-C243-384C-AE6C-C91F234E82F4}"/>
              </a:ext>
            </a:extLst>
          </p:cNvPr>
          <p:cNvSpPr>
            <a:spLocks noGrp="1"/>
          </p:cNvSpPr>
          <p:nvPr>
            <p:ph idx="1"/>
          </p:nvPr>
        </p:nvSpPr>
        <p:spPr/>
        <p:txBody>
          <a:bodyPr/>
          <a:lstStyle/>
          <a:p>
            <a:r>
              <a:rPr lang="en-US" dirty="0"/>
              <a:t>Regularization</a:t>
            </a:r>
          </a:p>
          <a:p>
            <a:r>
              <a:rPr lang="en-US" dirty="0"/>
              <a:t>Multiple Classification</a:t>
            </a:r>
          </a:p>
        </p:txBody>
      </p:sp>
    </p:spTree>
    <p:extLst>
      <p:ext uri="{BB962C8B-B14F-4D97-AF65-F5344CB8AC3E}">
        <p14:creationId xmlns:p14="http://schemas.microsoft.com/office/powerpoint/2010/main" val="285088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E9C9-9045-144D-A612-F495C191692F}"/>
              </a:ext>
            </a:extLst>
          </p:cNvPr>
          <p:cNvSpPr>
            <a:spLocks noGrp="1"/>
          </p:cNvSpPr>
          <p:nvPr>
            <p:ph type="title"/>
          </p:nvPr>
        </p:nvSpPr>
        <p:spPr>
          <a:xfrm>
            <a:off x="1451579" y="804519"/>
            <a:ext cx="9603275" cy="1049235"/>
          </a:xfrm>
        </p:spPr>
        <p:txBody>
          <a:bodyPr>
            <a:normAutofit/>
          </a:bodyPr>
          <a:lstStyle/>
          <a:p>
            <a:r>
              <a:rPr lang="en-US" dirty="0"/>
              <a:t>Regularization</a:t>
            </a:r>
          </a:p>
        </p:txBody>
      </p:sp>
      <p:sp>
        <p:nvSpPr>
          <p:cNvPr id="3" name="Content Placeholder 2">
            <a:extLst>
              <a:ext uri="{FF2B5EF4-FFF2-40B4-BE49-F238E27FC236}">
                <a16:creationId xmlns:a16="http://schemas.microsoft.com/office/drawing/2014/main" id="{68B218D4-F802-E042-B952-453BEAB6AB98}"/>
              </a:ext>
            </a:extLst>
          </p:cNvPr>
          <p:cNvSpPr>
            <a:spLocks noGrp="1"/>
          </p:cNvSpPr>
          <p:nvPr>
            <p:ph idx="1"/>
          </p:nvPr>
        </p:nvSpPr>
        <p:spPr>
          <a:xfrm>
            <a:off x="652007" y="2015734"/>
            <a:ext cx="5546379" cy="4037747"/>
          </a:xfrm>
        </p:spPr>
        <p:txBody>
          <a:bodyPr>
            <a:normAutofit/>
          </a:bodyPr>
          <a:lstStyle/>
          <a:p>
            <a:r>
              <a:rPr lang="en-US" sz="2400" dirty="0"/>
              <a:t>Logistic regression is a linear model. </a:t>
            </a:r>
          </a:p>
          <a:p>
            <a:pPr lvl="1"/>
            <a:r>
              <a:rPr lang="en-US" sz="2200" dirty="0"/>
              <a:t>Recall the internal regression of logit. </a:t>
            </a:r>
          </a:p>
          <a:p>
            <a:r>
              <a:rPr lang="en-US" sz="2400" dirty="0"/>
              <a:t>Regularization penalizes growth of the model’s weights. </a:t>
            </a:r>
          </a:p>
          <a:p>
            <a:r>
              <a:rPr lang="en-US" sz="2400" dirty="0"/>
              <a:t>Regularization is often applied to linear models by default. </a:t>
            </a:r>
          </a:p>
          <a:p>
            <a:pPr lvl="1"/>
            <a:r>
              <a:rPr lang="en-US" sz="2000" dirty="0"/>
              <a:t>We can define the type with the HP: penalty</a:t>
            </a:r>
          </a:p>
          <a:p>
            <a:pPr lvl="1"/>
            <a:r>
              <a:rPr lang="en-US" dirty="0"/>
              <a:t>Logistic regression has L2 as default.</a:t>
            </a:r>
          </a:p>
          <a:p>
            <a:endParaRPr lang="en-US" dirty="0"/>
          </a:p>
        </p:txBody>
      </p:sp>
      <p:pic>
        <p:nvPicPr>
          <p:cNvPr id="2050" name="Picture 2" descr="Regularization of Linear Models with SKLearn | by Robert Thas John |  Coinmonks | Medium">
            <a:extLst>
              <a:ext uri="{FF2B5EF4-FFF2-40B4-BE49-F238E27FC236}">
                <a16:creationId xmlns:a16="http://schemas.microsoft.com/office/drawing/2014/main" id="{6E3147F7-4507-094E-9A95-C55F32D0D5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8386" y="2015734"/>
            <a:ext cx="4752492"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81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E4F10-1ED0-CF68-F62E-14C83D7F37F3}"/>
              </a:ext>
            </a:extLst>
          </p:cNvPr>
          <p:cNvSpPr>
            <a:spLocks noGrp="1"/>
          </p:cNvSpPr>
          <p:nvPr>
            <p:ph type="title"/>
          </p:nvPr>
        </p:nvSpPr>
        <p:spPr/>
        <p:txBody>
          <a:bodyPr/>
          <a:lstStyle/>
          <a:p>
            <a:r>
              <a:rPr lang="en-US" dirty="0"/>
              <a:t>Regularized Cost penalizes Weight Size as Well as Error</a:t>
            </a:r>
          </a:p>
        </p:txBody>
      </p:sp>
      <p:sp>
        <p:nvSpPr>
          <p:cNvPr id="3" name="Content Placeholder 2">
            <a:extLst>
              <a:ext uri="{FF2B5EF4-FFF2-40B4-BE49-F238E27FC236}">
                <a16:creationId xmlns:a16="http://schemas.microsoft.com/office/drawing/2014/main" id="{9F3B5FF1-8DCF-51EF-BCCB-03EEBBC20ECB}"/>
              </a:ext>
            </a:extLst>
          </p:cNvPr>
          <p:cNvSpPr>
            <a:spLocks noGrp="1"/>
          </p:cNvSpPr>
          <p:nvPr>
            <p:ph idx="1"/>
          </p:nvPr>
        </p:nvSpPr>
        <p:spPr/>
        <p:txBody>
          <a:bodyPr/>
          <a:lstStyle/>
          <a:p>
            <a:endParaRPr lang="en-US"/>
          </a:p>
        </p:txBody>
      </p:sp>
      <p:pic>
        <p:nvPicPr>
          <p:cNvPr id="4098" name="Picture 2" descr="L1 vs L2 Regularization: The intuitive difference | by Dhaval Taunk |  Analytics Vidhya | Medium">
            <a:extLst>
              <a:ext uri="{FF2B5EF4-FFF2-40B4-BE49-F238E27FC236}">
                <a16:creationId xmlns:a16="http://schemas.microsoft.com/office/drawing/2014/main" id="{681A9451-9A0D-26F7-8550-7ACFDBDF02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68" b="5389"/>
          <a:stretch/>
        </p:blipFill>
        <p:spPr bwMode="auto">
          <a:xfrm>
            <a:off x="2935134" y="1924755"/>
            <a:ext cx="6321732" cy="421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5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F79B5-DD28-C972-54FB-7C2B0B9BA641}"/>
              </a:ext>
            </a:extLst>
          </p:cNvPr>
          <p:cNvSpPr>
            <a:spLocks noGrp="1"/>
          </p:cNvSpPr>
          <p:nvPr>
            <p:ph type="title"/>
          </p:nvPr>
        </p:nvSpPr>
        <p:spPr>
          <a:xfrm>
            <a:off x="221227" y="804519"/>
            <a:ext cx="11688096" cy="1049235"/>
          </a:xfrm>
        </p:spPr>
        <p:txBody>
          <a:bodyPr>
            <a:normAutofit/>
          </a:bodyPr>
          <a:lstStyle/>
          <a:p>
            <a:r>
              <a:rPr lang="en-US" dirty="0"/>
              <a:t>Regularization in Effect (W/ Bonus Normalization)</a:t>
            </a:r>
          </a:p>
        </p:txBody>
      </p:sp>
      <p:sp>
        <p:nvSpPr>
          <p:cNvPr id="3" name="Content Placeholder 2">
            <a:extLst>
              <a:ext uri="{FF2B5EF4-FFF2-40B4-BE49-F238E27FC236}">
                <a16:creationId xmlns:a16="http://schemas.microsoft.com/office/drawing/2014/main" id="{E134F73D-FC6D-F732-C58B-FED96127F2DD}"/>
              </a:ext>
            </a:extLst>
          </p:cNvPr>
          <p:cNvSpPr>
            <a:spLocks noGrp="1"/>
          </p:cNvSpPr>
          <p:nvPr>
            <p:ph idx="1"/>
          </p:nvPr>
        </p:nvSpPr>
        <p:spPr>
          <a:xfrm>
            <a:off x="0" y="1853754"/>
            <a:ext cx="7047953" cy="4268750"/>
          </a:xfrm>
        </p:spPr>
        <p:txBody>
          <a:bodyPr>
            <a:normAutofit/>
          </a:bodyPr>
          <a:lstStyle/>
          <a:p>
            <a:r>
              <a:rPr lang="en-US" dirty="0"/>
              <a:t>Recall:</a:t>
            </a:r>
          </a:p>
          <a:p>
            <a:pPr lvl="1"/>
            <a:r>
              <a:rPr lang="en-US" dirty="0"/>
              <a:t>In a regression, the prediction is just y=</a:t>
            </a:r>
            <a:r>
              <a:rPr lang="en-US" dirty="0" err="1"/>
              <a:t>mx+b</a:t>
            </a:r>
            <a:r>
              <a:rPr lang="en-US" dirty="0"/>
              <a:t> calculated.</a:t>
            </a:r>
          </a:p>
          <a:p>
            <a:pPr lvl="1"/>
            <a:r>
              <a:rPr lang="en-US" dirty="0"/>
              <a:t>Scaled data to have </a:t>
            </a:r>
            <a:r>
              <a:rPr lang="en-US" dirty="0" err="1"/>
              <a:t>Xs</a:t>
            </a:r>
            <a:r>
              <a:rPr lang="en-US" dirty="0"/>
              <a:t> that all in the range. ~0-1(or norm.)</a:t>
            </a:r>
          </a:p>
          <a:p>
            <a:pPr lvl="1"/>
            <a:r>
              <a:rPr lang="en-US" dirty="0"/>
              <a:t>Regularization limits the growth of the m. (Weights)</a:t>
            </a:r>
          </a:p>
          <a:p>
            <a:pPr lvl="1"/>
            <a:r>
              <a:rPr lang="en-US" dirty="0"/>
              <a:t>B (intercept) is purely corrective, added at the end to shift. </a:t>
            </a:r>
          </a:p>
          <a:p>
            <a:r>
              <a:rPr lang="en-US" dirty="0"/>
              <a:t>In regression we’d have scaling and reg. limiting [mx] terms. </a:t>
            </a:r>
          </a:p>
          <a:p>
            <a:pPr lvl="1"/>
            <a:r>
              <a:rPr lang="en-US" dirty="0"/>
              <a:t>I.e. the model is less “reactive” or variant in its predictions. </a:t>
            </a:r>
          </a:p>
          <a:p>
            <a:pPr lvl="1"/>
            <a:r>
              <a:rPr lang="en-US" dirty="0"/>
              <a:t>In large models, with many terms, this limits overfitting. </a:t>
            </a:r>
          </a:p>
          <a:p>
            <a:r>
              <a:rPr lang="en-US" dirty="0"/>
              <a:t>“Blunts” the impact of any one factor. </a:t>
            </a:r>
          </a:p>
          <a:p>
            <a:pPr lvl="1"/>
            <a:r>
              <a:rPr lang="en-US" dirty="0"/>
              <a:t>Weight determines </a:t>
            </a:r>
            <a:r>
              <a:rPr lang="en-US"/>
              <a:t>X’s influence on Y, </a:t>
            </a:r>
            <a:r>
              <a:rPr lang="en-US" dirty="0"/>
              <a:t>overweighting is penalized. </a:t>
            </a:r>
          </a:p>
        </p:txBody>
      </p:sp>
      <p:pic>
        <p:nvPicPr>
          <p:cNvPr id="2050" name="Picture 2" descr="Multiple Linear Regression Analysis - ReliaWiki">
            <a:extLst>
              <a:ext uri="{FF2B5EF4-FFF2-40B4-BE49-F238E27FC236}">
                <a16:creationId xmlns:a16="http://schemas.microsoft.com/office/drawing/2014/main" id="{B6C3DEA5-C9E4-1AD2-57B9-B277BEF263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47953" y="1991032"/>
            <a:ext cx="5144047" cy="486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10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8294-45D5-A7B2-E23F-05912D8B6B44}"/>
              </a:ext>
            </a:extLst>
          </p:cNvPr>
          <p:cNvSpPr>
            <a:spLocks noGrp="1"/>
          </p:cNvSpPr>
          <p:nvPr>
            <p:ph type="title"/>
          </p:nvPr>
        </p:nvSpPr>
        <p:spPr/>
        <p:txBody>
          <a:bodyPr/>
          <a:lstStyle/>
          <a:p>
            <a:r>
              <a:rPr lang="en-US" dirty="0"/>
              <a:t>What about Classification…</a:t>
            </a:r>
          </a:p>
        </p:txBody>
      </p:sp>
      <p:sp>
        <p:nvSpPr>
          <p:cNvPr id="3" name="Content Placeholder 2">
            <a:extLst>
              <a:ext uri="{FF2B5EF4-FFF2-40B4-BE49-F238E27FC236}">
                <a16:creationId xmlns:a16="http://schemas.microsoft.com/office/drawing/2014/main" id="{8EF5C0F7-BE2D-4F9C-F766-800578105E3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9483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4DA-1579-4E99-65C9-21D3539EE082}"/>
              </a:ext>
            </a:extLst>
          </p:cNvPr>
          <p:cNvSpPr>
            <a:spLocks noGrp="1"/>
          </p:cNvSpPr>
          <p:nvPr>
            <p:ph type="title"/>
          </p:nvPr>
        </p:nvSpPr>
        <p:spPr/>
        <p:txBody>
          <a:bodyPr/>
          <a:lstStyle/>
          <a:p>
            <a:r>
              <a:rPr lang="en-US" dirty="0"/>
              <a:t>Classification and Logistic Regression</a:t>
            </a:r>
          </a:p>
        </p:txBody>
      </p:sp>
      <p:sp>
        <p:nvSpPr>
          <p:cNvPr id="3" name="Content Placeholder 2">
            <a:extLst>
              <a:ext uri="{FF2B5EF4-FFF2-40B4-BE49-F238E27FC236}">
                <a16:creationId xmlns:a16="http://schemas.microsoft.com/office/drawing/2014/main" id="{3D4DD9E4-2339-06AC-9612-381B23043236}"/>
              </a:ext>
            </a:extLst>
          </p:cNvPr>
          <p:cNvSpPr>
            <a:spLocks noGrp="1"/>
          </p:cNvSpPr>
          <p:nvPr>
            <p:ph idx="1"/>
          </p:nvPr>
        </p:nvSpPr>
        <p:spPr>
          <a:xfrm>
            <a:off x="5371231" y="2015732"/>
            <a:ext cx="6574583" cy="4037749"/>
          </a:xfrm>
        </p:spPr>
        <p:txBody>
          <a:bodyPr/>
          <a:lstStyle/>
          <a:p>
            <a:r>
              <a:rPr lang="en-US" dirty="0"/>
              <a:t>We can use a linear model to do classification as well – logistic regression. </a:t>
            </a:r>
          </a:p>
          <a:p>
            <a:r>
              <a:rPr lang="en-US" dirty="0"/>
              <a:t>Throw back to our old favorite, the logit!</a:t>
            </a:r>
          </a:p>
          <a:p>
            <a:pPr lvl="1"/>
            <a:r>
              <a:rPr lang="en-US" dirty="0"/>
              <a:t>Ratio of the log odds. </a:t>
            </a:r>
          </a:p>
          <a:p>
            <a:r>
              <a:rPr lang="en-US" dirty="0"/>
              <a:t>Logistic regression:</a:t>
            </a:r>
          </a:p>
          <a:p>
            <a:pPr lvl="1"/>
            <a:r>
              <a:rPr lang="en-US" dirty="0"/>
              <a:t>Has a linear regression inside of it – to the logit, not target. </a:t>
            </a:r>
          </a:p>
          <a:p>
            <a:pPr lvl="1"/>
            <a:r>
              <a:rPr lang="en-US" dirty="0"/>
              <a:t>Transforms that logit value predicted by the linear regression into a probability of the record being each possible class. </a:t>
            </a:r>
          </a:p>
        </p:txBody>
      </p:sp>
      <p:pic>
        <p:nvPicPr>
          <p:cNvPr id="1028" name="Picture 4" descr="A Handbook for Logistic Regression | by Abhishek Mungoli | Towards Data  Science">
            <a:extLst>
              <a:ext uri="{FF2B5EF4-FFF2-40B4-BE49-F238E27FC236}">
                <a16:creationId xmlns:a16="http://schemas.microsoft.com/office/drawing/2014/main" id="{1DD0C1A6-5612-109B-A7BA-7B83136AE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861"/>
            <a:ext cx="5371232" cy="3282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827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3066</TotalTime>
  <Words>3471</Words>
  <Application>Microsoft Macintosh PowerPoint</Application>
  <PresentationFormat>Widescreen</PresentationFormat>
  <Paragraphs>270</Paragraphs>
  <Slides>39</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Gill Sans MT</vt:lpstr>
      <vt:lpstr>Wingdings</vt:lpstr>
      <vt:lpstr>Gallery</vt:lpstr>
      <vt:lpstr>Housekeeping</vt:lpstr>
      <vt:lpstr>Terms</vt:lpstr>
      <vt:lpstr>Logistic Regression and Images</vt:lpstr>
      <vt:lpstr>Logistic Regression – What’s New?</vt:lpstr>
      <vt:lpstr>Regularization</vt:lpstr>
      <vt:lpstr>Regularized Cost penalizes Weight Size as Well as Error</vt:lpstr>
      <vt:lpstr>Regularization in Effect (W/ Bonus Normalization)</vt:lpstr>
      <vt:lpstr>What about Classification…</vt:lpstr>
      <vt:lpstr>Classification and Logistic Regression</vt:lpstr>
      <vt:lpstr>Sigmoid</vt:lpstr>
      <vt:lpstr>Result – Probability of Classes</vt:lpstr>
      <vt:lpstr>Cost</vt:lpstr>
      <vt:lpstr>Result – Nice Curve</vt:lpstr>
      <vt:lpstr>Conversion to Categorical Predictions</vt:lpstr>
      <vt:lpstr>A.K.A - Activation</vt:lpstr>
      <vt:lpstr>Final Outcome</vt:lpstr>
      <vt:lpstr>What if There Are More than 2 Classes?</vt:lpstr>
      <vt:lpstr>Multiple Classification</vt:lpstr>
      <vt:lpstr>Adapting Regression to Multi-Classification</vt:lpstr>
      <vt:lpstr>Softmax</vt:lpstr>
      <vt:lpstr>Loss – Non-Binary Cross Entropy</vt:lpstr>
      <vt:lpstr>PowerPoint Presentation</vt:lpstr>
      <vt:lpstr>Result – Arbitrary Numbers of Classes</vt:lpstr>
      <vt:lpstr>Gradient Descent and Multiclass Models</vt:lpstr>
      <vt:lpstr>Multi-class Classification - Images</vt:lpstr>
      <vt:lpstr>Images</vt:lpstr>
      <vt:lpstr>Image Notes</vt:lpstr>
      <vt:lpstr>Better Images</vt:lpstr>
      <vt:lpstr>Classifying Digits</vt:lpstr>
      <vt:lpstr>Better Image Processing (For Later on)</vt:lpstr>
      <vt:lpstr>Detour - Feature Extraction and Preprocessing</vt:lpstr>
      <vt:lpstr>So… Images</vt:lpstr>
      <vt:lpstr>Data Representations</vt:lpstr>
      <vt:lpstr>Images and Logistic Regression</vt:lpstr>
      <vt:lpstr>Constructing Features</vt:lpstr>
      <vt:lpstr>Example</vt:lpstr>
      <vt:lpstr>Another example</vt:lpstr>
      <vt:lpstr>Make our Features Useful</vt:lpstr>
      <vt:lpstr>Assignment #2 – Regression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33</cp:revision>
  <dcterms:created xsi:type="dcterms:W3CDTF">2022-01-25T03:41:10Z</dcterms:created>
  <dcterms:modified xsi:type="dcterms:W3CDTF">2025-01-30T21:47:42Z</dcterms:modified>
</cp:coreProperties>
</file>