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3" r:id="rId2"/>
    <p:sldId id="256" r:id="rId3"/>
    <p:sldId id="261" r:id="rId4"/>
    <p:sldId id="257" r:id="rId5"/>
    <p:sldId id="273" r:id="rId6"/>
    <p:sldId id="264" r:id="rId7"/>
    <p:sldId id="266" r:id="rId8"/>
    <p:sldId id="267" r:id="rId9"/>
    <p:sldId id="274" r:id="rId10"/>
    <p:sldId id="275" r:id="rId11"/>
    <p:sldId id="268" r:id="rId12"/>
    <p:sldId id="258" r:id="rId13"/>
    <p:sldId id="259" r:id="rId14"/>
    <p:sldId id="260" r:id="rId15"/>
    <p:sldId id="262" r:id="rId16"/>
    <p:sldId id="271" r:id="rId17"/>
    <p:sldId id="269" r:id="rId18"/>
    <p:sldId id="270" r:id="rId19"/>
    <p:sldId id="265"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A3C616-8F30-EA4A-B186-C027DE3D5CBE}" type="datetimeFigureOut">
              <a:rPr lang="en-US" smtClean="0"/>
              <a:t>1/31/25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339CEED-ED2F-3645-9B84-45D34C18A6F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1708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3C616-8F30-EA4A-B186-C027DE3D5CBE}" type="datetimeFigureOut">
              <a:rPr lang="en-US" smtClean="0"/>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9CEED-ED2F-3645-9B84-45D34C18A6F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964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3C616-8F30-EA4A-B186-C027DE3D5CBE}" type="datetimeFigureOut">
              <a:rPr lang="en-US" smtClean="0"/>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9CEED-ED2F-3645-9B84-45D34C18A6F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781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3C616-8F30-EA4A-B186-C027DE3D5CBE}" type="datetimeFigureOut">
              <a:rPr lang="en-US" smtClean="0"/>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9CEED-ED2F-3645-9B84-45D34C18A6F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824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3C616-8F30-EA4A-B186-C027DE3D5CBE}" type="datetimeFigureOut">
              <a:rPr lang="en-US" smtClean="0"/>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9CEED-ED2F-3645-9B84-45D34C18A6F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9392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A3C616-8F30-EA4A-B186-C027DE3D5CBE}" type="datetimeFigureOut">
              <a:rPr lang="en-US" smtClean="0"/>
              <a:t>1/31/25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9CEED-ED2F-3645-9B84-45D34C18A6F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596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A3C616-8F30-EA4A-B186-C027DE3D5CBE}" type="datetimeFigureOut">
              <a:rPr lang="en-US" smtClean="0"/>
              <a:t>1/31/25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39CEED-ED2F-3645-9B84-45D34C18A6F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143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A3C616-8F30-EA4A-B186-C027DE3D5CBE}" type="datetimeFigureOut">
              <a:rPr lang="en-US" smtClean="0"/>
              <a:t>1/31/25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39CEED-ED2F-3645-9B84-45D34C18A6F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9742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3C616-8F30-EA4A-B186-C027DE3D5CBE}" type="datetimeFigureOut">
              <a:rPr lang="en-US" smtClean="0"/>
              <a:t>1/31/25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39CEED-ED2F-3645-9B84-45D34C18A6F7}" type="slidenum">
              <a:rPr lang="en-US" smtClean="0"/>
              <a:t>‹#›</a:t>
            </a:fld>
            <a:endParaRPr lang="en-US"/>
          </a:p>
        </p:txBody>
      </p:sp>
    </p:spTree>
    <p:extLst>
      <p:ext uri="{BB962C8B-B14F-4D97-AF65-F5344CB8AC3E}">
        <p14:creationId xmlns:p14="http://schemas.microsoft.com/office/powerpoint/2010/main" val="1677360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A3C616-8F30-EA4A-B186-C027DE3D5CBE}" type="datetimeFigureOut">
              <a:rPr lang="en-US" smtClean="0"/>
              <a:t>1/31/25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9CEED-ED2F-3645-9B84-45D34C18A6F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648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8A3C616-8F30-EA4A-B186-C027DE3D5CBE}" type="datetimeFigureOut">
              <a:rPr lang="en-US" smtClean="0"/>
              <a:t>1/31/25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339CEED-ED2F-3645-9B84-45D34C18A6F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2714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A3C616-8F30-EA4A-B186-C027DE3D5CBE}" type="datetimeFigureOut">
              <a:rPr lang="en-US" smtClean="0"/>
              <a:t>1/31/25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339CEED-ED2F-3645-9B84-45D34C18A6F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116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B729C-5F22-829B-D662-2A331344D7C1}"/>
              </a:ext>
            </a:extLst>
          </p:cNvPr>
          <p:cNvSpPr>
            <a:spLocks noGrp="1"/>
          </p:cNvSpPr>
          <p:nvPr>
            <p:ph type="title"/>
          </p:nvPr>
        </p:nvSpPr>
        <p:spPr/>
        <p:txBody>
          <a:bodyPr/>
          <a:lstStyle/>
          <a:p>
            <a:r>
              <a:rPr lang="en-US" dirty="0"/>
              <a:t>Stuff</a:t>
            </a:r>
          </a:p>
        </p:txBody>
      </p:sp>
      <p:sp>
        <p:nvSpPr>
          <p:cNvPr id="3" name="Content Placeholder 2">
            <a:extLst>
              <a:ext uri="{FF2B5EF4-FFF2-40B4-BE49-F238E27FC236}">
                <a16:creationId xmlns:a16="http://schemas.microsoft.com/office/drawing/2014/main" id="{03DA75FD-6617-B722-A9EB-3D279C62B6AD}"/>
              </a:ext>
            </a:extLst>
          </p:cNvPr>
          <p:cNvSpPr>
            <a:spLocks noGrp="1"/>
          </p:cNvSpPr>
          <p:nvPr>
            <p:ph idx="1"/>
          </p:nvPr>
        </p:nvSpPr>
        <p:spPr>
          <a:xfrm>
            <a:off x="1451579" y="1853754"/>
            <a:ext cx="9603275" cy="4199727"/>
          </a:xfrm>
        </p:spPr>
        <p:txBody>
          <a:bodyPr>
            <a:normAutofit lnSpcReduction="10000"/>
          </a:bodyPr>
          <a:lstStyle/>
          <a:p>
            <a:r>
              <a:rPr lang="en-US" dirty="0"/>
              <a:t>Feature selection basics. </a:t>
            </a:r>
          </a:p>
          <a:p>
            <a:pPr lvl="1"/>
            <a:r>
              <a:rPr lang="en-US" dirty="0"/>
              <a:t>I’m going to ask you to read the workbook part over the next week. It’s pretty easy. </a:t>
            </a:r>
          </a:p>
          <a:p>
            <a:r>
              <a:rPr lang="en-US" dirty="0"/>
              <a:t>This Week (007-010) – Dimensionality of Data:</a:t>
            </a:r>
          </a:p>
          <a:p>
            <a:pPr lvl="1"/>
            <a:r>
              <a:rPr lang="en-US" dirty="0"/>
              <a:t>Regularization. Images and multiclass classification. Support Vector Machines. </a:t>
            </a:r>
          </a:p>
          <a:p>
            <a:pPr lvl="1"/>
            <a:r>
              <a:rPr lang="en-US" dirty="0"/>
              <a:t>Involve multidimensional space, videos and animations on YouTube can help visualize. </a:t>
            </a:r>
          </a:p>
          <a:p>
            <a:pPr lvl="1"/>
            <a:r>
              <a:rPr lang="en-US" dirty="0"/>
              <a:t>These are all important concepts, but the hands on is simple-</a:t>
            </a:r>
            <a:r>
              <a:rPr lang="en-US" dirty="0" err="1"/>
              <a:t>ish</a:t>
            </a:r>
            <a:r>
              <a:rPr lang="en-US" dirty="0"/>
              <a:t>. </a:t>
            </a:r>
          </a:p>
          <a:p>
            <a:pPr lvl="1"/>
            <a:r>
              <a:rPr lang="en-US" dirty="0"/>
              <a:t>The long text (Intro to Machine…) has chapters on each, please read. Also ask as we go. </a:t>
            </a:r>
          </a:p>
          <a:p>
            <a:r>
              <a:rPr lang="en-US" dirty="0"/>
              <a:t>After that – NLP and almost back on schedule-</a:t>
            </a:r>
            <a:r>
              <a:rPr lang="en-US" dirty="0" err="1"/>
              <a:t>ish</a:t>
            </a:r>
            <a:r>
              <a:rPr lang="en-US" dirty="0"/>
              <a:t>.  </a:t>
            </a:r>
          </a:p>
          <a:p>
            <a:r>
              <a:rPr lang="en-US" dirty="0"/>
              <a:t>We’ll do a test after the NLP stuff, pre neural network. ~2-3ish weeks. </a:t>
            </a:r>
          </a:p>
          <a:p>
            <a:pPr lvl="1"/>
            <a:r>
              <a:rPr lang="en-US" dirty="0"/>
              <a:t>We’ll test on basic ML concepts, then leave the neural network stuff for hands-on. </a:t>
            </a:r>
          </a:p>
        </p:txBody>
      </p:sp>
    </p:spTree>
    <p:extLst>
      <p:ext uri="{BB962C8B-B14F-4D97-AF65-F5344CB8AC3E}">
        <p14:creationId xmlns:p14="http://schemas.microsoft.com/office/powerpoint/2010/main" val="3342344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2592-0F3C-5E8F-E1AF-B00889721F51}"/>
              </a:ext>
            </a:extLst>
          </p:cNvPr>
          <p:cNvSpPr>
            <a:spLocks noGrp="1"/>
          </p:cNvSpPr>
          <p:nvPr>
            <p:ph type="title"/>
          </p:nvPr>
        </p:nvSpPr>
        <p:spPr>
          <a:xfrm>
            <a:off x="1451579" y="804519"/>
            <a:ext cx="9603275" cy="1049235"/>
          </a:xfrm>
        </p:spPr>
        <p:txBody>
          <a:bodyPr>
            <a:normAutofit/>
          </a:bodyPr>
          <a:lstStyle/>
          <a:p>
            <a:r>
              <a:rPr lang="en-US" dirty="0"/>
              <a:t>Relative Importance in Multicollinearity</a:t>
            </a:r>
            <a:br>
              <a:rPr lang="en-US" dirty="0"/>
            </a:br>
            <a:r>
              <a:rPr lang="en-US" dirty="0"/>
              <a:t>(We’ll do Example – stats 023)</a:t>
            </a:r>
          </a:p>
        </p:txBody>
      </p:sp>
      <p:sp>
        <p:nvSpPr>
          <p:cNvPr id="3" name="Content Placeholder 2">
            <a:extLst>
              <a:ext uri="{FF2B5EF4-FFF2-40B4-BE49-F238E27FC236}">
                <a16:creationId xmlns:a16="http://schemas.microsoft.com/office/drawing/2014/main" id="{03599388-6DDB-8143-4957-59E25D8AF78B}"/>
              </a:ext>
            </a:extLst>
          </p:cNvPr>
          <p:cNvSpPr>
            <a:spLocks noGrp="1"/>
          </p:cNvSpPr>
          <p:nvPr>
            <p:ph idx="1"/>
          </p:nvPr>
        </p:nvSpPr>
        <p:spPr>
          <a:xfrm>
            <a:off x="67106" y="1853754"/>
            <a:ext cx="7512084" cy="4199727"/>
          </a:xfrm>
        </p:spPr>
        <p:txBody>
          <a:bodyPr>
            <a:normAutofit lnSpcReduction="10000"/>
          </a:bodyPr>
          <a:lstStyle/>
          <a:p>
            <a:r>
              <a:rPr lang="en-US" sz="2400" dirty="0"/>
              <a:t>Multicollinearity, or having several features that convey the same information, can mess with feature importance. </a:t>
            </a:r>
          </a:p>
          <a:p>
            <a:r>
              <a:rPr lang="en-US" sz="2400" dirty="0"/>
              <a:t>Think about predicting MPG for semi-trucks:</a:t>
            </a:r>
          </a:p>
          <a:p>
            <a:pPr lvl="1"/>
            <a:r>
              <a:rPr lang="en-US" sz="2200" dirty="0"/>
              <a:t>Weight may be a factor – tare, gross, other (?)</a:t>
            </a:r>
          </a:p>
          <a:p>
            <a:pPr lvl="1"/>
            <a:r>
              <a:rPr lang="en-US" sz="2200" dirty="0"/>
              <a:t>These are different, but convey similar info – weight. </a:t>
            </a:r>
          </a:p>
          <a:p>
            <a:pPr lvl="2"/>
            <a:r>
              <a:rPr lang="en-US" sz="2000" dirty="0"/>
              <a:t>Bigger trucks likely have both increase, so they mirror e/o. </a:t>
            </a:r>
          </a:p>
          <a:p>
            <a:pPr lvl="1"/>
            <a:r>
              <a:rPr lang="en-US" sz="2200" dirty="0"/>
              <a:t>If a model can ‘get’ weight from 2+ values, which matters?</a:t>
            </a:r>
          </a:p>
          <a:p>
            <a:r>
              <a:rPr lang="en-US" sz="2400" dirty="0"/>
              <a:t>This doesn’t make the model worse, but tuning features becomes much less clear – which feature matters?</a:t>
            </a:r>
          </a:p>
        </p:txBody>
      </p:sp>
      <p:pic>
        <p:nvPicPr>
          <p:cNvPr id="3074" name="Picture 2" descr="Weight Class Vehicle Sticker | Printex">
            <a:extLst>
              <a:ext uri="{FF2B5EF4-FFF2-40B4-BE49-F238E27FC236}">
                <a16:creationId xmlns:a16="http://schemas.microsoft.com/office/drawing/2014/main" id="{B20173BA-A421-1F47-51AC-7A5F9ABC21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7579190" y="2015734"/>
            <a:ext cx="4545704" cy="454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08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89D2-BB49-ECC3-D823-1BF90D0B2563}"/>
              </a:ext>
            </a:extLst>
          </p:cNvPr>
          <p:cNvSpPr>
            <a:spLocks noGrp="1"/>
          </p:cNvSpPr>
          <p:nvPr>
            <p:ph type="title"/>
          </p:nvPr>
        </p:nvSpPr>
        <p:spPr/>
        <p:txBody>
          <a:bodyPr/>
          <a:lstStyle/>
          <a:p>
            <a:r>
              <a:rPr lang="en-US" dirty="0"/>
              <a:t>Variance Based Selection</a:t>
            </a:r>
          </a:p>
        </p:txBody>
      </p:sp>
      <p:sp>
        <p:nvSpPr>
          <p:cNvPr id="3" name="Content Placeholder 2">
            <a:extLst>
              <a:ext uri="{FF2B5EF4-FFF2-40B4-BE49-F238E27FC236}">
                <a16:creationId xmlns:a16="http://schemas.microsoft.com/office/drawing/2014/main" id="{9FD7D400-4107-CD9A-68B2-F16999A32474}"/>
              </a:ext>
            </a:extLst>
          </p:cNvPr>
          <p:cNvSpPr>
            <a:spLocks noGrp="1"/>
          </p:cNvSpPr>
          <p:nvPr>
            <p:ph idx="1"/>
          </p:nvPr>
        </p:nvSpPr>
        <p:spPr>
          <a:xfrm>
            <a:off x="1451579" y="1928191"/>
            <a:ext cx="9603275" cy="4125290"/>
          </a:xfrm>
        </p:spPr>
        <p:txBody>
          <a:bodyPr/>
          <a:lstStyle/>
          <a:p>
            <a:r>
              <a:rPr lang="en-US" dirty="0"/>
              <a:t>If all of the rows of a feature have the same value, it won’t be helpful in distinguishing. </a:t>
            </a:r>
          </a:p>
          <a:p>
            <a:pPr lvl="1"/>
            <a:r>
              <a:rPr lang="en-US" dirty="0"/>
              <a:t>If the target changes, but this feature doesn’t, it can’t really be helping much. </a:t>
            </a:r>
          </a:p>
          <a:p>
            <a:r>
              <a:rPr lang="en-US" dirty="0"/>
              <a:t>For example:</a:t>
            </a:r>
          </a:p>
          <a:p>
            <a:pPr lvl="1"/>
            <a:r>
              <a:rPr lang="en-US" dirty="0"/>
              <a:t>Suppose you were trying to predict US Supreme Court predictions and the ”college type attended” for each judge is a feature. 8/9 attended an Ivy League (Harvard or Yale). Knowing that a justice attended Ivy League won’t help distinguish predictions, since they all did. </a:t>
            </a:r>
          </a:p>
          <a:p>
            <a:r>
              <a:rPr lang="en-US" dirty="0"/>
              <a:t>This matters much more with small datasets, to reduce dimensionality. </a:t>
            </a:r>
          </a:p>
          <a:p>
            <a:pPr lvl="1"/>
            <a:r>
              <a:rPr lang="en-US" dirty="0"/>
              <a:t>Assuming you have enough data, the low variance feature might matter a bunch, but only in a few scenarios, so keeping it would be better. </a:t>
            </a:r>
          </a:p>
        </p:txBody>
      </p:sp>
    </p:spTree>
    <p:extLst>
      <p:ext uri="{BB962C8B-B14F-4D97-AF65-F5344CB8AC3E}">
        <p14:creationId xmlns:p14="http://schemas.microsoft.com/office/powerpoint/2010/main" val="421736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099C-D220-6640-A954-5231A62190D3}"/>
              </a:ext>
            </a:extLst>
          </p:cNvPr>
          <p:cNvSpPr>
            <a:spLocks noGrp="1"/>
          </p:cNvSpPr>
          <p:nvPr>
            <p:ph type="title"/>
          </p:nvPr>
        </p:nvSpPr>
        <p:spPr/>
        <p:txBody>
          <a:bodyPr/>
          <a:lstStyle/>
          <a:p>
            <a:r>
              <a:rPr lang="en-US" dirty="0"/>
              <a:t>Univariate Selection</a:t>
            </a:r>
          </a:p>
        </p:txBody>
      </p:sp>
      <p:sp>
        <p:nvSpPr>
          <p:cNvPr id="3" name="Content Placeholder 2">
            <a:extLst>
              <a:ext uri="{FF2B5EF4-FFF2-40B4-BE49-F238E27FC236}">
                <a16:creationId xmlns:a16="http://schemas.microsoft.com/office/drawing/2014/main" id="{D81A3263-ADD9-434D-AE47-675714C45D6F}"/>
              </a:ext>
            </a:extLst>
          </p:cNvPr>
          <p:cNvSpPr>
            <a:spLocks noGrp="1"/>
          </p:cNvSpPr>
          <p:nvPr>
            <p:ph idx="1"/>
          </p:nvPr>
        </p:nvSpPr>
        <p:spPr>
          <a:xfrm>
            <a:off x="1451579" y="1853754"/>
            <a:ext cx="9603275" cy="4199727"/>
          </a:xfrm>
        </p:spPr>
        <p:txBody>
          <a:bodyPr>
            <a:normAutofit fontScale="92500" lnSpcReduction="10000"/>
          </a:bodyPr>
          <a:lstStyle/>
          <a:p>
            <a:r>
              <a:rPr lang="en-US" dirty="0"/>
              <a:t>Univariate selection looks at the characteristics of one variable at a time. </a:t>
            </a:r>
          </a:p>
          <a:p>
            <a:r>
              <a:rPr lang="en-US" dirty="0"/>
              <a:t>Based on correlation or a correlation-y metric – the more a feature is correlated with the target, the more likely it is to be predictive. </a:t>
            </a:r>
          </a:p>
          <a:p>
            <a:pPr lvl="1"/>
            <a:r>
              <a:rPr lang="en-US" dirty="0"/>
              <a:t>The more X tells us about Y, the better the feature is. </a:t>
            </a:r>
          </a:p>
          <a:p>
            <a:r>
              <a:rPr lang="en-US" dirty="0"/>
              <a:t>Regression:</a:t>
            </a:r>
          </a:p>
          <a:p>
            <a:pPr lvl="1"/>
            <a:r>
              <a:rPr lang="en-US" dirty="0" err="1"/>
              <a:t>F_regression</a:t>
            </a:r>
            <a:r>
              <a:rPr lang="en-US" dirty="0"/>
              <a:t> (correlation)</a:t>
            </a:r>
          </a:p>
          <a:p>
            <a:pPr lvl="1"/>
            <a:r>
              <a:rPr lang="en-US" dirty="0" err="1"/>
              <a:t>Mutual_info_regression</a:t>
            </a:r>
            <a:r>
              <a:rPr lang="en-US" dirty="0"/>
              <a:t> (information gain)</a:t>
            </a:r>
          </a:p>
          <a:p>
            <a:r>
              <a:rPr lang="en-US" dirty="0"/>
              <a:t>Classification:</a:t>
            </a:r>
          </a:p>
          <a:p>
            <a:pPr lvl="1"/>
            <a:r>
              <a:rPr lang="en-US" dirty="0" err="1"/>
              <a:t>F_classif</a:t>
            </a:r>
            <a:r>
              <a:rPr lang="en-US" dirty="0"/>
              <a:t> (ANOVA)</a:t>
            </a:r>
          </a:p>
          <a:p>
            <a:pPr lvl="1"/>
            <a:r>
              <a:rPr lang="en-US" dirty="0"/>
              <a:t>Chi2 (~correlation)</a:t>
            </a:r>
          </a:p>
          <a:p>
            <a:pPr lvl="1"/>
            <a:r>
              <a:rPr lang="en-US" dirty="0" err="1"/>
              <a:t>Mutual_info_classif</a:t>
            </a:r>
            <a:r>
              <a:rPr lang="en-US" dirty="0"/>
              <a:t> (information gain)</a:t>
            </a:r>
          </a:p>
        </p:txBody>
      </p:sp>
    </p:spTree>
    <p:extLst>
      <p:ext uri="{BB962C8B-B14F-4D97-AF65-F5344CB8AC3E}">
        <p14:creationId xmlns:p14="http://schemas.microsoft.com/office/powerpoint/2010/main" val="3177436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38B9-B551-924B-B4DA-B77F34204A13}"/>
              </a:ext>
            </a:extLst>
          </p:cNvPr>
          <p:cNvSpPr>
            <a:spLocks noGrp="1"/>
          </p:cNvSpPr>
          <p:nvPr>
            <p:ph type="title"/>
          </p:nvPr>
        </p:nvSpPr>
        <p:spPr/>
        <p:txBody>
          <a:bodyPr/>
          <a:lstStyle/>
          <a:p>
            <a:r>
              <a:rPr lang="en-US" dirty="0"/>
              <a:t>Univariate Implementation</a:t>
            </a:r>
          </a:p>
        </p:txBody>
      </p:sp>
      <p:sp>
        <p:nvSpPr>
          <p:cNvPr id="3" name="Content Placeholder 2">
            <a:extLst>
              <a:ext uri="{FF2B5EF4-FFF2-40B4-BE49-F238E27FC236}">
                <a16:creationId xmlns:a16="http://schemas.microsoft.com/office/drawing/2014/main" id="{37229D49-2C8D-D84F-AC9F-73C0BD80344F}"/>
              </a:ext>
            </a:extLst>
          </p:cNvPr>
          <p:cNvSpPr>
            <a:spLocks noGrp="1"/>
          </p:cNvSpPr>
          <p:nvPr>
            <p:ph idx="1"/>
          </p:nvPr>
        </p:nvSpPr>
        <p:spPr>
          <a:xfrm>
            <a:off x="1451579" y="2015732"/>
            <a:ext cx="9888969" cy="4037749"/>
          </a:xfrm>
        </p:spPr>
        <p:txBody>
          <a:bodyPr/>
          <a:lstStyle/>
          <a:p>
            <a:r>
              <a:rPr lang="en-US" dirty="0"/>
              <a:t>Select k best: select the best k features based on the metric. </a:t>
            </a:r>
          </a:p>
          <a:p>
            <a:r>
              <a:rPr lang="en-US" dirty="0"/>
              <a:t>Select percentile: select the best percentage of features based on the metric. </a:t>
            </a:r>
          </a:p>
          <a:p>
            <a:endParaRPr lang="en-US" dirty="0"/>
          </a:p>
          <a:p>
            <a:r>
              <a:rPr lang="en-US" dirty="0"/>
              <a:t>Note – relationships in data don’t have to be one-to-one with target:</a:t>
            </a:r>
          </a:p>
          <a:p>
            <a:pPr lvl="1"/>
            <a:r>
              <a:rPr lang="en-US" dirty="0"/>
              <a:t>I.e. a combination of factors can have a relationship, as a unit, with the target. </a:t>
            </a:r>
          </a:p>
          <a:p>
            <a:pPr lvl="1"/>
            <a:r>
              <a:rPr lang="en-US" dirty="0"/>
              <a:t>The best model is not necessarily the X most correlated features. </a:t>
            </a:r>
          </a:p>
          <a:p>
            <a:pPr lvl="1"/>
            <a:r>
              <a:rPr lang="en-US" dirty="0"/>
              <a:t>For high-dimensional data, the relative importance of any single feature becomes harder to know.</a:t>
            </a:r>
          </a:p>
          <a:p>
            <a:pPr lvl="1"/>
            <a:r>
              <a:rPr lang="en-US" dirty="0"/>
              <a:t>The more complex the relationships, the more complex a model is needed (and more data). </a:t>
            </a:r>
          </a:p>
        </p:txBody>
      </p:sp>
    </p:spTree>
    <p:extLst>
      <p:ext uri="{BB962C8B-B14F-4D97-AF65-F5344CB8AC3E}">
        <p14:creationId xmlns:p14="http://schemas.microsoft.com/office/powerpoint/2010/main" val="880092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4231-E9D2-2B4F-A563-28EA1CB1CF2B}"/>
              </a:ext>
            </a:extLst>
          </p:cNvPr>
          <p:cNvSpPr>
            <a:spLocks noGrp="1"/>
          </p:cNvSpPr>
          <p:nvPr>
            <p:ph type="title"/>
          </p:nvPr>
        </p:nvSpPr>
        <p:spPr/>
        <p:txBody>
          <a:bodyPr/>
          <a:lstStyle/>
          <a:p>
            <a:r>
              <a:rPr lang="en-US" dirty="0"/>
              <a:t>Internal Selection</a:t>
            </a:r>
          </a:p>
        </p:txBody>
      </p:sp>
      <p:sp>
        <p:nvSpPr>
          <p:cNvPr id="3" name="Content Placeholder 2">
            <a:extLst>
              <a:ext uri="{FF2B5EF4-FFF2-40B4-BE49-F238E27FC236}">
                <a16:creationId xmlns:a16="http://schemas.microsoft.com/office/drawing/2014/main" id="{AF9EB455-5B3A-F648-BC35-3F128B633540}"/>
              </a:ext>
            </a:extLst>
          </p:cNvPr>
          <p:cNvSpPr>
            <a:spLocks noGrp="1"/>
          </p:cNvSpPr>
          <p:nvPr>
            <p:ph idx="1"/>
          </p:nvPr>
        </p:nvSpPr>
        <p:spPr/>
        <p:txBody>
          <a:bodyPr/>
          <a:lstStyle/>
          <a:p>
            <a:r>
              <a:rPr lang="en-US" dirty="0"/>
              <a:t>One type of feature selection we have used is the “built in” selection in models. </a:t>
            </a:r>
          </a:p>
          <a:p>
            <a:r>
              <a:rPr lang="en-US" dirty="0"/>
              <a:t>Trees and Lasso regression both select out less important features. </a:t>
            </a:r>
          </a:p>
          <a:p>
            <a:r>
              <a:rPr lang="en-US" dirty="0"/>
              <a:t>Select from Model:</a:t>
            </a:r>
          </a:p>
          <a:p>
            <a:pPr lvl="1"/>
            <a:r>
              <a:rPr lang="en-US" dirty="0"/>
              <a:t>Select from model lets us “borrow” the feature selection of algorithms and apply it as a filter. </a:t>
            </a:r>
          </a:p>
          <a:p>
            <a:pPr lvl="1"/>
            <a:r>
              <a:rPr lang="en-US" dirty="0"/>
              <a:t>E.g. we can use a tree’s feature importance as a step to select features, then pass that dataset to a different model to predict. </a:t>
            </a:r>
          </a:p>
          <a:p>
            <a:endParaRPr lang="en-US" dirty="0"/>
          </a:p>
        </p:txBody>
      </p:sp>
      <p:grpSp>
        <p:nvGrpSpPr>
          <p:cNvPr id="10" name="Group 9">
            <a:extLst>
              <a:ext uri="{FF2B5EF4-FFF2-40B4-BE49-F238E27FC236}">
                <a16:creationId xmlns:a16="http://schemas.microsoft.com/office/drawing/2014/main" id="{7FC67793-7F60-E5D3-9949-8485A36ADA98}"/>
              </a:ext>
            </a:extLst>
          </p:cNvPr>
          <p:cNvGrpSpPr/>
          <p:nvPr/>
        </p:nvGrpSpPr>
        <p:grpSpPr>
          <a:xfrm>
            <a:off x="347870" y="4480895"/>
            <a:ext cx="11290465" cy="1353375"/>
            <a:chOff x="347870" y="4480895"/>
            <a:chExt cx="11290465" cy="1353375"/>
          </a:xfrm>
        </p:grpSpPr>
        <p:sp>
          <p:nvSpPr>
            <p:cNvPr id="4" name="Rectangle 3">
              <a:extLst>
                <a:ext uri="{FF2B5EF4-FFF2-40B4-BE49-F238E27FC236}">
                  <a16:creationId xmlns:a16="http://schemas.microsoft.com/office/drawing/2014/main" id="{A5223EA8-EA1E-CA5C-8ACC-35692F2CB449}"/>
                </a:ext>
              </a:extLst>
            </p:cNvPr>
            <p:cNvSpPr/>
            <p:nvPr/>
          </p:nvSpPr>
          <p:spPr>
            <a:xfrm>
              <a:off x="347870" y="4890052"/>
              <a:ext cx="2126973" cy="9442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5" name="Right Arrow 4">
              <a:extLst>
                <a:ext uri="{FF2B5EF4-FFF2-40B4-BE49-F238E27FC236}">
                  <a16:creationId xmlns:a16="http://schemas.microsoft.com/office/drawing/2014/main" id="{B605D528-BC1C-D5D5-3023-877E43CF2280}"/>
                </a:ext>
              </a:extLst>
            </p:cNvPr>
            <p:cNvSpPr/>
            <p:nvPr/>
          </p:nvSpPr>
          <p:spPr>
            <a:xfrm>
              <a:off x="2852530" y="5188226"/>
              <a:ext cx="1649896" cy="3478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7F9BC10-5099-E103-CC22-E398A0450641}"/>
                </a:ext>
              </a:extLst>
            </p:cNvPr>
            <p:cNvSpPr/>
            <p:nvPr/>
          </p:nvSpPr>
          <p:spPr>
            <a:xfrm>
              <a:off x="4687570" y="4880113"/>
              <a:ext cx="2126973" cy="9442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Importance Model (Lasso/Tree)</a:t>
              </a:r>
            </a:p>
          </p:txBody>
        </p:sp>
        <p:sp>
          <p:nvSpPr>
            <p:cNvPr id="7" name="Right Arrow 6">
              <a:extLst>
                <a:ext uri="{FF2B5EF4-FFF2-40B4-BE49-F238E27FC236}">
                  <a16:creationId xmlns:a16="http://schemas.microsoft.com/office/drawing/2014/main" id="{8DAD5101-E0E3-1B44-CDD5-701AC4CEFA49}"/>
                </a:ext>
              </a:extLst>
            </p:cNvPr>
            <p:cNvSpPr/>
            <p:nvPr/>
          </p:nvSpPr>
          <p:spPr>
            <a:xfrm>
              <a:off x="7192230" y="5178287"/>
              <a:ext cx="1649896" cy="3478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6947E1D-9388-CD13-2C4B-775024D50756}"/>
                </a:ext>
              </a:extLst>
            </p:cNvPr>
            <p:cNvSpPr/>
            <p:nvPr/>
          </p:nvSpPr>
          <p:spPr>
            <a:xfrm>
              <a:off x="9511362" y="4890052"/>
              <a:ext cx="2126973" cy="9442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Prediction Model</a:t>
              </a:r>
            </a:p>
          </p:txBody>
        </p:sp>
        <p:sp>
          <p:nvSpPr>
            <p:cNvPr id="9" name="Oval 8">
              <a:extLst>
                <a:ext uri="{FF2B5EF4-FFF2-40B4-BE49-F238E27FC236}">
                  <a16:creationId xmlns:a16="http://schemas.microsoft.com/office/drawing/2014/main" id="{BE4AA6CD-101C-DBBE-5F10-82835E6334EF}"/>
                </a:ext>
              </a:extLst>
            </p:cNvPr>
            <p:cNvSpPr/>
            <p:nvPr/>
          </p:nvSpPr>
          <p:spPr>
            <a:xfrm>
              <a:off x="7079203" y="4480895"/>
              <a:ext cx="1848678" cy="616403"/>
            </a:xfrm>
            <a:prstGeom prst="ellipse">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Filtered Dataset</a:t>
              </a:r>
            </a:p>
          </p:txBody>
        </p:sp>
      </p:grpSp>
    </p:spTree>
    <p:extLst>
      <p:ext uri="{BB962C8B-B14F-4D97-AF65-F5344CB8AC3E}">
        <p14:creationId xmlns:p14="http://schemas.microsoft.com/office/powerpoint/2010/main" val="1437383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291B-3F11-C548-9C0D-96F240FD5AA1}"/>
              </a:ext>
            </a:extLst>
          </p:cNvPr>
          <p:cNvSpPr>
            <a:spLocks noGrp="1"/>
          </p:cNvSpPr>
          <p:nvPr>
            <p:ph type="title"/>
          </p:nvPr>
        </p:nvSpPr>
        <p:spPr/>
        <p:txBody>
          <a:bodyPr/>
          <a:lstStyle/>
          <a:p>
            <a:r>
              <a:rPr lang="en-US" dirty="0"/>
              <a:t>Recursive Elimination</a:t>
            </a:r>
          </a:p>
        </p:txBody>
      </p:sp>
      <p:sp>
        <p:nvSpPr>
          <p:cNvPr id="3" name="Content Placeholder 2">
            <a:extLst>
              <a:ext uri="{FF2B5EF4-FFF2-40B4-BE49-F238E27FC236}">
                <a16:creationId xmlns:a16="http://schemas.microsoft.com/office/drawing/2014/main" id="{7932B713-6A96-C442-AB6C-3FF420D97580}"/>
              </a:ext>
            </a:extLst>
          </p:cNvPr>
          <p:cNvSpPr>
            <a:spLocks noGrp="1"/>
          </p:cNvSpPr>
          <p:nvPr>
            <p:ph idx="1"/>
          </p:nvPr>
        </p:nvSpPr>
        <p:spPr>
          <a:xfrm>
            <a:off x="1451579" y="2015732"/>
            <a:ext cx="9603275" cy="3739025"/>
          </a:xfrm>
        </p:spPr>
        <p:txBody>
          <a:bodyPr>
            <a:normAutofit/>
          </a:bodyPr>
          <a:lstStyle/>
          <a:p>
            <a:r>
              <a:rPr lang="en-US" dirty="0"/>
              <a:t>Recursive elimination does what it says, removes features one at a time. </a:t>
            </a:r>
          </a:p>
          <a:p>
            <a:r>
              <a:rPr lang="en-US" dirty="0"/>
              <a:t>The entire feature set is modeled.</a:t>
            </a:r>
          </a:p>
          <a:p>
            <a:r>
              <a:rPr lang="en-US" dirty="0"/>
              <a:t>The least important feature is booted. </a:t>
            </a:r>
          </a:p>
          <a:p>
            <a:r>
              <a:rPr lang="en-US" dirty="0"/>
              <a:t>Rinse and repeat until the criteria for # of features is reached. </a:t>
            </a:r>
          </a:p>
          <a:p>
            <a:r>
              <a:rPr lang="en-US" dirty="0"/>
              <a:t>RFECV – Implements a “grid search” with cross validation to choose number of features:</a:t>
            </a:r>
          </a:p>
          <a:p>
            <a:pPr lvl="1"/>
            <a:r>
              <a:rPr lang="en-US" dirty="0"/>
              <a:t>Recursive Feature Elimination with Cross Validation. </a:t>
            </a:r>
          </a:p>
          <a:p>
            <a:pPr lvl="1"/>
            <a:r>
              <a:rPr lang="en-US" dirty="0"/>
              <a:t>Will choose number of features with the best score. </a:t>
            </a:r>
          </a:p>
          <a:p>
            <a:pPr lvl="1"/>
            <a:r>
              <a:rPr lang="en-US" dirty="0"/>
              <a:t>Good for pipelines! Auto-select the best set of features. </a:t>
            </a:r>
          </a:p>
        </p:txBody>
      </p:sp>
    </p:spTree>
    <p:extLst>
      <p:ext uri="{BB962C8B-B14F-4D97-AF65-F5344CB8AC3E}">
        <p14:creationId xmlns:p14="http://schemas.microsoft.com/office/powerpoint/2010/main" val="580542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5A92-63A5-CED6-DCFC-B697FB80B1BD}"/>
              </a:ext>
            </a:extLst>
          </p:cNvPr>
          <p:cNvSpPr>
            <a:spLocks noGrp="1"/>
          </p:cNvSpPr>
          <p:nvPr>
            <p:ph type="title"/>
          </p:nvPr>
        </p:nvSpPr>
        <p:spPr/>
        <p:txBody>
          <a:bodyPr/>
          <a:lstStyle/>
          <a:p>
            <a:r>
              <a:rPr lang="en-US" dirty="0"/>
              <a:t>Weirder Stuff</a:t>
            </a:r>
          </a:p>
        </p:txBody>
      </p:sp>
      <p:sp>
        <p:nvSpPr>
          <p:cNvPr id="3" name="Content Placeholder 2">
            <a:extLst>
              <a:ext uri="{FF2B5EF4-FFF2-40B4-BE49-F238E27FC236}">
                <a16:creationId xmlns:a16="http://schemas.microsoft.com/office/drawing/2014/main" id="{A0318E0B-0679-E0EE-B7B0-04D15401B1A5}"/>
              </a:ext>
            </a:extLst>
          </p:cNvPr>
          <p:cNvSpPr>
            <a:spLocks noGrp="1"/>
          </p:cNvSpPr>
          <p:nvPr>
            <p:ph idx="1"/>
          </p:nvPr>
        </p:nvSpPr>
        <p:spPr>
          <a:xfrm>
            <a:off x="1451579" y="1853754"/>
            <a:ext cx="9603275" cy="4199727"/>
          </a:xfrm>
        </p:spPr>
        <p:txBody>
          <a:bodyPr/>
          <a:lstStyle/>
          <a:p>
            <a:r>
              <a:rPr lang="en-US" dirty="0"/>
              <a:t>There’s a handful of other ways to select features that are less common. </a:t>
            </a:r>
          </a:p>
          <a:p>
            <a:r>
              <a:rPr lang="en-US" dirty="0"/>
              <a:t>Permutation Importance - calculated after a model has been fitted. </a:t>
            </a:r>
          </a:p>
          <a:p>
            <a:pPr lvl="1"/>
            <a:r>
              <a:rPr lang="en-US" dirty="0"/>
              <a:t>Randomly shuffle a single column of the validation data, leaving the target and all other columns in place, and then measure the performance of the model with the new data against the performance of the model with the original data. The drop in model performance measures the importance of the variable you just shuffled.</a:t>
            </a:r>
          </a:p>
          <a:p>
            <a:r>
              <a:rPr lang="en-US" dirty="0"/>
              <a:t>Target mean performance – a convoluted process someone published in a competition (http://</a:t>
            </a:r>
            <a:r>
              <a:rPr lang="en-US" dirty="0" err="1"/>
              <a:t>proceedings.mlr.press</a:t>
            </a:r>
            <a:r>
              <a:rPr lang="en-US" dirty="0"/>
              <a:t>/v7/miller09/miller09.pdf)</a:t>
            </a:r>
          </a:p>
        </p:txBody>
      </p:sp>
    </p:spTree>
    <p:extLst>
      <p:ext uri="{BB962C8B-B14F-4D97-AF65-F5344CB8AC3E}">
        <p14:creationId xmlns:p14="http://schemas.microsoft.com/office/powerpoint/2010/main" val="4087037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A fingerprint in black and white">
            <a:extLst>
              <a:ext uri="{FF2B5EF4-FFF2-40B4-BE49-F238E27FC236}">
                <a16:creationId xmlns:a16="http://schemas.microsoft.com/office/drawing/2014/main" id="{57AD4442-CB87-4FEC-5EE8-5F8176BD5AF6}"/>
              </a:ext>
            </a:extLst>
          </p:cNvPr>
          <p:cNvPicPr>
            <a:picLocks noChangeAspect="1"/>
          </p:cNvPicPr>
          <p:nvPr/>
        </p:nvPicPr>
        <p:blipFill>
          <a:blip r:embed="rId3"/>
          <a:srcRect t="7430" r="-1" b="8298"/>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D667F-43B3-9027-FC06-8DD86DC027BC}"/>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sz="2500">
                <a:solidFill>
                  <a:srgbClr val="FFFFFE"/>
                </a:solidFill>
              </a:rPr>
              <a:t>Where we’re going, we don’t need Feature Selection</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DC87A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1879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29D0D-FA1E-CEBC-04C5-85BCB7DA7367}"/>
              </a:ext>
            </a:extLst>
          </p:cNvPr>
          <p:cNvSpPr>
            <a:spLocks noGrp="1"/>
          </p:cNvSpPr>
          <p:nvPr>
            <p:ph type="title"/>
          </p:nvPr>
        </p:nvSpPr>
        <p:spPr/>
        <p:txBody>
          <a:bodyPr/>
          <a:lstStyle/>
          <a:p>
            <a:r>
              <a:rPr lang="en-US" dirty="0"/>
              <a:t>Do we Select? </a:t>
            </a:r>
          </a:p>
        </p:txBody>
      </p:sp>
      <p:sp>
        <p:nvSpPr>
          <p:cNvPr id="3" name="Content Placeholder 2">
            <a:extLst>
              <a:ext uri="{FF2B5EF4-FFF2-40B4-BE49-F238E27FC236}">
                <a16:creationId xmlns:a16="http://schemas.microsoft.com/office/drawing/2014/main" id="{BD241134-7F19-81C1-4108-D885B995317D}"/>
              </a:ext>
            </a:extLst>
          </p:cNvPr>
          <p:cNvSpPr>
            <a:spLocks noGrp="1"/>
          </p:cNvSpPr>
          <p:nvPr>
            <p:ph idx="1"/>
          </p:nvPr>
        </p:nvSpPr>
        <p:spPr>
          <a:xfrm>
            <a:off x="874644" y="1853754"/>
            <a:ext cx="11141766" cy="4199728"/>
          </a:xfrm>
        </p:spPr>
        <p:txBody>
          <a:bodyPr>
            <a:normAutofit fontScale="92500" lnSpcReduction="10000"/>
          </a:bodyPr>
          <a:lstStyle/>
          <a:p>
            <a:r>
              <a:rPr lang="en-US" dirty="0"/>
              <a:t>As noted, removing features makes the model more ‘efficient’ but </a:t>
            </a:r>
            <a:r>
              <a:rPr lang="en-US"/>
              <a:t>doesn’t normally raise </a:t>
            </a:r>
            <a:r>
              <a:rPr lang="en-US" dirty="0"/>
              <a:t>the ceiling. </a:t>
            </a:r>
          </a:p>
          <a:p>
            <a:r>
              <a:rPr lang="en-US" dirty="0"/>
              <a:t>Selecting features makes the most sense when:</a:t>
            </a:r>
          </a:p>
          <a:p>
            <a:pPr lvl="1"/>
            <a:r>
              <a:rPr lang="en-US" b="1" dirty="0"/>
              <a:t>There’s some substantial domain knowledge where you know something about importance. </a:t>
            </a:r>
          </a:p>
          <a:p>
            <a:pPr lvl="1"/>
            <a:r>
              <a:rPr lang="en-US" dirty="0"/>
              <a:t>In our scenarios, the features are kind of random values, in reality they’re measurements of actual real stuff.</a:t>
            </a:r>
          </a:p>
          <a:p>
            <a:pPr lvl="1"/>
            <a:r>
              <a:rPr lang="en-US" dirty="0"/>
              <a:t>The process needs to be somewhat understandable or explainable. </a:t>
            </a:r>
          </a:p>
          <a:p>
            <a:pPr lvl="1"/>
            <a:r>
              <a:rPr lang="en-US" dirty="0"/>
              <a:t>The training data is limited, as a too high wide/tall ratio will tend to overfitting. </a:t>
            </a:r>
            <a:r>
              <a:rPr lang="en-US" b="1" dirty="0"/>
              <a:t>If data is limited, it matters. </a:t>
            </a:r>
            <a:endParaRPr lang="en-US" dirty="0"/>
          </a:p>
          <a:p>
            <a:r>
              <a:rPr lang="en-US" dirty="0"/>
              <a:t>Simple is (usually) better for most cases in practice. </a:t>
            </a:r>
          </a:p>
          <a:p>
            <a:pPr lvl="1"/>
            <a:r>
              <a:rPr lang="en-US" dirty="0"/>
              <a:t>Feature selection will make more of an impact with smaller, simpler models and data. </a:t>
            </a:r>
            <a:endParaRPr lang="en-US" b="1" dirty="0"/>
          </a:p>
          <a:p>
            <a:pPr lvl="1"/>
            <a:r>
              <a:rPr lang="en-US" dirty="0"/>
              <a:t>Can unlock better performance on large models by allowing quicker trials. </a:t>
            </a:r>
          </a:p>
          <a:p>
            <a:pPr lvl="1"/>
            <a:r>
              <a:rPr lang="en-US" dirty="0"/>
              <a:t>In many real-life scenarios, bias error might not be the worst. E.g. a bank will default to ‘generalizing’.</a:t>
            </a:r>
          </a:p>
          <a:p>
            <a:pPr lvl="1"/>
            <a:r>
              <a:rPr lang="en-US" dirty="0"/>
              <a:t>Work ‘up’ in complexity – there’s no use getting 2% better from a model that is 20x larger (usually).</a:t>
            </a:r>
          </a:p>
          <a:p>
            <a:endParaRPr lang="en-US" dirty="0"/>
          </a:p>
        </p:txBody>
      </p:sp>
    </p:spTree>
    <p:extLst>
      <p:ext uri="{BB962C8B-B14F-4D97-AF65-F5344CB8AC3E}">
        <p14:creationId xmlns:p14="http://schemas.microsoft.com/office/powerpoint/2010/main" val="342955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6E3C1-5B20-D524-8B03-2C9E50076095}"/>
              </a:ext>
            </a:extLst>
          </p:cNvPr>
          <p:cNvSpPr>
            <a:spLocks noGrp="1"/>
          </p:cNvSpPr>
          <p:nvPr>
            <p:ph type="title"/>
          </p:nvPr>
        </p:nvSpPr>
        <p:spPr/>
        <p:txBody>
          <a:bodyPr/>
          <a:lstStyle/>
          <a:p>
            <a:r>
              <a:rPr lang="en-US" dirty="0"/>
              <a:t>Feature Selection’s Buddies</a:t>
            </a:r>
          </a:p>
        </p:txBody>
      </p:sp>
      <p:sp>
        <p:nvSpPr>
          <p:cNvPr id="3" name="Content Placeholder 2">
            <a:extLst>
              <a:ext uri="{FF2B5EF4-FFF2-40B4-BE49-F238E27FC236}">
                <a16:creationId xmlns:a16="http://schemas.microsoft.com/office/drawing/2014/main" id="{57DC8E8B-57F3-C18E-4EA1-CDDEBA73389B}"/>
              </a:ext>
            </a:extLst>
          </p:cNvPr>
          <p:cNvSpPr>
            <a:spLocks noGrp="1"/>
          </p:cNvSpPr>
          <p:nvPr>
            <p:ph idx="1"/>
          </p:nvPr>
        </p:nvSpPr>
        <p:spPr>
          <a:xfrm>
            <a:off x="1451579" y="1853755"/>
            <a:ext cx="9603275" cy="4199726"/>
          </a:xfrm>
        </p:spPr>
        <p:txBody>
          <a:bodyPr>
            <a:normAutofit/>
          </a:bodyPr>
          <a:lstStyle/>
          <a:p>
            <a:r>
              <a:rPr lang="en-US" dirty="0"/>
              <a:t>PCA – extracts portions of the “value” from each feature, composed into new features. </a:t>
            </a:r>
          </a:p>
          <a:p>
            <a:pPr lvl="1"/>
            <a:r>
              <a:rPr lang="en-US" dirty="0"/>
              <a:t>Not feature selection as none of the features actually goes away in the same sense. </a:t>
            </a:r>
          </a:p>
          <a:p>
            <a:pPr lvl="1"/>
            <a:r>
              <a:rPr lang="en-US" dirty="0"/>
              <a:t>Can provide many of the same benefits, or better. E.g. example with pixels. </a:t>
            </a:r>
          </a:p>
          <a:p>
            <a:r>
              <a:rPr lang="en-US" dirty="0"/>
              <a:t>Bigger/better models – large models, like NNs, learn feature selection given enough data. </a:t>
            </a:r>
          </a:p>
          <a:p>
            <a:pPr lvl="1"/>
            <a:r>
              <a:rPr lang="en-US" dirty="0"/>
              <a:t>Complex scenarios may allow the model to learn this better than is possible with this stuff. </a:t>
            </a:r>
          </a:p>
          <a:p>
            <a:pPr lvl="1"/>
            <a:r>
              <a:rPr lang="en-US" dirty="0"/>
              <a:t>The model can learn the importance of features, and even different representations of them. </a:t>
            </a:r>
          </a:p>
          <a:p>
            <a:pPr lvl="1"/>
            <a:r>
              <a:rPr lang="en-US" dirty="0"/>
              <a:t>In high-dimension things (generative, image rec., NLP, </a:t>
            </a:r>
            <a:r>
              <a:rPr lang="en-US" dirty="0" err="1"/>
              <a:t>etc</a:t>
            </a:r>
            <a:r>
              <a:rPr lang="en-US" dirty="0"/>
              <a:t>…) each feature tends to not have a specific value that someone can evaluate manually – a pixel or part of a sound wave doesn’t have the relationship to a target that “income” or “age” do. A large model with large data is basically able to figure these complex relationships out – we can’t really do it up front. </a:t>
            </a:r>
          </a:p>
        </p:txBody>
      </p:sp>
    </p:spTree>
    <p:extLst>
      <p:ext uri="{BB962C8B-B14F-4D97-AF65-F5344CB8AC3E}">
        <p14:creationId xmlns:p14="http://schemas.microsoft.com/office/powerpoint/2010/main" val="2609040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9753A-2A8C-F149-8035-FB4E6ADA2349}"/>
              </a:ext>
            </a:extLst>
          </p:cNvPr>
          <p:cNvSpPr>
            <a:spLocks noGrp="1"/>
          </p:cNvSpPr>
          <p:nvPr>
            <p:ph type="ctrTitle"/>
          </p:nvPr>
        </p:nvSpPr>
        <p:spPr/>
        <p:txBody>
          <a:bodyPr/>
          <a:lstStyle/>
          <a:p>
            <a:r>
              <a:rPr lang="en-US" dirty="0"/>
              <a:t>Feature Selection</a:t>
            </a:r>
          </a:p>
        </p:txBody>
      </p:sp>
      <p:sp>
        <p:nvSpPr>
          <p:cNvPr id="3" name="Subtitle 2">
            <a:extLst>
              <a:ext uri="{FF2B5EF4-FFF2-40B4-BE49-F238E27FC236}">
                <a16:creationId xmlns:a16="http://schemas.microsoft.com/office/drawing/2014/main" id="{6EDDED44-6CBD-694F-83C3-CECD1E53689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4244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EFCA-E1A1-C25B-F6AD-A150E348DAC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0515971-A907-9575-2A75-F707FAB67321}"/>
              </a:ext>
            </a:extLst>
          </p:cNvPr>
          <p:cNvSpPr>
            <a:spLocks noGrp="1"/>
          </p:cNvSpPr>
          <p:nvPr>
            <p:ph idx="1"/>
          </p:nvPr>
        </p:nvSpPr>
        <p:spPr>
          <a:xfrm>
            <a:off x="1451579" y="1853755"/>
            <a:ext cx="10018178" cy="4199726"/>
          </a:xfrm>
        </p:spPr>
        <p:txBody>
          <a:bodyPr>
            <a:normAutofit fontScale="92500"/>
          </a:bodyPr>
          <a:lstStyle/>
          <a:p>
            <a:r>
              <a:rPr lang="en-US" dirty="0"/>
              <a:t>In most real situations, you probably want to do something like:</a:t>
            </a:r>
          </a:p>
          <a:p>
            <a:pPr lvl="1"/>
            <a:r>
              <a:rPr lang="en-US" dirty="0"/>
              <a:t>Make a baseline model with minimal prep &amp; use domain knowledge &amp; metrics to trim the feature set. </a:t>
            </a:r>
          </a:p>
          <a:p>
            <a:pPr lvl="1"/>
            <a:r>
              <a:rPr lang="en-US" dirty="0"/>
              <a:t>Continue trimming to see where/if there’s a </a:t>
            </a:r>
            <a:r>
              <a:rPr lang="en-US" dirty="0" err="1"/>
              <a:t>dropoff</a:t>
            </a:r>
            <a:r>
              <a:rPr lang="en-US" dirty="0"/>
              <a:t> in performance. (e.g. 10f = 90%, 9f = 81%)</a:t>
            </a:r>
          </a:p>
          <a:p>
            <a:pPr lvl="1"/>
            <a:r>
              <a:rPr lang="en-US" dirty="0"/>
              <a:t>Make a model with whatever set of features ‘matter’, evaluate if this is sufficient. </a:t>
            </a:r>
          </a:p>
          <a:p>
            <a:pPr lvl="1"/>
            <a:r>
              <a:rPr lang="en-US" dirty="0"/>
              <a:t>This is for tabular ‘real-life’ data (like ours), with a human-manageable number of features. </a:t>
            </a:r>
          </a:p>
          <a:p>
            <a:r>
              <a:rPr lang="en-US" dirty="0"/>
              <a:t>But, if you want complex data &amp; maximal performance, then big models keeping most/all is good. </a:t>
            </a:r>
          </a:p>
          <a:p>
            <a:pPr lvl="1"/>
            <a:r>
              <a:rPr lang="en-US" dirty="0"/>
              <a:t>You need a large model capable of learning complex relationships, and enough data to allow it.</a:t>
            </a:r>
          </a:p>
          <a:p>
            <a:pPr lvl="1"/>
            <a:r>
              <a:rPr lang="en-US" dirty="0"/>
              <a:t>These scenarios are often unstructured data, building off of what works is smart. </a:t>
            </a:r>
          </a:p>
          <a:p>
            <a:r>
              <a:rPr lang="en-US" dirty="0"/>
              <a:t>Shrinking models can also allow for other devices (phones, watches, </a:t>
            </a:r>
            <a:r>
              <a:rPr lang="en-US" dirty="0" err="1"/>
              <a:t>rpi</a:t>
            </a:r>
            <a:r>
              <a:rPr lang="en-US" dirty="0"/>
              <a:t>, </a:t>
            </a:r>
            <a:r>
              <a:rPr lang="en-US" dirty="0" err="1"/>
              <a:t>etc</a:t>
            </a:r>
            <a:r>
              <a:rPr lang="en-US" dirty="0"/>
              <a:t>…) to run things. </a:t>
            </a:r>
          </a:p>
          <a:p>
            <a:r>
              <a:rPr lang="en-US" dirty="0"/>
              <a:t>For us, we can use metrics, and be reasonable – we don’t have the domain know/constraints. </a:t>
            </a:r>
          </a:p>
        </p:txBody>
      </p:sp>
    </p:spTree>
    <p:extLst>
      <p:ext uri="{BB962C8B-B14F-4D97-AF65-F5344CB8AC3E}">
        <p14:creationId xmlns:p14="http://schemas.microsoft.com/office/powerpoint/2010/main" val="2515144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DD47-F066-1249-9FC1-291033AFF13F}"/>
              </a:ext>
            </a:extLst>
          </p:cNvPr>
          <p:cNvSpPr>
            <a:spLocks noGrp="1"/>
          </p:cNvSpPr>
          <p:nvPr>
            <p:ph type="title"/>
          </p:nvPr>
        </p:nvSpPr>
        <p:spPr/>
        <p:txBody>
          <a:bodyPr/>
          <a:lstStyle/>
          <a:p>
            <a:r>
              <a:rPr lang="en-US" dirty="0"/>
              <a:t>Detour – Sparse vs Dense</a:t>
            </a:r>
          </a:p>
        </p:txBody>
      </p:sp>
      <p:sp>
        <p:nvSpPr>
          <p:cNvPr id="3" name="Content Placeholder 2">
            <a:extLst>
              <a:ext uri="{FF2B5EF4-FFF2-40B4-BE49-F238E27FC236}">
                <a16:creationId xmlns:a16="http://schemas.microsoft.com/office/drawing/2014/main" id="{226B2D96-A879-D94E-BDF3-787B0AC923DF}"/>
              </a:ext>
            </a:extLst>
          </p:cNvPr>
          <p:cNvSpPr>
            <a:spLocks noGrp="1"/>
          </p:cNvSpPr>
          <p:nvPr>
            <p:ph idx="1"/>
          </p:nvPr>
        </p:nvSpPr>
        <p:spPr>
          <a:xfrm>
            <a:off x="1451579" y="2015732"/>
            <a:ext cx="9603275" cy="4037749"/>
          </a:xfrm>
        </p:spPr>
        <p:txBody>
          <a:bodyPr/>
          <a:lstStyle/>
          <a:p>
            <a:r>
              <a:rPr lang="en-US" dirty="0"/>
              <a:t>One thing that is mentioned regularly is a sparse or dense matrix. </a:t>
            </a:r>
          </a:p>
          <a:p>
            <a:r>
              <a:rPr lang="en-US" dirty="0"/>
              <a:t>Sparse matrices are mostly 0, dense matrices are not. </a:t>
            </a:r>
          </a:p>
          <a:p>
            <a:pPr lvl="1"/>
            <a:r>
              <a:rPr lang="en-US" dirty="0"/>
              <a:t>E.g. one hot encoded data with many classes makes a very sparse matrix. </a:t>
            </a:r>
          </a:p>
          <a:p>
            <a:r>
              <a:rPr lang="en-US" dirty="0"/>
              <a:t>The difference is in how they are treated (sometimes) in code. </a:t>
            </a:r>
          </a:p>
          <a:p>
            <a:r>
              <a:rPr lang="en-US" dirty="0"/>
              <a:t>Sparse matrices can be represented differently in storage:</a:t>
            </a:r>
          </a:p>
          <a:p>
            <a:pPr lvl="1"/>
            <a:r>
              <a:rPr lang="en-US" dirty="0"/>
              <a:t>Storage space can be more efficient.</a:t>
            </a:r>
          </a:p>
          <a:p>
            <a:pPr lvl="1"/>
            <a:r>
              <a:rPr lang="en-US" dirty="0"/>
              <a:t>Processing speed can be quicker.</a:t>
            </a:r>
          </a:p>
          <a:p>
            <a:r>
              <a:rPr lang="en-US" dirty="0"/>
              <a:t>We don’t really need to think about it much, it is a concern with large amounts of data.</a:t>
            </a:r>
          </a:p>
          <a:p>
            <a:pPr lvl="1"/>
            <a:r>
              <a:rPr lang="en-US" dirty="0"/>
              <a:t>E.g. </a:t>
            </a:r>
            <a:r>
              <a:rPr lang="en-US" dirty="0" err="1"/>
              <a:t>Sklearn</a:t>
            </a:r>
            <a:r>
              <a:rPr lang="en-US" dirty="0"/>
              <a:t> data needs to fit in RAM. </a:t>
            </a:r>
          </a:p>
        </p:txBody>
      </p:sp>
    </p:spTree>
    <p:extLst>
      <p:ext uri="{BB962C8B-B14F-4D97-AF65-F5344CB8AC3E}">
        <p14:creationId xmlns:p14="http://schemas.microsoft.com/office/powerpoint/2010/main" val="286997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E9C2-ED82-7641-89DF-BD0FD9009908}"/>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3E61FF5A-7AE6-5944-8AB3-FC846FC5F66C}"/>
              </a:ext>
            </a:extLst>
          </p:cNvPr>
          <p:cNvSpPr>
            <a:spLocks noGrp="1"/>
          </p:cNvSpPr>
          <p:nvPr>
            <p:ph idx="1"/>
          </p:nvPr>
        </p:nvSpPr>
        <p:spPr/>
        <p:txBody>
          <a:bodyPr/>
          <a:lstStyle/>
          <a:p>
            <a:r>
              <a:rPr lang="en-US" dirty="0"/>
              <a:t>Until now, we haven’t worried too much about feature selection.</a:t>
            </a:r>
          </a:p>
          <a:p>
            <a:pPr lvl="1"/>
            <a:r>
              <a:rPr lang="en-US" dirty="0"/>
              <a:t>Outside of things like L1 regularization built into algorithms. </a:t>
            </a:r>
          </a:p>
          <a:p>
            <a:r>
              <a:rPr lang="en-US" dirty="0"/>
              <a:t>We’ve seen some pretty wide (high dimension) data, with lots of features. </a:t>
            </a:r>
          </a:p>
          <a:p>
            <a:r>
              <a:rPr lang="en-US" dirty="0"/>
              <a:t>Just like with linear regression with p values, we can select some features to help our models. </a:t>
            </a:r>
          </a:p>
          <a:p>
            <a:r>
              <a:rPr lang="en-US" dirty="0"/>
              <a:t>We can build this selection into pipelines to make things slick. </a:t>
            </a:r>
          </a:p>
        </p:txBody>
      </p:sp>
    </p:spTree>
    <p:extLst>
      <p:ext uri="{BB962C8B-B14F-4D97-AF65-F5344CB8AC3E}">
        <p14:creationId xmlns:p14="http://schemas.microsoft.com/office/powerpoint/2010/main" val="94732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83B7-8A50-84B8-F2C5-7A89060360EE}"/>
              </a:ext>
            </a:extLst>
          </p:cNvPr>
          <p:cNvSpPr>
            <a:spLocks noGrp="1"/>
          </p:cNvSpPr>
          <p:nvPr>
            <p:ph type="title"/>
          </p:nvPr>
        </p:nvSpPr>
        <p:spPr/>
        <p:txBody>
          <a:bodyPr/>
          <a:lstStyle/>
          <a:p>
            <a:r>
              <a:rPr lang="en-US" dirty="0"/>
              <a:t>But First, Baselining </a:t>
            </a:r>
          </a:p>
        </p:txBody>
      </p:sp>
      <p:sp>
        <p:nvSpPr>
          <p:cNvPr id="3" name="Content Placeholder 2">
            <a:extLst>
              <a:ext uri="{FF2B5EF4-FFF2-40B4-BE49-F238E27FC236}">
                <a16:creationId xmlns:a16="http://schemas.microsoft.com/office/drawing/2014/main" id="{32FCC3FF-E7AD-7D9B-AD45-1F57A1D6D3B9}"/>
              </a:ext>
            </a:extLst>
          </p:cNvPr>
          <p:cNvSpPr>
            <a:spLocks noGrp="1"/>
          </p:cNvSpPr>
          <p:nvPr>
            <p:ph idx="1"/>
          </p:nvPr>
        </p:nvSpPr>
        <p:spPr>
          <a:xfrm>
            <a:off x="149088" y="2015732"/>
            <a:ext cx="6440556" cy="4037749"/>
          </a:xfrm>
        </p:spPr>
        <p:txBody>
          <a:bodyPr/>
          <a:lstStyle/>
          <a:p>
            <a:r>
              <a:rPr lang="en-US" dirty="0"/>
              <a:t>One idea that is helpful while tuning models is baselining. </a:t>
            </a:r>
          </a:p>
          <a:p>
            <a:r>
              <a:rPr lang="en-US" dirty="0"/>
              <a:t>Get a ‘baseline’ level of performance in ‘stock’ model. </a:t>
            </a:r>
          </a:p>
          <a:p>
            <a:pPr lvl="1"/>
            <a:r>
              <a:rPr lang="en-US" dirty="0"/>
              <a:t>Before trying most tuning stuff, but with cleaning. </a:t>
            </a:r>
          </a:p>
          <a:p>
            <a:pPr lvl="1"/>
            <a:r>
              <a:rPr lang="en-US" dirty="0"/>
              <a:t>E.g. Model with all features and default hyperparameters. </a:t>
            </a:r>
          </a:p>
          <a:p>
            <a:r>
              <a:rPr lang="en-US" dirty="0"/>
              <a:t>If doing tuning outside of a </a:t>
            </a:r>
            <a:r>
              <a:rPr lang="en-US" dirty="0" err="1"/>
              <a:t>gridsearch</a:t>
            </a:r>
            <a:r>
              <a:rPr lang="en-US" dirty="0"/>
              <a:t>, it is more useful. </a:t>
            </a:r>
          </a:p>
          <a:p>
            <a:pPr lvl="1"/>
            <a:r>
              <a:rPr lang="en-US" dirty="0"/>
              <a:t>Grid will just get the best, so if all searching is within there, it is still ‘good’, but doesn’t matter all that much. </a:t>
            </a:r>
          </a:p>
          <a:p>
            <a:pPr lvl="1"/>
            <a:r>
              <a:rPr lang="en-US" dirty="0"/>
              <a:t>E.g. different model types. (This can be in a grid search, but you need to manually make the transformer – not super hard, but somewhat annoying due to different HPs.)</a:t>
            </a:r>
          </a:p>
        </p:txBody>
      </p:sp>
      <p:pic>
        <p:nvPicPr>
          <p:cNvPr id="2050" name="Picture 2" descr="A great baseline play for a last second shot">
            <a:extLst>
              <a:ext uri="{FF2B5EF4-FFF2-40B4-BE49-F238E27FC236}">
                <a16:creationId xmlns:a16="http://schemas.microsoft.com/office/drawing/2014/main" id="{537C63C1-9A42-C6D0-1441-9585ED0FED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690"/>
          <a:stretch/>
        </p:blipFill>
        <p:spPr bwMode="auto">
          <a:xfrm>
            <a:off x="6762657" y="2015731"/>
            <a:ext cx="5000975" cy="318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60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0616-9A4B-8E8A-C18F-57E8CFE9D4D9}"/>
              </a:ext>
            </a:extLst>
          </p:cNvPr>
          <p:cNvSpPr>
            <a:spLocks noGrp="1"/>
          </p:cNvSpPr>
          <p:nvPr>
            <p:ph type="title"/>
          </p:nvPr>
        </p:nvSpPr>
        <p:spPr/>
        <p:txBody>
          <a:bodyPr/>
          <a:lstStyle/>
          <a:p>
            <a:r>
              <a:rPr lang="en-US" dirty="0"/>
              <a:t>Feature Selection Basics</a:t>
            </a:r>
          </a:p>
        </p:txBody>
      </p:sp>
      <p:sp>
        <p:nvSpPr>
          <p:cNvPr id="3" name="Content Placeholder 2">
            <a:extLst>
              <a:ext uri="{FF2B5EF4-FFF2-40B4-BE49-F238E27FC236}">
                <a16:creationId xmlns:a16="http://schemas.microsoft.com/office/drawing/2014/main" id="{9B46B182-4F74-041F-E8F0-44F9A5145A9E}"/>
              </a:ext>
            </a:extLst>
          </p:cNvPr>
          <p:cNvSpPr>
            <a:spLocks noGrp="1"/>
          </p:cNvSpPr>
          <p:nvPr>
            <p:ph idx="1"/>
          </p:nvPr>
        </p:nvSpPr>
        <p:spPr>
          <a:xfrm>
            <a:off x="1451579" y="1853754"/>
            <a:ext cx="9603275" cy="4199727"/>
          </a:xfrm>
        </p:spPr>
        <p:txBody>
          <a:bodyPr>
            <a:normAutofit lnSpcReduction="10000"/>
          </a:bodyPr>
          <a:lstStyle/>
          <a:p>
            <a:r>
              <a:rPr lang="en-US" dirty="0"/>
              <a:t>In general, selecting features won’t improve a model’s </a:t>
            </a:r>
            <a:r>
              <a:rPr lang="en-US" i="1" dirty="0"/>
              <a:t>overall</a:t>
            </a:r>
            <a:r>
              <a:rPr lang="en-US" dirty="0"/>
              <a:t> performance very often. </a:t>
            </a:r>
          </a:p>
          <a:p>
            <a:r>
              <a:rPr lang="en-US" dirty="0"/>
              <a:t>Feature selection allows us to have simpler models:</a:t>
            </a:r>
          </a:p>
          <a:p>
            <a:pPr lvl="1"/>
            <a:r>
              <a:rPr lang="en-US" dirty="0"/>
              <a:t>Fewer features can make for less data, quicker execution, lower cost, or more transparency.  </a:t>
            </a:r>
          </a:p>
          <a:p>
            <a:r>
              <a:rPr lang="en-US" dirty="0"/>
              <a:t>We want to include the things helpful to an accurate prediction, exclude those not. </a:t>
            </a:r>
          </a:p>
          <a:p>
            <a:r>
              <a:rPr lang="en-US" dirty="0"/>
              <a:t>The metric for helpful can change:</a:t>
            </a:r>
          </a:p>
          <a:p>
            <a:pPr lvl="1"/>
            <a:r>
              <a:rPr lang="en-US" dirty="0"/>
              <a:t>Basic statistics or inspection – does this value vary enough or is it clearly useless? </a:t>
            </a:r>
          </a:p>
          <a:p>
            <a:pPr lvl="1"/>
            <a:r>
              <a:rPr lang="en-US" dirty="0"/>
              <a:t>Correlation-</a:t>
            </a:r>
            <a:r>
              <a:rPr lang="en-US" dirty="0" err="1"/>
              <a:t>ish</a:t>
            </a:r>
            <a:r>
              <a:rPr lang="en-US" dirty="0"/>
              <a:t> measures. </a:t>
            </a:r>
          </a:p>
          <a:p>
            <a:pPr lvl="1"/>
            <a:r>
              <a:rPr lang="en-US" dirty="0"/>
              <a:t>Model determinations from internal measures, such as tree feature importance. </a:t>
            </a:r>
          </a:p>
          <a:p>
            <a:pPr lvl="1"/>
            <a:r>
              <a:rPr lang="en-US" dirty="0"/>
              <a:t>Performance of the actual model with/without. </a:t>
            </a:r>
          </a:p>
          <a:p>
            <a:r>
              <a:rPr lang="en-US" dirty="0"/>
              <a:t>All feature selection is basically different methods of calculating and testing this. </a:t>
            </a:r>
          </a:p>
        </p:txBody>
      </p:sp>
    </p:spTree>
    <p:extLst>
      <p:ext uri="{BB962C8B-B14F-4D97-AF65-F5344CB8AC3E}">
        <p14:creationId xmlns:p14="http://schemas.microsoft.com/office/powerpoint/2010/main" val="261227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3E50-4F61-934C-A969-5E4018A16B26}"/>
              </a:ext>
            </a:extLst>
          </p:cNvPr>
          <p:cNvSpPr>
            <a:spLocks noGrp="1"/>
          </p:cNvSpPr>
          <p:nvPr>
            <p:ph type="title"/>
          </p:nvPr>
        </p:nvSpPr>
        <p:spPr>
          <a:xfrm>
            <a:off x="98855" y="1"/>
            <a:ext cx="6051979" cy="556053"/>
          </a:xfrm>
        </p:spPr>
        <p:txBody>
          <a:bodyPr/>
          <a:lstStyle/>
          <a:p>
            <a:r>
              <a:rPr lang="en-US" dirty="0"/>
              <a:t>Feature Selection Impacts</a:t>
            </a:r>
          </a:p>
        </p:txBody>
      </p:sp>
      <p:sp>
        <p:nvSpPr>
          <p:cNvPr id="3" name="Content Placeholder 2">
            <a:extLst>
              <a:ext uri="{FF2B5EF4-FFF2-40B4-BE49-F238E27FC236}">
                <a16:creationId xmlns:a16="http://schemas.microsoft.com/office/drawing/2014/main" id="{DC881FF8-EA80-EB63-20E7-0664DD00E312}"/>
              </a:ext>
            </a:extLst>
          </p:cNvPr>
          <p:cNvSpPr>
            <a:spLocks noGrp="1"/>
          </p:cNvSpPr>
          <p:nvPr>
            <p:ph idx="1"/>
          </p:nvPr>
        </p:nvSpPr>
        <p:spPr>
          <a:xfrm>
            <a:off x="1013791" y="1853754"/>
            <a:ext cx="10515599" cy="4199727"/>
          </a:xfrm>
        </p:spPr>
        <p:txBody>
          <a:bodyPr/>
          <a:lstStyle/>
          <a:p>
            <a:r>
              <a:rPr lang="en-US" dirty="0"/>
              <a:t>Models will internally already have some aspect of weighting feature impacts. </a:t>
            </a:r>
          </a:p>
          <a:p>
            <a:pPr lvl="1"/>
            <a:r>
              <a:rPr lang="en-US" dirty="0"/>
              <a:t>Trees choose to use different features, regression coefficients can shrink (maybe to 0). </a:t>
            </a:r>
          </a:p>
          <a:p>
            <a:pPr lvl="1"/>
            <a:r>
              <a:rPr lang="en-US" dirty="0"/>
              <a:t>Removing a useless feature won’t really make performance jump, since it’s already deemphasized. </a:t>
            </a:r>
          </a:p>
          <a:p>
            <a:r>
              <a:rPr lang="en-US" dirty="0"/>
              <a:t>Remember R2 – the proportion of variance explained by the model:</a:t>
            </a:r>
          </a:p>
          <a:p>
            <a:pPr lvl="1"/>
            <a:r>
              <a:rPr lang="en-US" dirty="0"/>
              <a:t>R2 of 1 is perfect correlation and perfect predictions, x tells us y. 0 is no correlation. </a:t>
            </a:r>
          </a:p>
          <a:p>
            <a:pPr lvl="1"/>
            <a:r>
              <a:rPr lang="en-US" dirty="0"/>
              <a:t>Added features rarely have </a:t>
            </a:r>
            <a:r>
              <a:rPr lang="en-US" i="1" dirty="0"/>
              <a:t>absolutely no</a:t>
            </a:r>
            <a:r>
              <a:rPr lang="en-US" dirty="0"/>
              <a:t> correlation with the target, so they contribute </a:t>
            </a:r>
            <a:r>
              <a:rPr lang="en-US" i="1" dirty="0"/>
              <a:t>something.</a:t>
            </a:r>
            <a:r>
              <a:rPr lang="en-US" dirty="0"/>
              <a:t> </a:t>
            </a:r>
          </a:p>
          <a:p>
            <a:pPr lvl="1"/>
            <a:r>
              <a:rPr lang="en-US" dirty="0"/>
              <a:t>Could add many bad features to a few good ones to get a higher R2. </a:t>
            </a:r>
          </a:p>
          <a:p>
            <a:pPr lvl="1"/>
            <a:r>
              <a:rPr lang="en-US" dirty="0"/>
              <a:t>Think of </a:t>
            </a:r>
            <a:r>
              <a:rPr lang="en-US" dirty="0" err="1"/>
              <a:t>multicorrelation</a:t>
            </a:r>
            <a:r>
              <a:rPr lang="en-US" dirty="0"/>
              <a:t> examples – we can remove redundant features and r2 is basically unchanged. </a:t>
            </a:r>
          </a:p>
          <a:p>
            <a:r>
              <a:rPr lang="en-US" dirty="0"/>
              <a:t>Adjusted R2 measures the correlation, adjusted for size of data and # of features. </a:t>
            </a:r>
          </a:p>
          <a:p>
            <a:pPr lvl="1"/>
            <a:r>
              <a:rPr lang="en-US" dirty="0"/>
              <a:t>Similar concept to regularization – there’s a penalty (to overcome) for making the model larger. </a:t>
            </a:r>
          </a:p>
        </p:txBody>
      </p:sp>
      <p:pic>
        <p:nvPicPr>
          <p:cNvPr id="1028" name="Picture 4" descr="Adjusted R2">
            <a:extLst>
              <a:ext uri="{FF2B5EF4-FFF2-40B4-BE49-F238E27FC236}">
                <a16:creationId xmlns:a16="http://schemas.microsoft.com/office/drawing/2014/main" id="{552A0F20-50BC-40C5-D9BA-6805A803F6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35" t="6734" r="5897" b="11702"/>
          <a:stretch/>
        </p:blipFill>
        <p:spPr bwMode="auto">
          <a:xfrm>
            <a:off x="6150834" y="0"/>
            <a:ext cx="6041166" cy="18537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Squared: Formula Explanation. We all must have seen these terms… | by  Saurabh Gupta | Analytics Vidhya | Medium">
            <a:extLst>
              <a:ext uri="{FF2B5EF4-FFF2-40B4-BE49-F238E27FC236}">
                <a16:creationId xmlns:a16="http://schemas.microsoft.com/office/drawing/2014/main" id="{BC2CF55A-2DA9-BFC3-77C7-7E5EF77A9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13" y="690473"/>
            <a:ext cx="5866054" cy="1163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15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White arrows painted on the asphalt">
            <a:extLst>
              <a:ext uri="{FF2B5EF4-FFF2-40B4-BE49-F238E27FC236}">
                <a16:creationId xmlns:a16="http://schemas.microsoft.com/office/drawing/2014/main" id="{3BD255F2-1DCC-F25F-1F49-64B4A5630ED2}"/>
              </a:ext>
            </a:extLst>
          </p:cNvPr>
          <p:cNvPicPr>
            <a:picLocks noChangeAspect="1"/>
          </p:cNvPicPr>
          <p:nvPr/>
        </p:nvPicPr>
        <p:blipFill>
          <a:blip r:embed="rId3"/>
          <a:srcRect t="1112" r="-1" b="13980"/>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6D484C-FF8D-83BB-DFB0-120EB27EFCB3}"/>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a:solidFill>
                  <a:srgbClr val="FFFFFE"/>
                </a:solidFill>
              </a:rPr>
              <a:t>Ways to select Features</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119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63E3-F478-F0BC-9B1F-E82FD8E57BAD}"/>
              </a:ext>
            </a:extLst>
          </p:cNvPr>
          <p:cNvSpPr>
            <a:spLocks noGrp="1"/>
          </p:cNvSpPr>
          <p:nvPr>
            <p:ph type="title"/>
          </p:nvPr>
        </p:nvSpPr>
        <p:spPr/>
        <p:txBody>
          <a:bodyPr/>
          <a:lstStyle/>
          <a:p>
            <a:r>
              <a:rPr lang="en-US" dirty="0"/>
              <a:t>How to do Selection</a:t>
            </a:r>
          </a:p>
        </p:txBody>
      </p:sp>
      <p:sp>
        <p:nvSpPr>
          <p:cNvPr id="3" name="Content Placeholder 2">
            <a:extLst>
              <a:ext uri="{FF2B5EF4-FFF2-40B4-BE49-F238E27FC236}">
                <a16:creationId xmlns:a16="http://schemas.microsoft.com/office/drawing/2014/main" id="{7A23DD63-E1F7-4DCD-6739-EEEE3E0B8686}"/>
              </a:ext>
            </a:extLst>
          </p:cNvPr>
          <p:cNvSpPr>
            <a:spLocks noGrp="1"/>
          </p:cNvSpPr>
          <p:nvPr>
            <p:ph idx="1"/>
          </p:nvPr>
        </p:nvSpPr>
        <p:spPr>
          <a:xfrm>
            <a:off x="1341783" y="1853754"/>
            <a:ext cx="9713071" cy="4119663"/>
          </a:xfrm>
        </p:spPr>
        <p:txBody>
          <a:bodyPr/>
          <a:lstStyle/>
          <a:p>
            <a:r>
              <a:rPr lang="en-US" dirty="0"/>
              <a:t>There are several methods to evaluate how good a feature is, each different. </a:t>
            </a:r>
          </a:p>
          <a:p>
            <a:r>
              <a:rPr lang="en-US" dirty="0"/>
              <a:t>They may agree, but they may not – it can vary, somewhat unpredictably. </a:t>
            </a:r>
          </a:p>
          <a:p>
            <a:pPr lvl="1"/>
            <a:r>
              <a:rPr lang="en-US" dirty="0"/>
              <a:t>If several methods say a feature is less important, it probably is. </a:t>
            </a:r>
          </a:p>
          <a:p>
            <a:pPr lvl="1"/>
            <a:r>
              <a:rPr lang="en-US" dirty="0"/>
              <a:t>If several methods say a feature is more important, it probably is. </a:t>
            </a:r>
          </a:p>
          <a:p>
            <a:r>
              <a:rPr lang="en-US" dirty="0"/>
              <a:t>There are a few complications to this:</a:t>
            </a:r>
          </a:p>
          <a:p>
            <a:pPr lvl="1"/>
            <a:r>
              <a:rPr lang="en-US" dirty="0"/>
              <a:t>Relationships, in complex data, might not be so simple – e.g. combo of features to target. </a:t>
            </a:r>
          </a:p>
          <a:p>
            <a:pPr lvl="1"/>
            <a:r>
              <a:rPr lang="en-US" dirty="0"/>
              <a:t>Multicollinearity – multiple features containing the same information. Algorithm can’t weight importance of each feature since the important info could be sourced from multiple features.</a:t>
            </a:r>
          </a:p>
        </p:txBody>
      </p:sp>
    </p:spTree>
    <p:extLst>
      <p:ext uri="{BB962C8B-B14F-4D97-AF65-F5344CB8AC3E}">
        <p14:creationId xmlns:p14="http://schemas.microsoft.com/office/powerpoint/2010/main" val="32900563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15997</TotalTime>
  <Words>2179</Words>
  <Application>Microsoft Macintosh PowerPoint</Application>
  <PresentationFormat>Widescreen</PresentationFormat>
  <Paragraphs>158</Paragraphs>
  <Slides>20</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Gallery</vt:lpstr>
      <vt:lpstr>Stuff</vt:lpstr>
      <vt:lpstr>Feature Selection</vt:lpstr>
      <vt:lpstr>Detour – Sparse vs Dense</vt:lpstr>
      <vt:lpstr>Feature Selection</vt:lpstr>
      <vt:lpstr>But First, Baselining </vt:lpstr>
      <vt:lpstr>Feature Selection Basics</vt:lpstr>
      <vt:lpstr>Feature Selection Impacts</vt:lpstr>
      <vt:lpstr>Ways to select Features</vt:lpstr>
      <vt:lpstr>How to do Selection</vt:lpstr>
      <vt:lpstr>Relative Importance in Multicollinearity (We’ll do Example – stats 023)</vt:lpstr>
      <vt:lpstr>Variance Based Selection</vt:lpstr>
      <vt:lpstr>Univariate Selection</vt:lpstr>
      <vt:lpstr>Univariate Implementation</vt:lpstr>
      <vt:lpstr>Internal Selection</vt:lpstr>
      <vt:lpstr>Recursive Elimination</vt:lpstr>
      <vt:lpstr>Weirder Stuff</vt:lpstr>
      <vt:lpstr>Where we’re going, we don’t need Feature Selection</vt:lpstr>
      <vt:lpstr>Do we Select? </vt:lpstr>
      <vt:lpstr>Feature Selection’s Buddies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Selection</dc:title>
  <dc:creator>Akeem Semper</dc:creator>
  <cp:lastModifiedBy>Akeem Semper</cp:lastModifiedBy>
  <cp:revision>28</cp:revision>
  <dcterms:created xsi:type="dcterms:W3CDTF">2022-01-27T17:10:47Z</dcterms:created>
  <dcterms:modified xsi:type="dcterms:W3CDTF">2025-02-04T18:10:16Z</dcterms:modified>
</cp:coreProperties>
</file>