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71" r:id="rId4"/>
    <p:sldId id="257" r:id="rId5"/>
    <p:sldId id="258" r:id="rId6"/>
    <p:sldId id="267" r:id="rId7"/>
    <p:sldId id="268" r:id="rId8"/>
    <p:sldId id="259" r:id="rId9"/>
    <p:sldId id="265" r:id="rId10"/>
    <p:sldId id="272" r:id="rId11"/>
    <p:sldId id="263" r:id="rId12"/>
    <p:sldId id="269" r:id="rId13"/>
    <p:sldId id="260" r:id="rId14"/>
    <p:sldId id="266" r:id="rId15"/>
    <p:sldId id="270" r:id="rId16"/>
    <p:sldId id="264" r:id="rId17"/>
    <p:sldId id="273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2"/>
    <p:restoredTop sz="96327"/>
  </p:normalViewPr>
  <p:slideViewPr>
    <p:cSldViewPr snapToGrid="0" snapToObjects="1">
      <p:cViewPr varScale="1">
        <p:scale>
          <a:sx n="132" d="100"/>
          <a:sy n="132" d="100"/>
        </p:scale>
        <p:origin x="168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323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41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50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84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279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0086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066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946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63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332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940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8EB956-B9A1-094B-BC13-BCDA764F5B85}" type="datetimeFigureOut">
              <a:rPr lang="en-US" smtClean="0"/>
              <a:t>2/4/25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F15D2CE-1EC0-B04A-8167-F5C20ABAC3C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64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1D0E-258E-D648-88A2-E4FF6E189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SVM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72A4A-F6C5-7E43-A81A-D68D6FF69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1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0306-D68E-9F84-C1B4-9F23718C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3DF84-8596-C1E2-9EF9-9AFF7E9DE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2716" y="2015732"/>
            <a:ext cx="4052236" cy="4037749"/>
          </a:xfrm>
        </p:spPr>
        <p:txBody>
          <a:bodyPr/>
          <a:lstStyle/>
          <a:p>
            <a:r>
              <a:rPr lang="en-US" dirty="0"/>
              <a:t>Each kernel will do a different transformation. </a:t>
            </a:r>
          </a:p>
          <a:p>
            <a:r>
              <a:rPr lang="en-US" dirty="0"/>
              <a:t>In 2D, we can see what makes sense. In lots of D, we have to test. </a:t>
            </a:r>
          </a:p>
          <a:p>
            <a:pPr lvl="1"/>
            <a:r>
              <a:rPr lang="en-US" dirty="0"/>
              <a:t>Grid search makes this one pretty easy. </a:t>
            </a:r>
          </a:p>
          <a:p>
            <a:r>
              <a:rPr lang="en-US" dirty="0"/>
              <a:t>Results can swing wildly depending on kernel/data combo. </a:t>
            </a:r>
          </a:p>
        </p:txBody>
      </p:sp>
      <p:pic>
        <p:nvPicPr>
          <p:cNvPr id="10244" name="Picture 4" descr="A Practical Guide to Support Vector Machines (SVM) | Machine Learning | Big  Data | SFU | SFU Professional Computer Science">
            <a:extLst>
              <a:ext uri="{FF2B5EF4-FFF2-40B4-BE49-F238E27FC236}">
                <a16:creationId xmlns:a16="http://schemas.microsoft.com/office/drawing/2014/main" id="{BC7F182F-A086-EB7E-9090-151914001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583"/>
            <a:ext cx="7892716" cy="5333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194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7CD68-576B-F8E5-755B-51686AAF5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Dimensional Explosion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4E23A-FA69-A9D2-3689-9562A3A7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3" y="2015732"/>
            <a:ext cx="5096331" cy="4037749"/>
          </a:xfrm>
        </p:spPr>
        <p:txBody>
          <a:bodyPr/>
          <a:lstStyle/>
          <a:p>
            <a:r>
              <a:rPr lang="en-US" dirty="0"/>
              <a:t>As with basis functions, this increase the dimensionality of the data. </a:t>
            </a:r>
          </a:p>
          <a:p>
            <a:r>
              <a:rPr lang="en-US" dirty="0"/>
              <a:t>The intuition is simple:</a:t>
            </a:r>
          </a:p>
          <a:p>
            <a:pPr lvl="1"/>
            <a:r>
              <a:rPr lang="en-US" dirty="0"/>
              <a:t>Can’t separate in 2D, make it ‘more D’, more space, we can then draw a plane to separate. </a:t>
            </a:r>
          </a:p>
          <a:p>
            <a:pPr lvl="1"/>
            <a:r>
              <a:rPr lang="en-US" dirty="0"/>
              <a:t>Same number of points. </a:t>
            </a:r>
          </a:p>
          <a:p>
            <a:pPr lvl="1"/>
            <a:r>
              <a:rPr lang="en-US" dirty="0"/>
              <a:t>There’s literally more empty space for HP. </a:t>
            </a:r>
          </a:p>
          <a:p>
            <a:r>
              <a:rPr lang="en-US" dirty="0"/>
              <a:t>We map the points from N-D to M-D. </a:t>
            </a:r>
          </a:p>
          <a:p>
            <a:pPr lvl="1"/>
            <a:r>
              <a:rPr lang="en-US" dirty="0"/>
              <a:t>This can take a minute, lots of math. </a:t>
            </a:r>
          </a:p>
        </p:txBody>
      </p:sp>
      <p:pic>
        <p:nvPicPr>
          <p:cNvPr id="4098" name="Picture 2" descr="The Kernel Trick in Support Vector Classification | by Drew Wilimitis |  Towards Data Science | Medium">
            <a:extLst>
              <a:ext uri="{FF2B5EF4-FFF2-40B4-BE49-F238E27FC236}">
                <a16:creationId xmlns:a16="http://schemas.microsoft.com/office/drawing/2014/main" id="{53D65E55-E2CF-609E-532C-D54756523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84" y="2015732"/>
            <a:ext cx="6999416" cy="391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275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143FD-E9ED-26A3-CA7F-220AD8B0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Easier to Split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31976-D5DC-E9DD-D6B8-4CC55E1F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3276" y="2015732"/>
            <a:ext cx="6542360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170" name="Picture 2" descr="9.12 Non-linear SVMs | Machine Learning in Asset Pricing">
            <a:extLst>
              <a:ext uri="{FF2B5EF4-FFF2-40B4-BE49-F238E27FC236}">
                <a16:creationId xmlns:a16="http://schemas.microsoft.com/office/drawing/2014/main" id="{C3FC6E54-53B0-1CAF-038C-1E9D72986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64" y="2547237"/>
            <a:ext cx="5016912" cy="35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6021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38ABA-BD54-1C4D-A5E3-BCCE22EEA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Kernels and their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5798C-563E-A04D-A656-7FA4C4B92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4"/>
            <a:ext cx="6241446" cy="4037747"/>
          </a:xfrm>
        </p:spPr>
        <p:txBody>
          <a:bodyPr>
            <a:normAutofit/>
          </a:bodyPr>
          <a:lstStyle/>
          <a:p>
            <a:r>
              <a:rPr lang="en-US" dirty="0"/>
              <a:t>This process is done using the Kernel Trick in SVMs, it allows us to separate non-linear data. </a:t>
            </a:r>
          </a:p>
          <a:p>
            <a:pPr lvl="1"/>
            <a:r>
              <a:rPr lang="en-US" dirty="0"/>
              <a:t>Like a basis function in use, but with a shortcut. </a:t>
            </a:r>
          </a:p>
          <a:p>
            <a:r>
              <a:rPr lang="en-US" dirty="0"/>
              <a:t>We can specify as a HP:</a:t>
            </a:r>
          </a:p>
          <a:p>
            <a:pPr lvl="1"/>
            <a:r>
              <a:rPr lang="en-US" dirty="0"/>
              <a:t>Linear</a:t>
            </a:r>
          </a:p>
          <a:p>
            <a:pPr lvl="1"/>
            <a:r>
              <a:rPr lang="en-US" dirty="0"/>
              <a:t>Radial</a:t>
            </a:r>
          </a:p>
          <a:p>
            <a:pPr lvl="1"/>
            <a:r>
              <a:rPr lang="en-US" dirty="0"/>
              <a:t>Sigmoid</a:t>
            </a:r>
          </a:p>
          <a:p>
            <a:pPr lvl="1"/>
            <a:r>
              <a:rPr lang="en-US" dirty="0"/>
              <a:t>Polynomial</a:t>
            </a:r>
          </a:p>
          <a:p>
            <a:r>
              <a:rPr lang="en-US" dirty="0"/>
              <a:t>After kernel trick, sets may become linearly separable.</a:t>
            </a:r>
          </a:p>
        </p:txBody>
      </p:sp>
      <p:pic>
        <p:nvPicPr>
          <p:cNvPr id="4098" name="Picture 2" descr="Support Vector Machines with the mlr package | R-bloggers">
            <a:extLst>
              <a:ext uri="{FF2B5EF4-FFF2-40B4-BE49-F238E27FC236}">
                <a16:creationId xmlns:a16="http://schemas.microsoft.com/office/drawing/2014/main" id="{5D79C869-A349-8445-9E76-3A12C95E1E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1446" y="2015734"/>
            <a:ext cx="5813091" cy="4298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141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70E5-F1A3-B8E6-9AB5-3F0AD48D8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741404"/>
          </a:xfrm>
        </p:spPr>
        <p:txBody>
          <a:bodyPr/>
          <a:lstStyle/>
          <a:p>
            <a:r>
              <a:rPr lang="en-US" dirty="0"/>
              <a:t>What’s happening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EB076-3969-CC8C-2712-C461820FE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3355199" cy="34506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124" name="Picture 4" descr="Kernel Trick">
            <a:extLst>
              <a:ext uri="{FF2B5EF4-FFF2-40B4-BE49-F238E27FC236}">
                <a16:creationId xmlns:a16="http://schemas.microsoft.com/office/drawing/2014/main" id="{95462D8D-93DC-98B7-B095-3CABAB6E1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13" y="650665"/>
            <a:ext cx="10551973" cy="593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170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C1E-757D-AEA2-66AC-67728096D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Tricks…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38CF7-B78E-F73E-4185-19F6B5260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2015732"/>
            <a:ext cx="7175088" cy="3913430"/>
          </a:xfrm>
        </p:spPr>
        <p:txBody>
          <a:bodyPr/>
          <a:lstStyle/>
          <a:p>
            <a:r>
              <a:rPr lang="en-US" dirty="0"/>
              <a:t>The kernel trick is a mathematical shortcut that sidesteps the mapping math. </a:t>
            </a:r>
          </a:p>
          <a:p>
            <a:pPr lvl="1"/>
            <a:r>
              <a:rPr lang="en-US" dirty="0"/>
              <a:t>i.e. we can ‘make’ the data M-dimensional, without all the calculations. </a:t>
            </a:r>
          </a:p>
          <a:p>
            <a:r>
              <a:rPr lang="en-US" dirty="0"/>
              <a:t>This makes things run much more quickly. </a:t>
            </a:r>
          </a:p>
          <a:p>
            <a:r>
              <a:rPr lang="en-US" dirty="0"/>
              <a:t>Once in higher dimensions, division is typically easier. </a:t>
            </a:r>
          </a:p>
          <a:p>
            <a:pPr lvl="1"/>
            <a:r>
              <a:rPr lang="en-US" dirty="0"/>
              <a:t>This one is polynomial power of 2, same a basis LR. </a:t>
            </a:r>
          </a:p>
        </p:txBody>
      </p:sp>
      <p:pic>
        <p:nvPicPr>
          <p:cNvPr id="4" name="Picture 2" descr="9.12 Non-linear SVMs | Machine Learning in Asset Pricing">
            <a:extLst>
              <a:ext uri="{FF2B5EF4-FFF2-40B4-BE49-F238E27FC236}">
                <a16:creationId xmlns:a16="http://schemas.microsoft.com/office/drawing/2014/main" id="{4E4EBF13-08DD-59C7-D7CB-AADF3BDB0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088" y="2122080"/>
            <a:ext cx="5016912" cy="3506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104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195F3-0BF3-5AE0-E2F0-408740BC4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Kernels are Tricky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46985-22E1-60E1-BBB6-3BF0F888CF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4903" y="2015732"/>
            <a:ext cx="5737097" cy="4037749"/>
          </a:xfrm>
        </p:spPr>
        <p:txBody>
          <a:bodyPr/>
          <a:lstStyle/>
          <a:p>
            <a:r>
              <a:rPr lang="en-US" dirty="0"/>
              <a:t>The kernel trick saves calculations in mapping to a higher dimension space. </a:t>
            </a:r>
          </a:p>
          <a:p>
            <a:pPr lvl="1"/>
            <a:r>
              <a:rPr lang="en-US" dirty="0"/>
              <a:t>I.e. the kernel function needs to be applied to each record – lots of algebra. </a:t>
            </a:r>
          </a:p>
          <a:p>
            <a:r>
              <a:rPr lang="en-US" dirty="0"/>
              <a:t>The kernel trick is a shortcut of that mapping. </a:t>
            </a:r>
          </a:p>
          <a:p>
            <a:pPr lvl="1"/>
            <a:r>
              <a:rPr lang="en-US" dirty="0"/>
              <a:t>Get: data in higher dimensions. </a:t>
            </a:r>
          </a:p>
          <a:p>
            <a:pPr lvl="1"/>
            <a:r>
              <a:rPr lang="en-US" dirty="0"/>
              <a:t>Without: having to do all the math. </a:t>
            </a:r>
          </a:p>
          <a:p>
            <a:r>
              <a:rPr lang="en-US" dirty="0"/>
              <a:t>This makes this practical to use in more cases. </a:t>
            </a:r>
          </a:p>
        </p:txBody>
      </p:sp>
      <p:pic>
        <p:nvPicPr>
          <p:cNvPr id="2054" name="Picture 6" descr="The Kernel Trick in Support Vector Classification | by Drew Wilimitis |  Towards Data Science">
            <a:extLst>
              <a:ext uri="{FF2B5EF4-FFF2-40B4-BE49-F238E27FC236}">
                <a16:creationId xmlns:a16="http://schemas.microsoft.com/office/drawing/2014/main" id="{8C0B1256-9D04-D001-749C-D2923E982A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42" y="2015732"/>
            <a:ext cx="6249056" cy="349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9454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AD73-37F8-A5AF-50DD-517EB356C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F66EC-ECD7-CC88-2AF3-F3C47164A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Support vector machines are relatively widely used in real-life. </a:t>
            </a:r>
          </a:p>
          <a:p>
            <a:pPr lvl="1"/>
            <a:r>
              <a:rPr lang="en-US" dirty="0"/>
              <a:t>Often good at unstructured things like image or voice classification. </a:t>
            </a:r>
          </a:p>
          <a:p>
            <a:pPr lvl="1"/>
            <a:r>
              <a:rPr lang="en-US" dirty="0"/>
              <a:t>Marketing/sales related – spam, fraud, recommendation systems. </a:t>
            </a:r>
          </a:p>
          <a:p>
            <a:pPr lvl="1"/>
            <a:r>
              <a:rPr lang="en-US" dirty="0"/>
              <a:t>NLP related things like sentiment analysis. </a:t>
            </a:r>
          </a:p>
          <a:p>
            <a:r>
              <a:rPr lang="en-US" dirty="0"/>
              <a:t>These applications are/may be better with NN, if there is lots of data. If not, SVM competes. </a:t>
            </a:r>
          </a:p>
          <a:p>
            <a:r>
              <a:rPr lang="en-US" dirty="0"/>
              <a:t>For smaller datasets, an SVM might do a really good job where a neural network is still underfitted. </a:t>
            </a:r>
          </a:p>
        </p:txBody>
      </p:sp>
    </p:spTree>
    <p:extLst>
      <p:ext uri="{BB962C8B-B14F-4D97-AF65-F5344CB8AC3E}">
        <p14:creationId xmlns:p14="http://schemas.microsoft.com/office/powerpoint/2010/main" val="4053270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D13E-6C2F-BD49-AFEA-7E6DF82F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– So Hot Right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84410-9223-EE45-9D4E-0A6CE3B9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Multiple classes – One vs rest, or one vs one. No </a:t>
            </a:r>
            <a:r>
              <a:rPr lang="en-US" dirty="0" err="1"/>
              <a:t>softmax</a:t>
            </a:r>
            <a:r>
              <a:rPr lang="en-US" dirty="0"/>
              <a:t> equivalent. 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Can be really accurate, and pretty flexible thanks to kernel tricks. </a:t>
            </a:r>
          </a:p>
          <a:p>
            <a:pPr lvl="1"/>
            <a:r>
              <a:rPr lang="en-US" dirty="0"/>
              <a:t>Good (potentially) with small-</a:t>
            </a:r>
            <a:r>
              <a:rPr lang="en-US" dirty="0" err="1"/>
              <a:t>ish</a:t>
            </a:r>
            <a:r>
              <a:rPr lang="en-US" dirty="0"/>
              <a:t> datasets, especially those with many features </a:t>
            </a:r>
            <a:r>
              <a:rPr lang="en-US"/>
              <a:t>like images. </a:t>
            </a:r>
            <a:endParaRPr lang="en-US" dirty="0"/>
          </a:p>
          <a:p>
            <a:pPr lvl="1"/>
            <a:r>
              <a:rPr lang="en-US" dirty="0"/>
              <a:t>Stable – only different if the support vector change. 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May be slow on large datasets. </a:t>
            </a:r>
          </a:p>
          <a:p>
            <a:pPr lvl="1"/>
            <a:r>
              <a:rPr lang="en-US" dirty="0"/>
              <a:t>Noise and messy data may hurt accuracy if the margins are hard to define in the data. </a:t>
            </a:r>
          </a:p>
          <a:p>
            <a:pPr lvl="1"/>
            <a:r>
              <a:rPr lang="en-US" dirty="0"/>
              <a:t>Correct kernel requires testing via a </a:t>
            </a:r>
            <a:r>
              <a:rPr lang="en-US" dirty="0" err="1"/>
              <a:t>gridsearch</a:t>
            </a:r>
            <a:r>
              <a:rPr lang="en-US" dirty="0"/>
              <a:t> or similar. </a:t>
            </a:r>
          </a:p>
        </p:txBody>
      </p:sp>
    </p:spTree>
    <p:extLst>
      <p:ext uri="{BB962C8B-B14F-4D97-AF65-F5344CB8AC3E}">
        <p14:creationId xmlns:p14="http://schemas.microsoft.com/office/powerpoint/2010/main" val="246902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6B32C-E4F6-CA28-E521-3B21D5956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CA0A8-254F-D518-A329-0924B0E5D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739" y="2015734"/>
            <a:ext cx="6858400" cy="3450613"/>
          </a:xfrm>
        </p:spPr>
        <p:txBody>
          <a:bodyPr>
            <a:normAutofit/>
          </a:bodyPr>
          <a:lstStyle/>
          <a:p>
            <a:r>
              <a:rPr lang="en-US" sz="2400" dirty="0"/>
              <a:t>Support vector machines are a linear-based classification model. </a:t>
            </a:r>
          </a:p>
          <a:p>
            <a:pPr lvl="1"/>
            <a:r>
              <a:rPr lang="en-US" sz="2000" dirty="0"/>
              <a:t>There’s regression versions, but those are less common. </a:t>
            </a:r>
          </a:p>
          <a:p>
            <a:r>
              <a:rPr lang="en-US" sz="2400" dirty="0"/>
              <a:t>They are based on creating a margin between the groups. </a:t>
            </a:r>
          </a:p>
          <a:p>
            <a:pPr lvl="1"/>
            <a:r>
              <a:rPr lang="en-US" sz="2200" dirty="0"/>
              <a:t>Aim to create the biggest ‘lane’ between the groups.</a:t>
            </a:r>
          </a:p>
        </p:txBody>
      </p:sp>
      <p:pic>
        <p:nvPicPr>
          <p:cNvPr id="1026" name="Picture 2" descr="Support Vector Machine (SVM) - MATLAB &amp; Simulink">
            <a:extLst>
              <a:ext uri="{FF2B5EF4-FFF2-40B4-BE49-F238E27FC236}">
                <a16:creationId xmlns:a16="http://schemas.microsoft.com/office/drawing/2014/main" id="{1A28CAF9-ABCA-F3DC-0888-1C6E29DC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402017"/>
            <a:ext cx="4510606" cy="345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469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0FC0-ECAA-A059-0DDA-052630B9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70803-A38E-1340-9CB4-A05E64EC3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857027"/>
          </a:xfrm>
        </p:spPr>
        <p:txBody>
          <a:bodyPr/>
          <a:lstStyle/>
          <a:p>
            <a:r>
              <a:rPr lang="en-US" dirty="0"/>
              <a:t>The thing that does the dividing of the two sets is called the hyperplane.</a:t>
            </a:r>
          </a:p>
          <a:p>
            <a:pPr lvl="1"/>
            <a:r>
              <a:rPr lang="en-US" dirty="0"/>
              <a:t>This is the line in a 2D logistic regression – defined by the regression result. </a:t>
            </a:r>
          </a:p>
          <a:p>
            <a:r>
              <a:rPr lang="en-US" dirty="0"/>
              <a:t>The hyperplane is a plane that is 1 D less than the data. </a:t>
            </a:r>
          </a:p>
          <a:p>
            <a:pPr lvl="1"/>
            <a:r>
              <a:rPr lang="en-US" dirty="0"/>
              <a:t>The model looks to find this plane and use it to divide data. </a:t>
            </a:r>
          </a:p>
        </p:txBody>
      </p:sp>
      <p:pic>
        <p:nvPicPr>
          <p:cNvPr id="9218" name="Picture 2" descr="Hyperplane Definition | DeepAI">
            <a:extLst>
              <a:ext uri="{FF2B5EF4-FFF2-40B4-BE49-F238E27FC236}">
                <a16:creationId xmlns:a16="http://schemas.microsoft.com/office/drawing/2014/main" id="{2563B6B2-8538-7FFE-C57A-ABF293B20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56" y="3710781"/>
            <a:ext cx="7437120" cy="314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79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C69D5-77CE-E74A-AAC5-D974B2A7C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Support Vector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F04D4-A964-364F-A50E-B319DB7E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616" y="2015734"/>
            <a:ext cx="5086169" cy="40377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A support vector machine is easiest to understand by picturing it. </a:t>
            </a:r>
          </a:p>
          <a:p>
            <a:pPr>
              <a:lnSpc>
                <a:spcPct val="110000"/>
              </a:lnSpc>
            </a:pPr>
            <a:r>
              <a:rPr lang="en-US" dirty="0"/>
              <a:t>It attempts to separate classes by drawing a division (a hyperplane) between two sets. </a:t>
            </a:r>
          </a:p>
          <a:p>
            <a:pPr>
              <a:lnSpc>
                <a:spcPct val="110000"/>
              </a:lnSpc>
            </a:pPr>
            <a:r>
              <a:rPr lang="en-US" dirty="0"/>
              <a:t>The points that define the separation are called the support vectors. </a:t>
            </a:r>
          </a:p>
          <a:p>
            <a:pPr>
              <a:lnSpc>
                <a:spcPct val="110000"/>
              </a:lnSpc>
            </a:pPr>
            <a:r>
              <a:rPr lang="en-US" dirty="0"/>
              <a:t>Everything on one side gets one label, everything on the other side gets the other. </a:t>
            </a:r>
          </a:p>
          <a:p>
            <a:pPr>
              <a:lnSpc>
                <a:spcPct val="110000"/>
              </a:lnSpc>
            </a:pPr>
            <a:r>
              <a:rPr lang="en-US" dirty="0"/>
              <a:t>The algorithm maximizes these margins – leading to the best possible separation. </a:t>
            </a:r>
          </a:p>
          <a:p>
            <a:pPr>
              <a:lnSpc>
                <a:spcPct val="110000"/>
              </a:lnSpc>
            </a:pPr>
            <a:r>
              <a:rPr lang="en-US" dirty="0"/>
              <a:t>Only the support vectors matter!</a:t>
            </a:r>
          </a:p>
        </p:txBody>
      </p:sp>
      <p:pic>
        <p:nvPicPr>
          <p:cNvPr id="1026" name="Picture 2" descr="Support Vector Machine(SVM): A Complete guide for beginners">
            <a:extLst>
              <a:ext uri="{FF2B5EF4-FFF2-40B4-BE49-F238E27FC236}">
                <a16:creationId xmlns:a16="http://schemas.microsoft.com/office/drawing/2014/main" id="{220230C5-291A-5443-B562-813CBFE2E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3215" y="1853753"/>
            <a:ext cx="5559843" cy="4517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84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E861-CE3F-5E42-9A78-855A6ADE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if there’s not a Perfect lane?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E26C9-13E6-1D4D-8790-100DA98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417" y="2015734"/>
            <a:ext cx="5486400" cy="4037747"/>
          </a:xfrm>
        </p:spPr>
        <p:txBody>
          <a:bodyPr>
            <a:normAutofit/>
          </a:bodyPr>
          <a:lstStyle/>
          <a:p>
            <a:r>
              <a:rPr lang="en-US" sz="2400" dirty="0"/>
              <a:t>Much of our data doesn’t have a perfect gap to divide on. </a:t>
            </a:r>
          </a:p>
          <a:p>
            <a:r>
              <a:rPr lang="en-US" sz="2400" dirty="0"/>
              <a:t>We can “soften” the margin for the SVM, or allow some misses. </a:t>
            </a:r>
          </a:p>
          <a:p>
            <a:r>
              <a:rPr lang="en-US" sz="2400" dirty="0"/>
              <a:t>This is done by hyperparameter C. More C, more fitted, smaller margins. </a:t>
            </a:r>
          </a:p>
          <a:p>
            <a:r>
              <a:rPr lang="en-US" sz="2400" dirty="0"/>
              <a:t>Less C, less fitted, more tolerant of violations of the margin. </a:t>
            </a:r>
          </a:p>
        </p:txBody>
      </p:sp>
      <p:pic>
        <p:nvPicPr>
          <p:cNvPr id="2050" name="Picture 2" descr="Zeta in Soft margin SVM">
            <a:extLst>
              <a:ext uri="{FF2B5EF4-FFF2-40B4-BE49-F238E27FC236}">
                <a16:creationId xmlns:a16="http://schemas.microsoft.com/office/drawing/2014/main" id="{3E0B9CB9-A65B-3541-B24A-660B6B783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9211" y="1815945"/>
            <a:ext cx="5140449" cy="4237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37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B692-542A-3FBB-AF78-0978E0370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7E236-FC4B-984F-202C-D672A032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94" y="1852266"/>
            <a:ext cx="5922608" cy="4201215"/>
          </a:xfrm>
        </p:spPr>
        <p:txBody>
          <a:bodyPr/>
          <a:lstStyle/>
          <a:p>
            <a:r>
              <a:rPr lang="en-US" dirty="0"/>
              <a:t>SVMs normally use a new cost function – hinge. </a:t>
            </a:r>
          </a:p>
          <a:p>
            <a:r>
              <a:rPr lang="en-US" dirty="0"/>
              <a:t>Hinge loss is defined as:</a:t>
            </a:r>
          </a:p>
          <a:p>
            <a:pPr lvl="1"/>
            <a:r>
              <a:rPr lang="en-US" dirty="0"/>
              <a:t>0, if ‘adequately’ correctly classified. </a:t>
            </a:r>
          </a:p>
          <a:p>
            <a:pPr lvl="1"/>
            <a:r>
              <a:rPr lang="en-US" dirty="0"/>
              <a:t>Increasing linearly while ‘close’ and wrong. </a:t>
            </a:r>
          </a:p>
          <a:p>
            <a:r>
              <a:rPr lang="en-US" dirty="0"/>
              <a:t>This penalizes separation of classes. </a:t>
            </a:r>
          </a:p>
          <a:p>
            <a:pPr lvl="1"/>
            <a:r>
              <a:rPr lang="en-US" dirty="0"/>
              <a:t>Things that are well on the side are 0 loss.  </a:t>
            </a:r>
          </a:p>
          <a:p>
            <a:pPr lvl="1"/>
            <a:r>
              <a:rPr lang="en-US" dirty="0"/>
              <a:t>The more wrong we are, the loss scales. </a:t>
            </a:r>
          </a:p>
          <a:p>
            <a:r>
              <a:rPr lang="en-US" dirty="0"/>
              <a:t>Advantages – small data and outlier resistance. </a:t>
            </a:r>
          </a:p>
          <a:p>
            <a:r>
              <a:rPr lang="en-US" dirty="0"/>
              <a:t>Non-</a:t>
            </a:r>
            <a:r>
              <a:rPr lang="en-US" dirty="0" err="1"/>
              <a:t>differentialbe</a:t>
            </a:r>
            <a:r>
              <a:rPr lang="en-US" dirty="0"/>
              <a:t> – </a:t>
            </a:r>
            <a:r>
              <a:rPr lang="en-US" dirty="0" err="1"/>
              <a:t>g.d.</a:t>
            </a:r>
            <a:r>
              <a:rPr lang="en-US" dirty="0"/>
              <a:t> isn’t used – quad. Prog.</a:t>
            </a:r>
          </a:p>
        </p:txBody>
      </p:sp>
      <p:pic>
        <p:nvPicPr>
          <p:cNvPr id="6146" name="Picture 2" descr="Hinge Loss for SVM">
            <a:extLst>
              <a:ext uri="{FF2B5EF4-FFF2-40B4-BE49-F238E27FC236}">
                <a16:creationId xmlns:a16="http://schemas.microsoft.com/office/drawing/2014/main" id="{B2547CBA-3396-B97C-D37D-1AD0AB745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015732"/>
            <a:ext cx="5617807" cy="409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Exploring Activation and Loss Functions in Machine Learning - Fritz ai">
            <a:extLst>
              <a:ext uri="{FF2B5EF4-FFF2-40B4-BE49-F238E27FC236}">
                <a16:creationId xmlns:a16="http://schemas.microsoft.com/office/drawing/2014/main" id="{439695D5-B3A8-1329-40EC-CB7C2DA79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917" y="24954"/>
            <a:ext cx="5530690" cy="2275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331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9FC60-0B0A-DD1B-4AC7-6D7F5935A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models, Non-Linear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BA1CD-B735-2A8A-80D7-1DB369F63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we’ve seen with trees and basis functions, non-linear data needs a non-linear model to accurately capture the patterns. </a:t>
            </a:r>
          </a:p>
          <a:p>
            <a:r>
              <a:rPr lang="en-US" dirty="0"/>
              <a:t>Basis functions did a transformation for linear. </a:t>
            </a:r>
          </a:p>
          <a:p>
            <a:pPr lvl="1"/>
            <a:r>
              <a:rPr lang="en-US" dirty="0"/>
              <a:t>Basis transformation ‘captures’ the non-linear curve so the model can fit it. </a:t>
            </a:r>
          </a:p>
          <a:p>
            <a:r>
              <a:rPr lang="en-US" dirty="0"/>
              <a:t>SVMs have a similar transformation tool, the kernel. </a:t>
            </a:r>
          </a:p>
        </p:txBody>
      </p:sp>
    </p:spTree>
    <p:extLst>
      <p:ext uri="{BB962C8B-B14F-4D97-AF65-F5344CB8AC3E}">
        <p14:creationId xmlns:p14="http://schemas.microsoft.com/office/powerpoint/2010/main" val="1883386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4FF6-7548-374E-AD77-AF14B84CC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What if the split isn’t a Line?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AAF3078-E023-BB48-94E1-4EF539176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7049" y="2199099"/>
            <a:ext cx="6746721" cy="2681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5D4E-BCBC-7D46-BBDA-78D823A20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1567" y="2015734"/>
            <a:ext cx="5093384" cy="381665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As well, lots of data isn’t split by a nice simple line. </a:t>
            </a:r>
          </a:p>
          <a:p>
            <a:r>
              <a:rPr lang="en-US" sz="2400" dirty="0"/>
              <a:t>We can use a kernel – similar to a basis function in linear regression. </a:t>
            </a:r>
          </a:p>
          <a:p>
            <a:r>
              <a:rPr lang="en-US" sz="2400" dirty="0"/>
              <a:t>Transformation raises data to a higher degree (like a basis), and allows for different ways to draw the hyperplane. </a:t>
            </a:r>
          </a:p>
        </p:txBody>
      </p:sp>
    </p:spTree>
    <p:extLst>
      <p:ext uri="{BB962C8B-B14F-4D97-AF65-F5344CB8AC3E}">
        <p14:creationId xmlns:p14="http://schemas.microsoft.com/office/powerpoint/2010/main" val="2682289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F3818-BD50-20DD-01BA-FB73E219E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FA66-8FBA-6E2C-D963-176B45C09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1266871"/>
          </a:xfrm>
        </p:spPr>
        <p:txBody>
          <a:bodyPr/>
          <a:lstStyle/>
          <a:p>
            <a:r>
              <a:rPr lang="en-US" dirty="0"/>
              <a:t>There are several kernel choices. </a:t>
            </a:r>
          </a:p>
          <a:p>
            <a:r>
              <a:rPr lang="en-US" dirty="0"/>
              <a:t>Generally, we need to test to know best option. </a:t>
            </a:r>
          </a:p>
        </p:txBody>
      </p:sp>
      <p:pic>
        <p:nvPicPr>
          <p:cNvPr id="3074" name="Picture 2" descr="Support Vector Machines: An Intuitive Approach - KDnuggets">
            <a:extLst>
              <a:ext uri="{FF2B5EF4-FFF2-40B4-BE49-F238E27FC236}">
                <a16:creationId xmlns:a16="http://schemas.microsoft.com/office/drawing/2014/main" id="{4F9DC766-C5AB-3463-2611-652C467F6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595" y="3282603"/>
            <a:ext cx="12192000" cy="3443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161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232</TotalTime>
  <Words>982</Words>
  <Application>Microsoft Macintosh PowerPoint</Application>
  <PresentationFormat>Widescreen</PresentationFormat>
  <Paragraphs>99</Paragraphs>
  <Slides>18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SVM Classification</vt:lpstr>
      <vt:lpstr>Support Vector Machines</vt:lpstr>
      <vt:lpstr>Hyperplane</vt:lpstr>
      <vt:lpstr>Support Vector Machines</vt:lpstr>
      <vt:lpstr>What if there’s not a Perfect lane?</vt:lpstr>
      <vt:lpstr>Cost and Loss</vt:lpstr>
      <vt:lpstr>Linear models, Non-Linear Data</vt:lpstr>
      <vt:lpstr>What if the split isn’t a Line?</vt:lpstr>
      <vt:lpstr>Kernel Choices</vt:lpstr>
      <vt:lpstr>Kernel Results</vt:lpstr>
      <vt:lpstr>Dimensional Explosion</vt:lpstr>
      <vt:lpstr>Easier to Split</vt:lpstr>
      <vt:lpstr>Kernels and their tricks</vt:lpstr>
      <vt:lpstr>What’s happening</vt:lpstr>
      <vt:lpstr>Turing Tricks…</vt:lpstr>
      <vt:lpstr>Kernels are Tricky</vt:lpstr>
      <vt:lpstr>SVM Uses</vt:lpstr>
      <vt:lpstr>SVM – So Hot Right Now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SVM Classification</dc:title>
  <dc:creator>Akeem Semper</dc:creator>
  <cp:lastModifiedBy>Akeem Semper</cp:lastModifiedBy>
  <cp:revision>16</cp:revision>
  <dcterms:created xsi:type="dcterms:W3CDTF">2022-01-27T17:43:11Z</dcterms:created>
  <dcterms:modified xsi:type="dcterms:W3CDTF">2025-02-04T21:11:47Z</dcterms:modified>
</cp:coreProperties>
</file>