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92" r:id="rId3"/>
    <p:sldId id="278" r:id="rId4"/>
    <p:sldId id="277" r:id="rId5"/>
    <p:sldId id="256" r:id="rId6"/>
    <p:sldId id="257" r:id="rId7"/>
    <p:sldId id="287" r:id="rId8"/>
    <p:sldId id="258" r:id="rId9"/>
    <p:sldId id="259" r:id="rId10"/>
    <p:sldId id="266" r:id="rId11"/>
    <p:sldId id="264" r:id="rId12"/>
    <p:sldId id="265" r:id="rId13"/>
    <p:sldId id="279" r:id="rId14"/>
    <p:sldId id="281" r:id="rId15"/>
    <p:sldId id="293" r:id="rId16"/>
    <p:sldId id="260" r:id="rId17"/>
    <p:sldId id="289" r:id="rId18"/>
    <p:sldId id="261" r:id="rId19"/>
    <p:sldId id="262" r:id="rId20"/>
    <p:sldId id="282" r:id="rId21"/>
    <p:sldId id="263" r:id="rId22"/>
    <p:sldId id="271" r:id="rId23"/>
    <p:sldId id="274" r:id="rId24"/>
    <p:sldId id="272" r:id="rId25"/>
    <p:sldId id="267" r:id="rId26"/>
    <p:sldId id="273" r:id="rId27"/>
    <p:sldId id="275" r:id="rId28"/>
    <p:sldId id="268" r:id="rId29"/>
    <p:sldId id="295" r:id="rId30"/>
    <p:sldId id="294" r:id="rId31"/>
    <p:sldId id="276" r:id="rId32"/>
    <p:sldId id="283" r:id="rId33"/>
    <p:sldId id="284" r:id="rId34"/>
    <p:sldId id="286" r:id="rId35"/>
    <p:sldId id="285" r:id="rId36"/>
    <p:sldId id="288" r:id="rId37"/>
    <p:sldId id="296" r:id="rId38"/>
    <p:sldId id="269" r:id="rId39"/>
    <p:sldId id="27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7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2" y="2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f946a067da346415" providerId="LiveId" clId="{F36375CB-2B35-4E2C-BB79-BD9A71F0AD77}"/>
    <pc:docChg chg="custSel addSld modSld">
      <pc:chgData name="Akeem Semper" userId="f946a067da346415" providerId="LiveId" clId="{F36375CB-2B35-4E2C-BB79-BD9A71F0AD77}" dt="2022-03-20T15:54:40.781" v="561" actId="20577"/>
      <pc:docMkLst>
        <pc:docMk/>
      </pc:docMkLst>
      <pc:sldChg chg="modSp new mod">
        <pc:chgData name="Akeem Semper" userId="f946a067da346415" providerId="LiveId" clId="{F36375CB-2B35-4E2C-BB79-BD9A71F0AD77}" dt="2022-03-20T15:53:52.699" v="389" actId="20577"/>
        <pc:sldMkLst>
          <pc:docMk/>
          <pc:sldMk cId="1375585324" sldId="262"/>
        </pc:sldMkLst>
        <pc:spChg chg="mod">
          <ac:chgData name="Akeem Semper" userId="f946a067da346415" providerId="LiveId" clId="{F36375CB-2B35-4E2C-BB79-BD9A71F0AD77}" dt="2022-03-20T15:51:52.853" v="9" actId="20577"/>
          <ac:spMkLst>
            <pc:docMk/>
            <pc:sldMk cId="1375585324" sldId="262"/>
            <ac:spMk id="2" creationId="{34986ED5-DCBC-44E8-A70B-39E557577940}"/>
          </ac:spMkLst>
        </pc:spChg>
        <pc:spChg chg="mod">
          <ac:chgData name="Akeem Semper" userId="f946a067da346415" providerId="LiveId" clId="{F36375CB-2B35-4E2C-BB79-BD9A71F0AD77}" dt="2022-03-20T15:53:52.699" v="389" actId="20577"/>
          <ac:spMkLst>
            <pc:docMk/>
            <pc:sldMk cId="1375585324" sldId="262"/>
            <ac:spMk id="3" creationId="{4B2CD011-BB37-4394-B021-0011F0FE5371}"/>
          </ac:spMkLst>
        </pc:spChg>
      </pc:sldChg>
      <pc:sldChg chg="modSp new mod">
        <pc:chgData name="Akeem Semper" userId="f946a067da346415" providerId="LiveId" clId="{F36375CB-2B35-4E2C-BB79-BD9A71F0AD77}" dt="2022-03-20T15:54:40.781" v="561" actId="20577"/>
        <pc:sldMkLst>
          <pc:docMk/>
          <pc:sldMk cId="1393217473" sldId="263"/>
        </pc:sldMkLst>
        <pc:spChg chg="mod">
          <ac:chgData name="Akeem Semper" userId="f946a067da346415" providerId="LiveId" clId="{F36375CB-2B35-4E2C-BB79-BD9A71F0AD77}" dt="2022-03-20T15:54:02.498" v="410" actId="20577"/>
          <ac:spMkLst>
            <pc:docMk/>
            <pc:sldMk cId="1393217473" sldId="263"/>
            <ac:spMk id="2" creationId="{0082CAF9-B4E1-4729-88E5-0D11190C387F}"/>
          </ac:spMkLst>
        </pc:spChg>
        <pc:spChg chg="mod">
          <ac:chgData name="Akeem Semper" userId="f946a067da346415" providerId="LiveId" clId="{F36375CB-2B35-4E2C-BB79-BD9A71F0AD77}" dt="2022-03-20T15:54:40.781" v="561" actId="20577"/>
          <ac:spMkLst>
            <pc:docMk/>
            <pc:sldMk cId="1393217473" sldId="263"/>
            <ac:spMk id="3" creationId="{28019EF6-C3D4-4F7E-9535-A7B288B593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2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2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6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01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1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researchgate.net%2Ffigure%2Fshows-the-convergence-of-loss-function-over-training-and-validation-data_fig2_319478265&amp;psig=AOvVaw036uYPpa_Go2Ded4gf1Kwe&amp;ust=1742516243878000&amp;source=images&amp;cd=vfe&amp;opi=89978449&amp;ved=0CBUQjRxqFwoTCIDLv4ixl4wDFQAAAAAdAAAAABA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3AD8-F1B0-6D53-4432-144E3388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57B2-188C-3118-D5F8-7092692F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part 2. </a:t>
            </a:r>
          </a:p>
          <a:p>
            <a:pPr lvl="1"/>
            <a:r>
              <a:rPr lang="en-US" dirty="0"/>
              <a:t>Making and basic tuning of models - callbacks, results, evaluation. </a:t>
            </a:r>
          </a:p>
          <a:p>
            <a:pPr lvl="1"/>
            <a:r>
              <a:rPr lang="en-US" dirty="0"/>
              <a:t>Some things that we can change in tuning a model. </a:t>
            </a:r>
          </a:p>
          <a:p>
            <a:pPr lvl="1"/>
            <a:r>
              <a:rPr lang="en-US" dirty="0"/>
              <a:t>Using a loss plot to tune the model. </a:t>
            </a:r>
          </a:p>
          <a:p>
            <a:pPr lvl="1"/>
            <a:r>
              <a:rPr lang="en-US" dirty="0"/>
              <a:t>Assignment on neural network regression should be doable after this – it isn’t too complex.</a:t>
            </a:r>
          </a:p>
          <a:p>
            <a:pPr lvl="1"/>
            <a:r>
              <a:rPr lang="en-US" dirty="0"/>
              <a:t>Please read </a:t>
            </a:r>
            <a:r>
              <a:rPr lang="en-US" dirty="0" err="1"/>
              <a:t>recipe_tuning_neural_networks.pdf</a:t>
            </a:r>
            <a:r>
              <a:rPr lang="en-US" dirty="0"/>
              <a:t> in docs folder, it’s a version of this.  </a:t>
            </a:r>
          </a:p>
          <a:p>
            <a:r>
              <a:rPr lang="en-US" dirty="0"/>
              <a:t>Next time(s):</a:t>
            </a:r>
          </a:p>
          <a:p>
            <a:pPr lvl="1"/>
            <a:r>
              <a:rPr lang="en-US" dirty="0"/>
              <a:t>Images in 2+ dimensions in neural networks – CNNs. </a:t>
            </a:r>
          </a:p>
          <a:p>
            <a:pPr lvl="1"/>
            <a:r>
              <a:rPr lang="en-US" dirty="0"/>
              <a:t>Processing image data in a smart way – managing out of memory data and smarter datasets.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AFE0-199D-7B45-8484-224ED259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Deep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51FF83-CEFF-9A4C-873C-CFDE88AD2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" t="8581" r="4835" b="13200"/>
          <a:stretch/>
        </p:blipFill>
        <p:spPr bwMode="auto">
          <a:xfrm>
            <a:off x="114299" y="2015734"/>
            <a:ext cx="6578597" cy="358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6EC3-4DD2-2244-9A22-FBE07B35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897" y="2015734"/>
            <a:ext cx="5283204" cy="4231062"/>
          </a:xfrm>
        </p:spPr>
        <p:txBody>
          <a:bodyPr>
            <a:normAutofit/>
          </a:bodyPr>
          <a:lstStyle/>
          <a:p>
            <a:r>
              <a:rPr lang="en-US" dirty="0"/>
              <a:t>For modern usage most/all of the “cool things” that AI can do is due to deep networks. 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Layers can extract different representations of data. (More on this next time). </a:t>
            </a:r>
          </a:p>
          <a:p>
            <a:pPr lvl="1"/>
            <a:r>
              <a:rPr lang="en-US" dirty="0"/>
              <a:t>Opportunities to regularize. </a:t>
            </a:r>
          </a:p>
          <a:p>
            <a:pPr lvl="1"/>
            <a:r>
              <a:rPr lang="en-US" dirty="0"/>
              <a:t>Less overfit prone than wide models. </a:t>
            </a:r>
          </a:p>
          <a:p>
            <a:r>
              <a:rPr lang="en-US" dirty="0"/>
              <a:t>Practical evidence is that deep models are generally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84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1725-9E0C-C94C-A904-0AD2C6AA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ImageNet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703D-820A-C645-952F-C87CDE2D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Imagenet</a:t>
            </a:r>
            <a:r>
              <a:rPr lang="en-US" dirty="0"/>
              <a:t> is a dataset developed in the late 2000s to help computer vision. </a:t>
            </a:r>
          </a:p>
          <a:p>
            <a:pPr lvl="1"/>
            <a:r>
              <a:rPr lang="en-US" dirty="0"/>
              <a:t>Thought – better dataset leads to better models. </a:t>
            </a:r>
          </a:p>
          <a:p>
            <a:r>
              <a:rPr lang="en-US" dirty="0"/>
              <a:t>Nested set of 3.2 million (initially) to over 13 million (now) images with labels. </a:t>
            </a:r>
          </a:p>
          <a:p>
            <a:pPr lvl="1"/>
            <a:r>
              <a:rPr lang="en-US" dirty="0"/>
              <a:t>Labeled largely through Mechanical Turk service. </a:t>
            </a:r>
          </a:p>
          <a:p>
            <a:pPr lvl="1"/>
            <a:r>
              <a:rPr lang="en-US" dirty="0"/>
              <a:t>Hierarchical labels – e.g. a chair is a type of furniture, a dog is an animal. </a:t>
            </a:r>
          </a:p>
          <a:p>
            <a:r>
              <a:rPr lang="en-US" dirty="0"/>
              <a:t>Became benchmark of image recognition accuracy.</a:t>
            </a:r>
          </a:p>
          <a:p>
            <a:r>
              <a:rPr lang="en-US" dirty="0"/>
              <a:t>From ~2012-2013 to ~2015-2016 networks got deeper and losses fell. </a:t>
            </a:r>
          </a:p>
          <a:p>
            <a:pPr lvl="1"/>
            <a:r>
              <a:rPr lang="en-US" dirty="0"/>
              <a:t>In addition to use of CNN architecture – next time. </a:t>
            </a:r>
          </a:p>
          <a:p>
            <a:pPr lvl="1"/>
            <a:r>
              <a:rPr lang="en-US" dirty="0"/>
              <a:t>Improved GPU speed and utilization drove success. </a:t>
            </a:r>
          </a:p>
          <a:p>
            <a:pPr lvl="1"/>
            <a:r>
              <a:rPr lang="en-US" dirty="0"/>
              <a:t>Why GPU? The multidimensional tensor operations are similar calculations to 3D space. </a:t>
            </a:r>
          </a:p>
        </p:txBody>
      </p:sp>
    </p:spTree>
    <p:extLst>
      <p:ext uri="{BB962C8B-B14F-4D97-AF65-F5344CB8AC3E}">
        <p14:creationId xmlns:p14="http://schemas.microsoft.com/office/powerpoint/2010/main" val="301585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A118-4046-1549-A491-E41BAA57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8167-5640-AE4B-85EC-F441A191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cent ConvNets proposed in ILSVRC. | Download Scientific Diagram">
            <a:extLst>
              <a:ext uri="{FF2B5EF4-FFF2-40B4-BE49-F238E27FC236}">
                <a16:creationId xmlns:a16="http://schemas.microsoft.com/office/drawing/2014/main" id="{7539817F-65DB-2342-AE57-92632556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417"/>
            <a:ext cx="12179576" cy="45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0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D803-CC62-F82C-DCCB-D4B18E99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8CDE-3AA4-5187-A9F0-6AC5AF8B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The world through the eyes of CNN. | by Shiv Vignesh | Analytics Vidhya |  Medium">
            <a:extLst>
              <a:ext uri="{FF2B5EF4-FFF2-40B4-BE49-F238E27FC236}">
                <a16:creationId xmlns:a16="http://schemas.microsoft.com/office/drawing/2014/main" id="{6F305339-947B-9C75-0668-34D955E97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869950"/>
            <a:ext cx="102235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3FC1-569B-3833-FD06-2BEFF806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05" y="804519"/>
            <a:ext cx="11462794" cy="1049235"/>
          </a:xfrm>
        </p:spPr>
        <p:txBody>
          <a:bodyPr/>
          <a:lstStyle/>
          <a:p>
            <a:r>
              <a:rPr lang="en-US" dirty="0"/>
              <a:t>Neural Nets as Feature Constructors (extractors)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D692-56D5-5C55-3B26-019B7573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887284"/>
          </a:xfrm>
        </p:spPr>
        <p:txBody>
          <a:bodyPr/>
          <a:lstStyle/>
          <a:p>
            <a:r>
              <a:rPr lang="en-US" dirty="0"/>
              <a:t>We can also think of a deep neural network split into two pieces:</a:t>
            </a:r>
          </a:p>
          <a:p>
            <a:pPr lvl="1"/>
            <a:r>
              <a:rPr lang="en-US" dirty="0"/>
              <a:t>The final layer to do the classification (or regression), normally called the ‘classifier’. </a:t>
            </a:r>
          </a:p>
          <a:p>
            <a:pPr lvl="1"/>
            <a:r>
              <a:rPr lang="en-US" dirty="0"/>
              <a:t>The initial layers to construct the best features that allow the classifier to be accurate. </a:t>
            </a:r>
          </a:p>
          <a:p>
            <a:r>
              <a:rPr lang="en-US" dirty="0"/>
              <a:t>Final layer is a logistic regression, other layers are a smart feature constructor. </a:t>
            </a:r>
          </a:p>
        </p:txBody>
      </p:sp>
      <p:pic>
        <p:nvPicPr>
          <p:cNvPr id="1026" name="Picture 2" descr="Deep Transfer Learning With Self-Attention for Industry Sensor Fusion Tasks  - IEEE Sensors Alert">
            <a:extLst>
              <a:ext uri="{FF2B5EF4-FFF2-40B4-BE49-F238E27FC236}">
                <a16:creationId xmlns:a16="http://schemas.microsoft.com/office/drawing/2014/main" id="{E3E98562-D6B3-9FBA-FBE7-866E717C9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31" y="3741038"/>
            <a:ext cx="8897937" cy="29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0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583C-8EA5-39BD-D4B2-19B2A8DE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97712"/>
            <a:ext cx="9603275" cy="833378"/>
          </a:xfrm>
        </p:spPr>
        <p:txBody>
          <a:bodyPr>
            <a:normAutofit/>
          </a:bodyPr>
          <a:lstStyle/>
          <a:p>
            <a:r>
              <a:rPr lang="en-US" dirty="0"/>
              <a:t>NN Feature Construction Vs </a:t>
            </a:r>
            <a:r>
              <a:rPr lang="en-US" dirty="0" err="1"/>
              <a:t>Pca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3B30-C183-0BB9-85C8-6CFE946A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100" y="1853754"/>
            <a:ext cx="5422900" cy="4199727"/>
          </a:xfrm>
        </p:spPr>
        <p:txBody>
          <a:bodyPr>
            <a:normAutofit/>
          </a:bodyPr>
          <a:lstStyle/>
          <a:p>
            <a:r>
              <a:rPr lang="en-US" dirty="0"/>
              <a:t>We can also picture this compared to PCA. </a:t>
            </a:r>
          </a:p>
          <a:p>
            <a:r>
              <a:rPr lang="en-US" dirty="0"/>
              <a:t>PCA does a simple linear transformation on features to generate new features that are better predictors. </a:t>
            </a:r>
          </a:p>
          <a:p>
            <a:pPr lvl="1"/>
            <a:r>
              <a:rPr lang="en-US" dirty="0"/>
              <a:t>PCA is a specific calc – it does what it does. </a:t>
            </a:r>
          </a:p>
          <a:p>
            <a:r>
              <a:rPr lang="en-US" dirty="0"/>
              <a:t>NN layers do a non-linear transformation on features to get new features that are better predictors. </a:t>
            </a:r>
          </a:p>
          <a:p>
            <a:pPr lvl="1"/>
            <a:r>
              <a:rPr lang="en-US" dirty="0"/>
              <a:t>NN training is smart, it’ll adapt each batch based on the results – the potential is far higher. </a:t>
            </a:r>
          </a:p>
        </p:txBody>
      </p:sp>
      <p:pic>
        <p:nvPicPr>
          <p:cNvPr id="10242" name="Picture 2" descr="PCA - Principal Component Analysis">
            <a:extLst>
              <a:ext uri="{FF2B5EF4-FFF2-40B4-BE49-F238E27FC236}">
                <a16:creationId xmlns:a16="http://schemas.microsoft.com/office/drawing/2014/main" id="{A2185C94-7D7E-383B-66D5-A3A8A249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661"/>
            <a:ext cx="635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Feature Extraction Network - an overview | ScienceDirect Topics">
            <a:extLst>
              <a:ext uri="{FF2B5EF4-FFF2-40B4-BE49-F238E27FC236}">
                <a16:creationId xmlns:a16="http://schemas.microsoft.com/office/drawing/2014/main" id="{5AE38923-E19A-AAE6-49F4-B2481DAD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285"/>
            <a:ext cx="67691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51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4E92-B91C-4411-9AE6-F65251C2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how big do I make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324C-0304-4D50-9E1F-5D00ACFC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CA" dirty="0"/>
              <a:t>Big enough to be capable of overfitting – don’t obsess too much on details unless bored.</a:t>
            </a:r>
          </a:p>
          <a:p>
            <a:r>
              <a:rPr lang="en-CA" dirty="0"/>
              <a:t>See more specific guidelines in workbook. </a:t>
            </a:r>
          </a:p>
          <a:p>
            <a:pPr lvl="1"/>
            <a:r>
              <a:rPr lang="en-CA" dirty="0"/>
              <a:t>Start with 1 to 3 layers the same size as the input (or ~512-768 if input is big). </a:t>
            </a:r>
          </a:p>
          <a:p>
            <a:pPr lvl="1"/>
            <a:r>
              <a:rPr lang="en-CA" dirty="0"/>
              <a:t>Add layers to overfit that are about the same size. </a:t>
            </a:r>
          </a:p>
          <a:p>
            <a:pPr lvl="1"/>
            <a:r>
              <a:rPr lang="en-CA" dirty="0"/>
              <a:t>Try with layer size “funneled” down layer by layer. </a:t>
            </a:r>
          </a:p>
          <a:p>
            <a:pPr lvl="1"/>
            <a:r>
              <a:rPr lang="en-CA" dirty="0"/>
              <a:t>Add regularization and normalization to cut overfitting. </a:t>
            </a:r>
          </a:p>
          <a:p>
            <a:pPr lvl="1"/>
            <a:r>
              <a:rPr lang="en-CA" dirty="0"/>
              <a:t>Prune network back in size, if still overfitting. </a:t>
            </a:r>
          </a:p>
          <a:p>
            <a:r>
              <a:rPr lang="en-CA" dirty="0"/>
              <a:t>A real answer is grid search, this should get us close enough to start with. </a:t>
            </a:r>
          </a:p>
          <a:p>
            <a:r>
              <a:rPr lang="en-CA" dirty="0"/>
              <a:t>If doing something big, base it off something that works and adjust as best you can.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5566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760-7189-15BB-AB43-4B1816F4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3FBF-3046-3E73-935C-A21DD147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Improving and increasing the data size is the best possible optimization. </a:t>
            </a:r>
          </a:p>
          <a:p>
            <a:r>
              <a:rPr lang="en-US" dirty="0"/>
              <a:t>Scaling can often have large impacts:</a:t>
            </a:r>
          </a:p>
          <a:p>
            <a:pPr lvl="1"/>
            <a:r>
              <a:rPr lang="en-US" dirty="0"/>
              <a:t>Ensure outliers are handled and data is scaled. </a:t>
            </a:r>
          </a:p>
          <a:p>
            <a:r>
              <a:rPr lang="en-US" dirty="0"/>
              <a:t>If practical, increase data size – real or by augmentation (later). </a:t>
            </a:r>
          </a:p>
          <a:p>
            <a:r>
              <a:rPr lang="en-US" dirty="0"/>
              <a:t>If we have high dimension categories, that can lead to very sparse data:</a:t>
            </a:r>
          </a:p>
          <a:p>
            <a:pPr lvl="1"/>
            <a:r>
              <a:rPr lang="en-US" dirty="0"/>
              <a:t>Many high dimension categories will add lots of features to the data once encoded. </a:t>
            </a:r>
          </a:p>
          <a:p>
            <a:pPr lvl="1"/>
            <a:r>
              <a:rPr lang="en-US" dirty="0"/>
              <a:t>This will make lots of sparse data – many features with nearly zero information. </a:t>
            </a:r>
          </a:p>
          <a:p>
            <a:pPr lvl="1"/>
            <a:r>
              <a:rPr lang="en-US" dirty="0"/>
              <a:t>This isn’t </a:t>
            </a:r>
            <a:r>
              <a:rPr lang="en-US" i="1" dirty="0"/>
              <a:t>wrong</a:t>
            </a:r>
            <a:r>
              <a:rPr lang="en-US" dirty="0"/>
              <a:t> but may lead to poor and slow results, especially without many records. </a:t>
            </a:r>
          </a:p>
          <a:p>
            <a:pPr lvl="1"/>
            <a:r>
              <a:rPr lang="en-US" dirty="0"/>
              <a:t>Consider feature engineering (‘other’ group, consolidation, selection) these first.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D07A-F89C-4648-8C5C-62C367F6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Epochs and Batches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D315-C411-40F9-A088-3BE0DD99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907" y="1853753"/>
            <a:ext cx="10222030" cy="4199727"/>
          </a:xfrm>
        </p:spPr>
        <p:txBody>
          <a:bodyPr>
            <a:normAutofit/>
          </a:bodyPr>
          <a:lstStyle/>
          <a:p>
            <a:r>
              <a:rPr lang="en-CA" dirty="0"/>
              <a:t>Each epoch is an execution of one </a:t>
            </a:r>
            <a:r>
              <a:rPr lang="en-CA" dirty="0" err="1"/>
              <a:t>fp</a:t>
            </a:r>
            <a:r>
              <a:rPr lang="en-CA" dirty="0"/>
              <a:t>/bp through all of the data. </a:t>
            </a:r>
          </a:p>
          <a:p>
            <a:pPr lvl="1"/>
            <a:r>
              <a:rPr lang="en-CA" dirty="0"/>
              <a:t>Easiest method is to set early stopping and let the computer figure it out. </a:t>
            </a:r>
          </a:p>
          <a:p>
            <a:pPr lvl="1"/>
            <a:r>
              <a:rPr lang="en-CA" dirty="0"/>
              <a:t>Really big models might only have one epoch through the data total. </a:t>
            </a:r>
          </a:p>
          <a:p>
            <a:r>
              <a:rPr lang="en-CA" dirty="0"/>
              <a:t>Batches are how many records to process before updating weights. </a:t>
            </a:r>
          </a:p>
          <a:p>
            <a:pPr lvl="1"/>
            <a:r>
              <a:rPr lang="en-CA" dirty="0"/>
              <a:t>Just like regular gradient descent – higher is more stable, smaller more erratic. </a:t>
            </a:r>
          </a:p>
          <a:p>
            <a:pPr lvl="1"/>
            <a:r>
              <a:rPr lang="en-CA" dirty="0"/>
              <a:t>Limited at the top end by memory capacity. </a:t>
            </a:r>
          </a:p>
          <a:p>
            <a:pPr lvl="1"/>
            <a:r>
              <a:rPr lang="en-CA" dirty="0"/>
              <a:t>Large vs small is still a matter of debate and varies by data. </a:t>
            </a:r>
          </a:p>
          <a:p>
            <a:pPr lvl="1"/>
            <a:r>
              <a:rPr lang="en-CA" dirty="0"/>
              <a:t>Recently, smaller batches (as small as 2 -32) seems to offer better generalizable models. </a:t>
            </a:r>
          </a:p>
          <a:p>
            <a:pPr lvl="1"/>
            <a:r>
              <a:rPr lang="en-CA" dirty="0"/>
              <a:t>Big batches may process </a:t>
            </a:r>
            <a:r>
              <a:rPr lang="en-CA" i="1" dirty="0"/>
              <a:t>far</a:t>
            </a:r>
            <a:r>
              <a:rPr lang="en-CA" dirty="0"/>
              <a:t> faster – better HW utilization and fewer weight updates. </a:t>
            </a:r>
          </a:p>
          <a:p>
            <a:pPr lvl="2"/>
            <a:r>
              <a:rPr lang="en-CA" dirty="0"/>
              <a:t>Think – weight matrix per layer is </a:t>
            </a:r>
            <a:r>
              <a:rPr lang="en-CA" dirty="0" err="1"/>
              <a:t>input_size</a:t>
            </a:r>
            <a:r>
              <a:rPr lang="en-CA" dirty="0"/>
              <a:t> * </a:t>
            </a:r>
            <a:r>
              <a:rPr lang="en-CA" dirty="0" err="1"/>
              <a:t>output_size</a:t>
            </a:r>
            <a:r>
              <a:rPr lang="en-CA" dirty="0"/>
              <a:t>. 512 * 512 = ~250k updates</a:t>
            </a:r>
          </a:p>
        </p:txBody>
      </p:sp>
    </p:spTree>
    <p:extLst>
      <p:ext uri="{BB962C8B-B14F-4D97-AF65-F5344CB8AC3E}">
        <p14:creationId xmlns:p14="http://schemas.microsoft.com/office/powerpoint/2010/main" val="158993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6ED5-DCBC-44E8-A70B-39E55757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Optimizer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D011-BB37-4394-B021-0011F0FE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871" y="1853754"/>
            <a:ext cx="10637134" cy="4199727"/>
          </a:xfrm>
        </p:spPr>
        <p:txBody>
          <a:bodyPr>
            <a:normAutofit/>
          </a:bodyPr>
          <a:lstStyle/>
          <a:p>
            <a:r>
              <a:rPr lang="en-CA" dirty="0"/>
              <a:t>The optimizer is the algorithm used for gradient descent. </a:t>
            </a:r>
          </a:p>
          <a:p>
            <a:r>
              <a:rPr lang="en-CA" dirty="0"/>
              <a:t>The internal details aren’t super important for us, at least for now. </a:t>
            </a:r>
          </a:p>
          <a:p>
            <a:r>
              <a:rPr lang="en-CA" dirty="0"/>
              <a:t>Adam is the most common and is a good choice for most scenarios:</a:t>
            </a:r>
          </a:p>
          <a:p>
            <a:pPr lvl="1"/>
            <a:r>
              <a:rPr lang="en-CA" dirty="0"/>
              <a:t>Converges efficiently – manages different rates for each gradient. </a:t>
            </a:r>
          </a:p>
          <a:p>
            <a:pPr lvl="1"/>
            <a:r>
              <a:rPr lang="en-CA" dirty="0"/>
              <a:t>Computation and memory efficient. </a:t>
            </a:r>
          </a:p>
          <a:p>
            <a:pPr lvl="1"/>
            <a:r>
              <a:rPr lang="en-CA" dirty="0"/>
              <a:t>Adapts separate learning rates for each parameter using moving averages of several moments. </a:t>
            </a:r>
          </a:p>
          <a:p>
            <a:pPr lvl="1"/>
            <a:r>
              <a:rPr lang="en-CA" dirty="0"/>
              <a:t>Tends to not be too negatively impacted by parameters or different data – defaults work well. </a:t>
            </a:r>
          </a:p>
          <a:p>
            <a:r>
              <a:rPr lang="en-CA" dirty="0"/>
              <a:t>The actual best performer depends on model complexity, data, and the shape of the gradient curve. </a:t>
            </a:r>
          </a:p>
          <a:p>
            <a:r>
              <a:rPr lang="en-CA" dirty="0"/>
              <a:t>There’s several variants similar-</a:t>
            </a:r>
            <a:r>
              <a:rPr lang="en-CA" dirty="0" err="1"/>
              <a:t>ish</a:t>
            </a:r>
            <a:r>
              <a:rPr lang="en-CA" dirty="0"/>
              <a:t> to Adam, simpler SGD may perform better on ‘simple’ NN.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558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B66D-AFB2-A3EE-5997-4D1F0B95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(Other Class)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1979-88C3-CEA4-3B52-F2E898F2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1853754"/>
            <a:ext cx="11058525" cy="4199727"/>
          </a:xfrm>
        </p:spPr>
        <p:txBody>
          <a:bodyPr>
            <a:normAutofit/>
          </a:bodyPr>
          <a:lstStyle/>
          <a:p>
            <a:r>
              <a:rPr lang="en-US" dirty="0"/>
              <a:t>If you are still doing real estate, think about large scale feature construction. </a:t>
            </a:r>
          </a:p>
          <a:p>
            <a:r>
              <a:rPr lang="en-US" dirty="0"/>
              <a:t>You can make many features from latitude and longitude that may matter. </a:t>
            </a:r>
          </a:p>
          <a:p>
            <a:pPr lvl="1"/>
            <a:r>
              <a:rPr lang="en-US" dirty="0"/>
              <a:t>I’d make a lot of them, since you have a lot of data, and let the model sort it out. </a:t>
            </a:r>
          </a:p>
          <a:p>
            <a:r>
              <a:rPr lang="en-US" dirty="0"/>
              <a:t>Directly calculable via spatial joins and spatial files you can find online (Google mapping/spatial/</a:t>
            </a:r>
            <a:r>
              <a:rPr lang="en-US" dirty="0" err="1"/>
              <a:t>gis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Distance from almost anything – roads, schools, water, commerce, neighbors, etc.</a:t>
            </a:r>
          </a:p>
          <a:p>
            <a:pPr lvl="1"/>
            <a:r>
              <a:rPr lang="en-US" dirty="0"/>
              <a:t>Stats – density, comparison to neighbors, trends, crime, construction, census data (wealth, education, etc.)</a:t>
            </a:r>
          </a:p>
          <a:p>
            <a:r>
              <a:rPr lang="en-US" dirty="0"/>
              <a:t>Calculable with potentially free services online – time to get places, real estate stuff, sun. </a:t>
            </a:r>
          </a:p>
          <a:p>
            <a:r>
              <a:rPr lang="en-US" dirty="0"/>
              <a:t>Possible with large scale scraping – real estate data, all kinds of other stuff. </a:t>
            </a:r>
          </a:p>
          <a:p>
            <a:r>
              <a:rPr lang="en-US" dirty="0"/>
              <a:t>I’d try to cast as wide a net as possible and get almost anything I could automate as a start. </a:t>
            </a:r>
          </a:p>
        </p:txBody>
      </p:sp>
    </p:spTree>
    <p:extLst>
      <p:ext uri="{BB962C8B-B14F-4D97-AF65-F5344CB8AC3E}">
        <p14:creationId xmlns:p14="http://schemas.microsoft.com/office/powerpoint/2010/main" val="3300512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B189-F7E1-5E56-B2FD-E49380FA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3FC8-DD48-1402-F862-D5BE1775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ctivation Functions in Neural Networks | by Faseeh Ur Rehman | Medium">
            <a:extLst>
              <a:ext uri="{FF2B5EF4-FFF2-40B4-BE49-F238E27FC236}">
                <a16:creationId xmlns:a16="http://schemas.microsoft.com/office/drawing/2014/main" id="{0E6D0D26-280A-271E-0388-76218952B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221" y="1853754"/>
            <a:ext cx="8399990" cy="48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3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CAF9-B4E1-4729-88E5-0D11190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Activation Functions (Hidden Layers)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EF6-C3D4-4F7E-9535-A7B288B5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853754"/>
            <a:ext cx="7380663" cy="4331146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Activation functions “squish” the linear combination in a neuron into an output. </a:t>
            </a:r>
          </a:p>
          <a:p>
            <a:r>
              <a:rPr lang="en-CA" sz="2400" dirty="0"/>
              <a:t>Assign per layer in a a parameter in </a:t>
            </a:r>
            <a:r>
              <a:rPr lang="en-CA" sz="2400" dirty="0" err="1"/>
              <a:t>keras</a:t>
            </a:r>
            <a:r>
              <a:rPr lang="en-CA" sz="2400" dirty="0"/>
              <a:t>. </a:t>
            </a:r>
          </a:p>
          <a:p>
            <a:r>
              <a:rPr lang="en-CA" sz="2400" dirty="0"/>
              <a:t>Typically use defaults/variants per layer/model type. </a:t>
            </a:r>
          </a:p>
          <a:p>
            <a:r>
              <a:rPr lang="en-CA" sz="2400" dirty="0"/>
              <a:t>They provide non-linearity that neural networks need. </a:t>
            </a:r>
          </a:p>
          <a:p>
            <a:pPr lvl="1"/>
            <a:r>
              <a:rPr lang="en-CA" sz="2000" dirty="0"/>
              <a:t>No activation function = giant, complex, linear regression. </a:t>
            </a:r>
          </a:p>
          <a:p>
            <a:r>
              <a:rPr lang="en-CA" sz="2400" dirty="0" err="1"/>
              <a:t>ReLU</a:t>
            </a:r>
            <a:r>
              <a:rPr lang="en-CA" sz="2400" dirty="0"/>
              <a:t> – Rectified Linear Unit has been our default. </a:t>
            </a:r>
          </a:p>
          <a:p>
            <a:pPr lvl="1"/>
            <a:r>
              <a:rPr lang="en-CA" sz="2000" dirty="0"/>
              <a:t>Efficient computations, converges quickly in most cases.  </a:t>
            </a:r>
          </a:p>
          <a:p>
            <a:pPr lvl="1"/>
            <a:r>
              <a:rPr lang="en-CA" sz="2000" dirty="0"/>
              <a:t>Acts as a trigger – suppresses negative inputs, passes positive.</a:t>
            </a:r>
          </a:p>
          <a:p>
            <a:pPr lvl="1"/>
            <a:endParaRPr lang="LID4096" sz="2000"/>
          </a:p>
        </p:txBody>
      </p:sp>
      <p:pic>
        <p:nvPicPr>
          <p:cNvPr id="3074" name="Picture 2" descr="ReLU activation function | Download Scientific Diagram">
            <a:extLst>
              <a:ext uri="{FF2B5EF4-FFF2-40B4-BE49-F238E27FC236}">
                <a16:creationId xmlns:a16="http://schemas.microsoft.com/office/drawing/2014/main" id="{E7C9D5E8-0E5D-8E4F-A19A-AEB80452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756" y="2237191"/>
            <a:ext cx="4063244" cy="353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1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E14E-690A-82ED-BE86-623C5E68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Vanishing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6E47-D960-F541-FC0B-79C8E24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2"/>
            <a:ext cx="6792685" cy="41997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Recall – gradient descent attributes error to different weights using the gradient (slope of the cost cure </a:t>
            </a:r>
            <a:r>
              <a:rPr lang="en-US" dirty="0" err="1"/>
              <a:t>w.r.t.</a:t>
            </a:r>
            <a:r>
              <a:rPr lang="en-US" dirty="0"/>
              <a:t> that weight). </a:t>
            </a:r>
          </a:p>
          <a:p>
            <a:pPr>
              <a:lnSpc>
                <a:spcPct val="110000"/>
              </a:lnSpc>
            </a:pPr>
            <a:r>
              <a:rPr lang="en-US" dirty="0"/>
              <a:t>Recall some neural network training facts: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They have many weights.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Propagate loss back through all layers, and there can be many.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Often train over many rounds, and get very accurate. </a:t>
            </a:r>
          </a:p>
          <a:p>
            <a:pPr>
              <a:lnSpc>
                <a:spcPct val="110000"/>
              </a:lnSpc>
            </a:pPr>
            <a:r>
              <a:rPr lang="en-US" dirty="0"/>
              <a:t>We can encounter a problem that small changes to small numbers from small error split many ways yields tiny values.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gradient can “vanish” if it is too small for the GD to work.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can lead to ‘dead’ models, that can’t keep learning. </a:t>
            </a:r>
          </a:p>
          <a:p>
            <a:pPr>
              <a:lnSpc>
                <a:spcPct val="110000"/>
              </a:lnSpc>
            </a:pPr>
            <a:r>
              <a:rPr lang="en-US" dirty="0"/>
              <a:t>Exploding gradient is opposite, more common with tanh and deep networks – things grow multiplicatively. </a:t>
            </a:r>
          </a:p>
        </p:txBody>
      </p:sp>
      <p:pic>
        <p:nvPicPr>
          <p:cNvPr id="1026" name="Picture 2" descr="Vanishing and Exploding Gradients in Neural Network Models: Debugging,  Monitoring, and Fixing">
            <a:extLst>
              <a:ext uri="{FF2B5EF4-FFF2-40B4-BE49-F238E27FC236}">
                <a16:creationId xmlns:a16="http://schemas.microsoft.com/office/drawing/2014/main" id="{0B1C0D94-352B-B9A4-3AB7-311DD11AC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3291" r="5732" b="-1"/>
          <a:stretch/>
        </p:blipFill>
        <p:spPr bwMode="auto">
          <a:xfrm>
            <a:off x="8704533" y="37570"/>
            <a:ext cx="3487467" cy="287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Neural Network - Exponent">
            <a:extLst>
              <a:ext uri="{FF2B5EF4-FFF2-40B4-BE49-F238E27FC236}">
                <a16:creationId xmlns:a16="http://schemas.microsoft.com/office/drawing/2014/main" id="{A5279CCD-97AE-28B3-1AAA-70AFF10AB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01" y="2911032"/>
            <a:ext cx="5837499" cy="341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96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414F-7377-6242-8523-2FD9689D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Dying </a:t>
            </a:r>
            <a:r>
              <a:rPr lang="en-US" dirty="0" err="1"/>
              <a:t>relu</a:t>
            </a:r>
            <a:r>
              <a:rPr lang="en-US" dirty="0"/>
              <a:t> - Weight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7A05-C767-02A8-870B-D9A48494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0" y="2129742"/>
            <a:ext cx="4419600" cy="3923739"/>
          </a:xfrm>
        </p:spPr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can suffer from ‘dying </a:t>
            </a:r>
            <a:r>
              <a:rPr lang="en-US" dirty="0" err="1"/>
              <a:t>relu</a:t>
            </a:r>
            <a:r>
              <a:rPr lang="en-US" dirty="0"/>
              <a:t>’. </a:t>
            </a:r>
          </a:p>
          <a:p>
            <a:r>
              <a:rPr lang="en-US" dirty="0"/>
              <a:t>It is less prone to this than others, that’s a strength. </a:t>
            </a:r>
          </a:p>
          <a:p>
            <a:r>
              <a:rPr lang="en-US" dirty="0"/>
              <a:t>Negative inputs yield 0 gradient</a:t>
            </a:r>
          </a:p>
          <a:p>
            <a:r>
              <a:rPr lang="en-US" dirty="0"/>
              <a:t>0 times anything is always 0. </a:t>
            </a:r>
          </a:p>
          <a:p>
            <a:r>
              <a:rPr lang="en-US" dirty="0"/>
              <a:t>If this happens for all inputs, the neuron may ‘die’, or become unable to ever ‘escape’.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DD798-256E-60B2-E874-5AF3DAC6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917"/>
            <a:ext cx="7772400" cy="32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01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606A-6EBE-34A0-F1C2-6B3112E6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Gradients Graded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A8BE-5490-F52E-ADC1-D81B5468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issues would be seen in loss as the model stopping learning. </a:t>
            </a:r>
          </a:p>
          <a:p>
            <a:pPr lvl="1"/>
            <a:r>
              <a:rPr lang="en-US" dirty="0"/>
              <a:t>This definitely isn’t the only reason!</a:t>
            </a:r>
          </a:p>
          <a:p>
            <a:r>
              <a:rPr lang="en-US" dirty="0"/>
              <a:t>There are several things that can combat this problem. </a:t>
            </a:r>
          </a:p>
          <a:p>
            <a:pPr lvl="1"/>
            <a:r>
              <a:rPr lang="en-US" dirty="0"/>
              <a:t>Activation functions – the sigmoid gradients can flatten more than others, tanh can explode, </a:t>
            </a:r>
            <a:r>
              <a:rPr lang="en-US" dirty="0" err="1"/>
              <a:t>relu</a:t>
            </a:r>
            <a:r>
              <a:rPr lang="en-US" dirty="0"/>
              <a:t> can die. </a:t>
            </a:r>
          </a:p>
          <a:p>
            <a:pPr lvl="1"/>
            <a:r>
              <a:rPr lang="en-US" dirty="0"/>
              <a:t>Batch normalization. </a:t>
            </a:r>
          </a:p>
        </p:txBody>
      </p:sp>
    </p:spTree>
    <p:extLst>
      <p:ext uri="{BB962C8B-B14F-4D97-AF65-F5344CB8AC3E}">
        <p14:creationId xmlns:p14="http://schemas.microsoft.com/office/powerpoint/2010/main" val="4024298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478D-17F9-E44C-A19C-72ECD471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Activation Functions – </a:t>
            </a:r>
            <a:r>
              <a:rPr lang="en-US" dirty="0" err="1"/>
              <a:t>Relu</a:t>
            </a:r>
            <a:r>
              <a:rPr lang="en-US" dirty="0"/>
              <a:t> Variations</a:t>
            </a:r>
          </a:p>
        </p:txBody>
      </p:sp>
      <p:pic>
        <p:nvPicPr>
          <p:cNvPr id="4098" name="Picture 2" descr="8: Illustration of output of ELU vs ReLU vs Leaky ReLU function with... |  Download Scientific Diagram">
            <a:extLst>
              <a:ext uri="{FF2B5EF4-FFF2-40B4-BE49-F238E27FC236}">
                <a16:creationId xmlns:a16="http://schemas.microsoft.com/office/drawing/2014/main" id="{28167D23-766C-0F49-9CF6-84F2EA8D7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8" r="6709"/>
          <a:stretch/>
        </p:blipFill>
        <p:spPr bwMode="auto">
          <a:xfrm>
            <a:off x="0" y="1853754"/>
            <a:ext cx="461063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ABA0-1113-1546-ABF6-995CA6EE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746" y="1853754"/>
            <a:ext cx="7585254" cy="4280828"/>
          </a:xfrm>
        </p:spPr>
        <p:txBody>
          <a:bodyPr>
            <a:normAutofit/>
          </a:bodyPr>
          <a:lstStyle/>
          <a:p>
            <a:r>
              <a:rPr lang="en-US" dirty="0"/>
              <a:t>To address those issues with </a:t>
            </a:r>
            <a:r>
              <a:rPr lang="en-US" dirty="0" err="1"/>
              <a:t>ReLU</a:t>
            </a:r>
            <a:r>
              <a:rPr lang="en-US" dirty="0"/>
              <a:t>, alternatives were created:</a:t>
            </a:r>
          </a:p>
          <a:p>
            <a:pPr lvl="1"/>
            <a:r>
              <a:rPr lang="en-US" dirty="0"/>
              <a:t>Notably – Leaky </a:t>
            </a:r>
            <a:r>
              <a:rPr lang="en-US" dirty="0" err="1"/>
              <a:t>ReLU</a:t>
            </a:r>
            <a:r>
              <a:rPr lang="en-US" dirty="0"/>
              <a:t> and ELU (exponential linear). </a:t>
            </a:r>
          </a:p>
          <a:p>
            <a:r>
              <a:rPr lang="en-US" dirty="0"/>
              <a:t>Each removes that 0-value range of the derivative. </a:t>
            </a:r>
          </a:p>
          <a:p>
            <a:pPr lvl="1"/>
            <a:r>
              <a:rPr lang="en-US" dirty="0"/>
              <a:t>Removes the Dying </a:t>
            </a:r>
            <a:r>
              <a:rPr lang="en-US" dirty="0" err="1"/>
              <a:t>ReLU</a:t>
            </a:r>
            <a:r>
              <a:rPr lang="en-US" dirty="0"/>
              <a:t> issue, so gradients don’t vanish as much. </a:t>
            </a:r>
          </a:p>
          <a:p>
            <a:pPr lvl="1"/>
            <a:r>
              <a:rPr lang="en-US" dirty="0"/>
              <a:t>Can help speed training, or even allow convergence at all. </a:t>
            </a:r>
          </a:p>
          <a:p>
            <a:r>
              <a:rPr lang="en-US" dirty="0" err="1"/>
              <a:t>ReLU</a:t>
            </a:r>
            <a:r>
              <a:rPr lang="en-US" dirty="0"/>
              <a:t> or a variation on it are our defaults, and normally good. </a:t>
            </a:r>
          </a:p>
          <a:p>
            <a:r>
              <a:rPr lang="en-US" dirty="0"/>
              <a:t>If using </a:t>
            </a:r>
            <a:r>
              <a:rPr lang="en-US" dirty="0" err="1"/>
              <a:t>ReLU</a:t>
            </a:r>
            <a:r>
              <a:rPr lang="en-US" dirty="0"/>
              <a:t> – reducing LR can also combat the dying issue. </a:t>
            </a:r>
          </a:p>
          <a:p>
            <a:r>
              <a:rPr lang="en-US" dirty="0"/>
              <a:t>Note – this isn’t the most likely thing to be a massive issue, the case specific defaults tend to perform well most of the type. </a:t>
            </a:r>
          </a:p>
        </p:txBody>
      </p:sp>
    </p:spTree>
    <p:extLst>
      <p:ext uri="{BB962C8B-B14F-4D97-AF65-F5344CB8AC3E}">
        <p14:creationId xmlns:p14="http://schemas.microsoft.com/office/powerpoint/2010/main" val="58755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7B04-F2DB-98A4-D942-BFC77170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Batch Normalization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CB7CF9-B17A-78F0-88AC-6F1FA8C4D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2"/>
          <a:stretch/>
        </p:blipFill>
        <p:spPr bwMode="auto">
          <a:xfrm>
            <a:off x="1" y="1853754"/>
            <a:ext cx="4902678" cy="269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B768-B788-7A3C-3953-7744E3C3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09" y="1853754"/>
            <a:ext cx="6983392" cy="4199727"/>
          </a:xfrm>
        </p:spPr>
        <p:txBody>
          <a:bodyPr>
            <a:normAutofit/>
          </a:bodyPr>
          <a:lstStyle/>
          <a:p>
            <a:r>
              <a:rPr lang="en-US" dirty="0"/>
              <a:t>Another gradient maintaining technique is batch normalization. </a:t>
            </a:r>
          </a:p>
          <a:p>
            <a:r>
              <a:rPr lang="en-US" dirty="0"/>
              <a:t>Batch normalization will shift the distribution back to “the middle”, where gradients exist. </a:t>
            </a:r>
          </a:p>
          <a:p>
            <a:pPr lvl="1"/>
            <a:r>
              <a:rPr lang="en-US" dirty="0"/>
              <a:t>“Flat” gradients may vanish – near 0/1 with sigmoid. 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relu</a:t>
            </a:r>
            <a:r>
              <a:rPr lang="en-US" dirty="0"/>
              <a:t>, may die and go negative where there’s no gradient. </a:t>
            </a:r>
          </a:p>
          <a:p>
            <a:r>
              <a:rPr lang="en-US" dirty="0"/>
              <a:t>Usually applied after dense layer, but can vary. </a:t>
            </a:r>
          </a:p>
          <a:p>
            <a:r>
              <a:rPr lang="en-US" dirty="0"/>
              <a:t>Can often allow higher learning rates to work.</a:t>
            </a:r>
          </a:p>
          <a:p>
            <a:r>
              <a:rPr lang="en-US" dirty="0"/>
              <a:t>Note: we should normalize normally still.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C0691-8F19-F627-1CEB-290C78CF3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9198"/>
            <a:ext cx="4317357" cy="23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37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02ED-4B2D-A4D0-9A1B-F5D886A1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A70-7FB5-F2DE-F3DF-7165887D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2DDD5C-391D-91D2-A435-8110CC33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175"/>
            <a:ext cx="12192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999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D8A8-1279-C44F-AB18-28BCD74E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2690-B733-C245-A962-ECCC4BCA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 controls how the weight and bias values start. </a:t>
            </a:r>
          </a:p>
          <a:p>
            <a:r>
              <a:rPr lang="en-US" dirty="0"/>
              <a:t>Can be controlled via a parameter for each layer:</a:t>
            </a:r>
          </a:p>
          <a:p>
            <a:pPr lvl="1"/>
            <a:r>
              <a:rPr lang="en-US" dirty="0"/>
              <a:t>Weight initialization is by default is “</a:t>
            </a:r>
            <a:r>
              <a:rPr lang="en-US" dirty="0" err="1"/>
              <a:t>glorot_uniform</a:t>
            </a:r>
            <a:r>
              <a:rPr lang="en-US" dirty="0"/>
              <a:t>” – a variety of random. </a:t>
            </a:r>
          </a:p>
          <a:p>
            <a:pPr lvl="1"/>
            <a:r>
              <a:rPr lang="en-US" dirty="0"/>
              <a:t>Bias initialization defaults to 0. </a:t>
            </a:r>
          </a:p>
          <a:p>
            <a:pPr lvl="1"/>
            <a:r>
              <a:rPr lang="en-US" dirty="0"/>
              <a:t>We can preset the output layer with the log of the expectation (for logit). </a:t>
            </a:r>
          </a:p>
          <a:p>
            <a:r>
              <a:rPr lang="en-US" dirty="0"/>
              <a:t>This can help the model train – both in speed and potential for convergence. </a:t>
            </a:r>
          </a:p>
          <a:p>
            <a:r>
              <a:rPr lang="en-US" dirty="0"/>
              <a:t>Imbalanced data – the data has a “bias” to start with. </a:t>
            </a:r>
          </a:p>
          <a:p>
            <a:pPr lvl="1"/>
            <a:r>
              <a:rPr lang="en-US" dirty="0"/>
              <a:t>Set bias on output layer to the bias in the data. </a:t>
            </a:r>
          </a:p>
          <a:p>
            <a:pPr lvl="1"/>
            <a:r>
              <a:rPr lang="en-US" dirty="0"/>
              <a:t>Network doesn’t need to learn the massive shift in bias. </a:t>
            </a:r>
          </a:p>
          <a:p>
            <a:pPr lvl="1"/>
            <a:r>
              <a:rPr lang="en-US" dirty="0"/>
              <a:t>Faster convergence and more accuracy.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44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1F95-B618-A7AB-FF6B-7AF73C21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-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6C3E-5CAF-F8A6-E7F0-120D8C6C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265242"/>
          </a:xfrm>
        </p:spPr>
        <p:txBody>
          <a:bodyPr/>
          <a:lstStyle/>
          <a:p>
            <a:r>
              <a:rPr lang="en-US" dirty="0"/>
              <a:t>We typically use some regularization in our models. </a:t>
            </a:r>
          </a:p>
          <a:p>
            <a:pPr lvl="1"/>
            <a:r>
              <a:rPr lang="en-US" dirty="0"/>
              <a:t>Semi-standard as neural networks are large and flexible, and this constrains overfit. </a:t>
            </a:r>
          </a:p>
          <a:p>
            <a:pPr lvl="1"/>
            <a:r>
              <a:rPr lang="en-US" dirty="0"/>
              <a:t>L1/L2 – works just as in regression, can be applied in layer as a hyperparameter. </a:t>
            </a:r>
          </a:p>
          <a:p>
            <a:pPr lvl="1"/>
            <a:r>
              <a:rPr lang="en-US" dirty="0"/>
              <a:t>Dropout – removes some percentage of neurons randomly each batch of </a:t>
            </a:r>
            <a:r>
              <a:rPr lang="en-US" b="1" dirty="0"/>
              <a:t>training</a:t>
            </a:r>
            <a:r>
              <a:rPr lang="en-US" dirty="0"/>
              <a:t>, forcing learning to occur on the remainder. Applied as a layer, typically round 20—40% to start. </a:t>
            </a:r>
          </a:p>
        </p:txBody>
      </p:sp>
      <p:pic>
        <p:nvPicPr>
          <p:cNvPr id="12290" name="Picture 2" descr="An illustration of the dropout mechanism within a multi-layer neural... |  Download Scientific Diagram">
            <a:extLst>
              <a:ext uri="{FF2B5EF4-FFF2-40B4-BE49-F238E27FC236}">
                <a16:creationId xmlns:a16="http://schemas.microsoft.com/office/drawing/2014/main" id="{2AB7688B-0AD0-F5E0-0253-193C8567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61" y="3838427"/>
            <a:ext cx="8949078" cy="29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64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ADD2-D653-17DD-BCB3-0E44EAE7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Assignment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B9B4-BDA8-12EB-F5CF-5A987E11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basic steps needed are:</a:t>
            </a:r>
          </a:p>
          <a:p>
            <a:pPr lvl="1"/>
            <a:r>
              <a:rPr lang="en-US" dirty="0"/>
              <a:t>Cluster the original data to break the numbers into similar groups. (k-means, other…)</a:t>
            </a:r>
          </a:p>
          <a:p>
            <a:pPr lvl="1"/>
            <a:r>
              <a:rPr lang="en-US" dirty="0"/>
              <a:t>Manually add a label – each group is similar, but we don’t know what it is a group of. </a:t>
            </a:r>
          </a:p>
          <a:p>
            <a:pPr lvl="1"/>
            <a:r>
              <a:rPr lang="en-US" dirty="0"/>
              <a:t>Now you have labeled groups of digit images. </a:t>
            </a:r>
          </a:p>
          <a:p>
            <a:pPr lvl="1"/>
            <a:r>
              <a:rPr lang="en-US" dirty="0"/>
              <a:t>Train 10 (or more) GMMs, one that ‘knows’ each number from the data used to train it. </a:t>
            </a:r>
          </a:p>
          <a:p>
            <a:pPr lvl="1"/>
            <a:r>
              <a:rPr lang="en-US" dirty="0"/>
              <a:t>When asked for a printout, ask the right GMMs for a digit each, assemble. </a:t>
            </a:r>
          </a:p>
          <a:p>
            <a:r>
              <a:rPr lang="en-US" dirty="0"/>
              <a:t>Overall, the images tend to be OK at best, some improvements:</a:t>
            </a:r>
          </a:p>
          <a:p>
            <a:pPr lvl="1"/>
            <a:r>
              <a:rPr lang="en-US" dirty="0"/>
              <a:t>Number of clusters can be &gt;10, to capture different digit variations. GMMs can as well. </a:t>
            </a:r>
          </a:p>
          <a:p>
            <a:pPr lvl="1"/>
            <a:r>
              <a:rPr lang="en-US" dirty="0"/>
              <a:t>Some cleaning/processing (PCA, feature selection, etc..) may help, requires much tuning. </a:t>
            </a:r>
          </a:p>
        </p:txBody>
      </p:sp>
    </p:spTree>
    <p:extLst>
      <p:ext uri="{BB962C8B-B14F-4D97-AF65-F5344CB8AC3E}">
        <p14:creationId xmlns:p14="http://schemas.microsoft.com/office/powerpoint/2010/main" val="13621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11FD-FB04-14C3-51B0-20806479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are Flexible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93CB-38CB-BCDC-EB9C-1D1A84E3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This isn’t near all of the things that we can change in a neural network. </a:t>
            </a:r>
          </a:p>
          <a:p>
            <a:r>
              <a:rPr lang="en-US" dirty="0"/>
              <a:t>The flexibility in their learning as they grow means that a wide range of models that are ‘good enough’ will converge on a good solution. </a:t>
            </a:r>
          </a:p>
          <a:p>
            <a:pPr lvl="1"/>
            <a:r>
              <a:rPr lang="en-US" dirty="0"/>
              <a:t>E.g. the image competition has models with widely different structures fighting for fractions of a percentage of accuracy in a task. </a:t>
            </a:r>
          </a:p>
          <a:p>
            <a:r>
              <a:rPr lang="en-US" dirty="0"/>
              <a:t>Mirror something that is known to work, unless experimenting (which is good). </a:t>
            </a:r>
          </a:p>
          <a:p>
            <a:r>
              <a:rPr lang="en-US" dirty="0"/>
              <a:t>Make reasonable choices, add some excess, regularization, and early stopping, let train. </a:t>
            </a:r>
          </a:p>
          <a:p>
            <a:pPr lvl="1"/>
            <a:r>
              <a:rPr lang="en-US" dirty="0"/>
              <a:t>Adjust from here based on what you see. </a:t>
            </a:r>
          </a:p>
          <a:p>
            <a:r>
              <a:rPr lang="en-US" dirty="0"/>
              <a:t>Finding the perfect configuration as we did with a grid becomes time impractical quickly. </a:t>
            </a:r>
          </a:p>
        </p:txBody>
      </p:sp>
    </p:spTree>
    <p:extLst>
      <p:ext uri="{BB962C8B-B14F-4D97-AF65-F5344CB8AC3E}">
        <p14:creationId xmlns:p14="http://schemas.microsoft.com/office/powerpoint/2010/main" val="2910667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56FD-E697-5353-97FE-84FF67AB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Tuning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C5EC-E837-8A77-86C7-0C127E9A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a huge number of things that can be changed to tune a neural network model. </a:t>
            </a:r>
          </a:p>
          <a:p>
            <a:r>
              <a:rPr lang="en-US" dirty="0"/>
              <a:t>We are focusing mainly on the ‘structure’ type of things. </a:t>
            </a:r>
          </a:p>
          <a:p>
            <a:pPr lvl="1"/>
            <a:r>
              <a:rPr lang="en-US" dirty="0"/>
              <a:t>Network size, layers, type, hyperparameters, regularizing (and similar) layers like normalization.</a:t>
            </a:r>
          </a:p>
          <a:p>
            <a:r>
              <a:rPr lang="en-US" dirty="0"/>
              <a:t>We are not really focusing on the optimization part - loss/gradient descent specific things. </a:t>
            </a:r>
          </a:p>
          <a:p>
            <a:pPr lvl="1"/>
            <a:r>
              <a:rPr lang="en-US" dirty="0"/>
              <a:t>Learning rates, momentum, optimizers. </a:t>
            </a:r>
          </a:p>
          <a:p>
            <a:pPr lvl="1"/>
            <a:r>
              <a:rPr lang="en-US" dirty="0"/>
              <a:t>This matters, but is more theoretical in theory, and scenario dependent in practice. </a:t>
            </a:r>
          </a:p>
          <a:p>
            <a:pPr lvl="1"/>
            <a:r>
              <a:rPr lang="en-US" dirty="0"/>
              <a:t>Optimization is critical as problems get larger – converging quickly, or at all, can be hard. </a:t>
            </a:r>
          </a:p>
          <a:p>
            <a:r>
              <a:rPr lang="en-US" dirty="0"/>
              <a:t>For our usage, we can mainly try different learning rates, if needed. </a:t>
            </a:r>
          </a:p>
        </p:txBody>
      </p:sp>
    </p:spTree>
    <p:extLst>
      <p:ext uri="{BB962C8B-B14F-4D97-AF65-F5344CB8AC3E}">
        <p14:creationId xmlns:p14="http://schemas.microsoft.com/office/powerpoint/2010/main" val="1149088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F3B6-86DB-FFF0-6350-C1AA19E1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From A Loss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008A-9A08-A25F-5145-ECD1F6B2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loss plot is our main, but not only, tool to help tune a model. </a:t>
            </a:r>
          </a:p>
          <a:p>
            <a:r>
              <a:rPr lang="en-US" dirty="0"/>
              <a:t>None of these things are definitive, but there are things that happen often that we can look at first for a possible solution. </a:t>
            </a:r>
          </a:p>
          <a:p>
            <a:r>
              <a:rPr lang="en-US" dirty="0"/>
              <a:t>In neural networks, we must weigh against computation time – defaults are usually fast.</a:t>
            </a:r>
          </a:p>
          <a:p>
            <a:r>
              <a:rPr lang="en-US" dirty="0"/>
              <a:t>Some general things:</a:t>
            </a:r>
          </a:p>
          <a:p>
            <a:pPr lvl="1"/>
            <a:r>
              <a:rPr lang="en-US" dirty="0"/>
              <a:t>Make sure that data is scaled. </a:t>
            </a:r>
          </a:p>
          <a:p>
            <a:pPr lvl="1"/>
            <a:r>
              <a:rPr lang="en-US" dirty="0"/>
              <a:t>More complex relationships perform better with more layers. </a:t>
            </a:r>
          </a:p>
          <a:p>
            <a:pPr lvl="1"/>
            <a:r>
              <a:rPr lang="en-US" dirty="0"/>
              <a:t>The more data you have, the larger a model you’ll be able to train well. </a:t>
            </a:r>
          </a:p>
          <a:p>
            <a:pPr lvl="1"/>
            <a:r>
              <a:rPr lang="en-US" dirty="0"/>
              <a:t>Unless there’s a time constraint, let things go for lots of epochs and use early stopping. </a:t>
            </a:r>
          </a:p>
        </p:txBody>
      </p:sp>
    </p:spTree>
    <p:extLst>
      <p:ext uri="{BB962C8B-B14F-4D97-AF65-F5344CB8AC3E}">
        <p14:creationId xmlns:p14="http://schemas.microsoft.com/office/powerpoint/2010/main" val="545948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C63F-9FB5-15B8-6A4B-1E81EE54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804519"/>
            <a:ext cx="7332967" cy="1049235"/>
          </a:xfrm>
        </p:spPr>
        <p:txBody>
          <a:bodyPr>
            <a:normAutofit/>
          </a:bodyPr>
          <a:lstStyle/>
          <a:p>
            <a:r>
              <a:rPr lang="en-US" dirty="0"/>
              <a:t>Training and Validation Diverge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AF1F-B81E-7807-4D2B-D1471708A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" y="1853754"/>
            <a:ext cx="7491800" cy="4199727"/>
          </a:xfrm>
        </p:spPr>
        <p:txBody>
          <a:bodyPr>
            <a:normAutofit/>
          </a:bodyPr>
          <a:lstStyle/>
          <a:p>
            <a:r>
              <a:rPr lang="en-US" dirty="0"/>
              <a:t>Probably the most common issue is overfitting. </a:t>
            </a:r>
          </a:p>
          <a:p>
            <a:pPr lvl="1"/>
            <a:r>
              <a:rPr lang="en-US" dirty="0"/>
              <a:t>Training gets really accurate, validation is far behind. </a:t>
            </a:r>
          </a:p>
          <a:p>
            <a:pPr lvl="1"/>
            <a:r>
              <a:rPr lang="en-US" dirty="0"/>
              <a:t>Validation hits a low point, then gets worse as training improves. </a:t>
            </a:r>
          </a:p>
          <a:p>
            <a:r>
              <a:rPr lang="en-US" dirty="0"/>
              <a:t>Learns everything in training, generalizes poorly. </a:t>
            </a:r>
          </a:p>
          <a:p>
            <a:pPr lvl="1"/>
            <a:r>
              <a:rPr lang="en-US" dirty="0"/>
              <a:t>Reduce model capacity. </a:t>
            </a:r>
          </a:p>
          <a:p>
            <a:pPr lvl="1"/>
            <a:r>
              <a:rPr lang="en-US" dirty="0"/>
              <a:t>Add regularization. </a:t>
            </a:r>
          </a:p>
          <a:p>
            <a:pPr lvl="1"/>
            <a:r>
              <a:rPr lang="en-US" dirty="0"/>
              <a:t>Add dropout layers. </a:t>
            </a:r>
          </a:p>
          <a:p>
            <a:pPr lvl="1"/>
            <a:r>
              <a:rPr lang="en-US" dirty="0"/>
              <a:t>Early stopping – careful with tolerance settings. </a:t>
            </a:r>
          </a:p>
          <a:p>
            <a:pPr lvl="1"/>
            <a:r>
              <a:rPr lang="en-US" dirty="0"/>
              <a:t>Learning rate (or </a:t>
            </a:r>
            <a:r>
              <a:rPr lang="en-US" dirty="0" err="1"/>
              <a:t>lr</a:t>
            </a:r>
            <a:r>
              <a:rPr lang="en-US" dirty="0"/>
              <a:t> stuff) change – may be stuck in local minima. </a:t>
            </a:r>
          </a:p>
          <a:p>
            <a:r>
              <a:rPr lang="en-US" dirty="0"/>
              <a:t>Pattern’s quite normal – gap </a:t>
            </a:r>
            <a:r>
              <a:rPr lang="en-US" dirty="0" err="1"/>
              <a:t>btwn</a:t>
            </a:r>
            <a:r>
              <a:rPr lang="en-US" dirty="0"/>
              <a:t> curves is potential improvement.</a:t>
            </a:r>
          </a:p>
          <a:p>
            <a:pPr lvl="1"/>
            <a:endParaRPr lang="en-US" dirty="0"/>
          </a:p>
        </p:txBody>
      </p:sp>
      <p:pic>
        <p:nvPicPr>
          <p:cNvPr id="3078" name="Picture 6" descr="loss_plot2">
            <a:extLst>
              <a:ext uri="{FF2B5EF4-FFF2-40B4-BE49-F238E27FC236}">
                <a16:creationId xmlns:a16="http://schemas.microsoft.com/office/drawing/2014/main" id="{92286DBD-2A5C-7407-71CB-CE4E72635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68" y="-5209"/>
            <a:ext cx="4669714" cy="37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onvolutional neural network - Not smooth validation accuracy vs test  accuracy. When to stop - Cross Validated">
            <a:extLst>
              <a:ext uri="{FF2B5EF4-FFF2-40B4-BE49-F238E27FC236}">
                <a16:creationId xmlns:a16="http://schemas.microsoft.com/office/drawing/2014/main" id="{96EF1CF0-3803-E2D6-331A-7ACD852A6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7504418" y="3565556"/>
            <a:ext cx="4674964" cy="32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05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85F9-9ED0-4691-4FC2-91DA448C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062" y="804519"/>
            <a:ext cx="5982791" cy="1049235"/>
          </a:xfrm>
        </p:spPr>
        <p:txBody>
          <a:bodyPr/>
          <a:lstStyle/>
          <a:p>
            <a:r>
              <a:rPr lang="en-US" dirty="0"/>
              <a:t>Unstable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8040-CDB1-E57F-C6A9-C3F839E2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990" y="1853754"/>
            <a:ext cx="7607011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Unstable results can have several causes. </a:t>
            </a:r>
          </a:p>
          <a:p>
            <a:r>
              <a:rPr lang="en-US" dirty="0"/>
              <a:t>Model’s accuracy swings wildly between tests. </a:t>
            </a:r>
          </a:p>
          <a:p>
            <a:pPr lvl="1"/>
            <a:r>
              <a:rPr lang="en-US" dirty="0"/>
              <a:t>Data processing – outliers, scaling. </a:t>
            </a:r>
          </a:p>
          <a:p>
            <a:pPr lvl="1"/>
            <a:r>
              <a:rPr lang="en-US" dirty="0"/>
              <a:t>Data size – overall and validation set size. </a:t>
            </a:r>
          </a:p>
          <a:p>
            <a:pPr lvl="1"/>
            <a:r>
              <a:rPr lang="en-US" dirty="0"/>
              <a:t>Is the data representative, and are train/test splits balanced*. </a:t>
            </a:r>
          </a:p>
          <a:p>
            <a:pPr lvl="1"/>
            <a:r>
              <a:rPr lang="en-US" dirty="0"/>
              <a:t>Increase batch size. </a:t>
            </a:r>
          </a:p>
          <a:p>
            <a:pPr lvl="1"/>
            <a:r>
              <a:rPr lang="en-US" dirty="0"/>
              <a:t>Learning rate things – may be ‘jumping around’ instead of converging. </a:t>
            </a:r>
          </a:p>
          <a:p>
            <a:pPr lvl="1"/>
            <a:r>
              <a:rPr lang="en-US" dirty="0"/>
              <a:t>Initialization (potentially bottom picture). </a:t>
            </a:r>
          </a:p>
          <a:p>
            <a:r>
              <a:rPr lang="en-US" dirty="0"/>
              <a:t>This can be hard to stop in small data sets – don’t worry too much. </a:t>
            </a:r>
          </a:p>
          <a:p>
            <a:r>
              <a:rPr lang="en-US" dirty="0"/>
              <a:t>Some instability can happen, if it flattens then it’s probably ok. </a:t>
            </a:r>
          </a:p>
          <a:p>
            <a:pPr lvl="1"/>
            <a:r>
              <a:rPr lang="en-US" dirty="0"/>
              <a:t>Be aware of scale – if loss difference is small, you might just be zoomed.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4F4A06-1C99-2509-308A-618ADE275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5858"/>
            <a:ext cx="4576190" cy="343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xample of Train and Validation Learning Curves Showing a Validation Dataset That May Be too Small Relative to the Training Dataset">
            <a:extLst>
              <a:ext uri="{FF2B5EF4-FFF2-40B4-BE49-F238E27FC236}">
                <a16:creationId xmlns:a16="http://schemas.microsoft.com/office/drawing/2014/main" id="{42542716-1765-F8CE-D0F9-D468DA848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" y="-3143"/>
            <a:ext cx="4576190" cy="34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26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0620-C2D9-9998-496E-8ED595B5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4519"/>
            <a:ext cx="11054854" cy="1049235"/>
          </a:xfrm>
        </p:spPr>
        <p:txBody>
          <a:bodyPr/>
          <a:lstStyle/>
          <a:p>
            <a:r>
              <a:rPr lang="en-US" dirty="0"/>
              <a:t>Close/Inverted lines or still Falling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53F0-A930-C013-D6B5-C9331328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3" y="1853754"/>
            <a:ext cx="7689749" cy="4199727"/>
          </a:xfrm>
        </p:spPr>
        <p:txBody>
          <a:bodyPr>
            <a:normAutofit/>
          </a:bodyPr>
          <a:lstStyle/>
          <a:p>
            <a:r>
              <a:rPr lang="en-US" sz="2400" dirty="0"/>
              <a:t>Plots still improving are still learning - underfit. </a:t>
            </a:r>
          </a:p>
          <a:p>
            <a:pPr lvl="1"/>
            <a:r>
              <a:rPr lang="en-US" sz="2200" dirty="0"/>
              <a:t>Train/</a:t>
            </a:r>
            <a:r>
              <a:rPr lang="en-US" sz="2200" dirty="0" err="1"/>
              <a:t>val</a:t>
            </a:r>
            <a:r>
              <a:rPr lang="en-US" sz="2200" dirty="0"/>
              <a:t> performance is similar/inverted</a:t>
            </a:r>
          </a:p>
          <a:p>
            <a:pPr lvl="1"/>
            <a:r>
              <a:rPr lang="en-US" sz="2200" dirty="0"/>
              <a:t>Still improving at the end of training</a:t>
            </a:r>
          </a:p>
          <a:p>
            <a:r>
              <a:rPr lang="en-US" sz="2400" dirty="0"/>
              <a:t>The model could learn more, may be underfit:</a:t>
            </a:r>
          </a:p>
          <a:p>
            <a:pPr lvl="1"/>
            <a:r>
              <a:rPr lang="en-US" sz="2000" dirty="0"/>
              <a:t>More capacity and more training, higher LR if improvement stays.</a:t>
            </a:r>
          </a:p>
          <a:p>
            <a:pPr lvl="1"/>
            <a:r>
              <a:rPr lang="en-US" sz="2000" dirty="0"/>
              <a:t>Reduce regularization strength if it is high. </a:t>
            </a:r>
          </a:p>
          <a:p>
            <a:pPr lvl="1"/>
            <a:r>
              <a:rPr lang="en-US" sz="2000" dirty="0"/>
              <a:t>Easy speed-up (if needed) – bigger batches. </a:t>
            </a:r>
          </a:p>
          <a:p>
            <a:pPr lvl="1"/>
            <a:r>
              <a:rPr lang="en-US" sz="2000" dirty="0"/>
              <a:t>*The absolute loss in the bottom one is too low to be a great example, picture that shape, with more loss. </a:t>
            </a:r>
          </a:p>
        </p:txBody>
      </p:sp>
      <p:pic>
        <p:nvPicPr>
          <p:cNvPr id="5122" name="Picture 2" descr="Example of Training Learning Curve Showing an Underfit Model That Does Not Have Sufficient Capacity">
            <a:extLst>
              <a:ext uri="{FF2B5EF4-FFF2-40B4-BE49-F238E27FC236}">
                <a16:creationId xmlns:a16="http://schemas.microsoft.com/office/drawing/2014/main" id="{09369800-036B-26A2-4895-F337E887D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7"/>
          <a:stretch/>
        </p:blipFill>
        <p:spPr bwMode="auto">
          <a:xfrm>
            <a:off x="7933954" y="0"/>
            <a:ext cx="425804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86565FD-87F0-6D30-D038-1432E00FD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933954" y="3617115"/>
            <a:ext cx="4258046" cy="324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525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2BB7-9D25-881C-AB2D-03DB837B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Plot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7535-1BA6-A6AB-5A93-A8F89E81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471738"/>
          </a:xfrm>
        </p:spPr>
        <p:txBody>
          <a:bodyPr/>
          <a:lstStyle/>
          <a:p>
            <a:r>
              <a:rPr lang="en-US" dirty="0"/>
              <a:t>We always generate loss plots and they’re the starting point for tuning. </a:t>
            </a:r>
          </a:p>
          <a:p>
            <a:r>
              <a:rPr lang="en-US" dirty="0"/>
              <a:t>The patterns and suggestions aren’t definitive – things are still highly variable per model. </a:t>
            </a:r>
          </a:p>
          <a:p>
            <a:r>
              <a:rPr lang="en-US" dirty="0"/>
              <a:t>All of these changes will impact each other, so they’re hard to predict. </a:t>
            </a:r>
          </a:p>
          <a:p>
            <a:r>
              <a:rPr lang="en-US" dirty="0"/>
              <a:t>You want to do this on the loss plot – not accuracy plot.</a:t>
            </a:r>
          </a:p>
          <a:p>
            <a:pPr lvl="1"/>
            <a:r>
              <a:rPr lang="en-US" dirty="0"/>
              <a:t>Remember 51%/49% and 99%/1% confidence have the same accuracy score.</a:t>
            </a:r>
          </a:p>
        </p:txBody>
      </p:sp>
      <p:pic>
        <p:nvPicPr>
          <p:cNvPr id="7170" name="Picture 2" descr="neural network - Loss &amp; accuracy - Are these reasonable learning curves? -  Stack Overflow">
            <a:extLst>
              <a:ext uri="{FF2B5EF4-FFF2-40B4-BE49-F238E27FC236}">
                <a16:creationId xmlns:a16="http://schemas.microsoft.com/office/drawing/2014/main" id="{95BF78F0-D5D1-2624-C8BD-28D318128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7" t="7340" r="8125" b="5221"/>
          <a:stretch/>
        </p:blipFill>
        <p:spPr bwMode="auto">
          <a:xfrm>
            <a:off x="3498972" y="4213148"/>
            <a:ext cx="5194055" cy="264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73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21FD-BAD1-3761-0267-ABFECE7E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Training is Unpredictable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C68A-6E10-A3D4-AB8A-E82B4710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319" y="1853754"/>
            <a:ext cx="5787181" cy="4199727"/>
          </a:xfrm>
        </p:spPr>
        <p:txBody>
          <a:bodyPr/>
          <a:lstStyle/>
          <a:p>
            <a:r>
              <a:rPr lang="en-US" dirty="0"/>
              <a:t>The training of these models can be unpredictable, especially with complex ones. </a:t>
            </a:r>
          </a:p>
          <a:p>
            <a:r>
              <a:rPr lang="en-US" dirty="0"/>
              <a:t>There are many variables. </a:t>
            </a:r>
          </a:p>
          <a:p>
            <a:r>
              <a:rPr lang="en-US" dirty="0"/>
              <a:t>There’s randomness. </a:t>
            </a:r>
          </a:p>
          <a:p>
            <a:r>
              <a:rPr lang="en-US" dirty="0"/>
              <a:t>I got one execution that looked like that. </a:t>
            </a:r>
          </a:p>
          <a:p>
            <a:pPr lvl="1"/>
            <a:r>
              <a:rPr lang="en-US" dirty="0"/>
              <a:t>Validation accuracy went from 93% to 23% to 93%. </a:t>
            </a:r>
          </a:p>
          <a:p>
            <a:r>
              <a:rPr lang="en-US" dirty="0"/>
              <a:t>The loss curve is not convex and simple. </a:t>
            </a:r>
          </a:p>
          <a:p>
            <a:pPr lvl="1"/>
            <a:r>
              <a:rPr lang="en-US" dirty="0"/>
              <a:t>Sometimes the results wander quite a lot. </a:t>
            </a:r>
          </a:p>
          <a:p>
            <a:pPr lvl="1"/>
            <a:r>
              <a:rPr lang="en-US" dirty="0"/>
              <a:t>This is where having the optimizer stuff </a:t>
            </a:r>
            <a:r>
              <a:rPr lang="en-US"/>
              <a:t>right shows.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53C01-06F5-4B31-5423-712113C1A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0" y="1510702"/>
            <a:ext cx="5270500" cy="3035300"/>
          </a:xfrm>
          <a:prstGeom prst="rect">
            <a:avLst/>
          </a:prstGeom>
        </p:spPr>
      </p:pic>
      <p:pic>
        <p:nvPicPr>
          <p:cNvPr id="13314" name="Picture 2" descr="Why is my validation loss lower than my training loss? - PyImageSearch">
            <a:extLst>
              <a:ext uri="{FF2B5EF4-FFF2-40B4-BE49-F238E27FC236}">
                <a16:creationId xmlns:a16="http://schemas.microsoft.com/office/drawing/2014/main" id="{FA9E7573-3F3F-1D17-199E-4DC1C9F0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881" y="4543385"/>
            <a:ext cx="4037119" cy="231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808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9964-3340-F14A-ACF7-EC8ED9BC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AA7B-21C6-0E42-874B-B074C1D1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5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Neural networks can get very large!</a:t>
            </a:r>
          </a:p>
          <a:p>
            <a:r>
              <a:rPr lang="en-US" dirty="0"/>
              <a:t>Like a tree, a trained network may contain parts that aren’t super critical in making predictions. </a:t>
            </a:r>
          </a:p>
          <a:p>
            <a:pPr lvl="1"/>
            <a:r>
              <a:rPr lang="en-US" dirty="0"/>
              <a:t>As an example, think of “dying </a:t>
            </a:r>
            <a:r>
              <a:rPr lang="en-US" dirty="0" err="1"/>
              <a:t>relu</a:t>
            </a:r>
            <a:r>
              <a:rPr lang="en-US" dirty="0"/>
              <a:t>” neurons. </a:t>
            </a:r>
          </a:p>
          <a:p>
            <a:r>
              <a:rPr lang="en-US" dirty="0"/>
              <a:t>Pruning can trim a network back by making it more sparse. </a:t>
            </a:r>
          </a:p>
          <a:p>
            <a:r>
              <a:rPr lang="en-US" dirty="0"/>
              <a:t>Can potentially improve generalization – just as tree pruning does. </a:t>
            </a:r>
          </a:p>
          <a:p>
            <a:r>
              <a:rPr lang="en-US" dirty="0"/>
              <a:t>Allows networks to be used for prediction with fewer computations. </a:t>
            </a:r>
          </a:p>
          <a:p>
            <a:pPr lvl="1"/>
            <a:r>
              <a:rPr lang="en-US" dirty="0"/>
              <a:t>Predictions on a computer: one forward propagation, relatively simple. </a:t>
            </a:r>
          </a:p>
          <a:p>
            <a:pPr lvl="1"/>
            <a:r>
              <a:rPr lang="en-US" dirty="0"/>
              <a:t>Predictions on a phone/raspberry pi/Roomba/drone, can be challenging. </a:t>
            </a:r>
          </a:p>
          <a:p>
            <a:pPr lvl="1"/>
            <a:r>
              <a:rPr lang="en-US" dirty="0"/>
              <a:t>Pruned models require less processing and less memory, can be used on more devices. </a:t>
            </a:r>
          </a:p>
        </p:txBody>
      </p:sp>
    </p:spTree>
    <p:extLst>
      <p:ext uri="{BB962C8B-B14F-4D97-AF65-F5344CB8AC3E}">
        <p14:creationId xmlns:p14="http://schemas.microsoft.com/office/powerpoint/2010/main" val="1773265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1902-F058-D543-A654-EBFA8DD9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E9E9-25F7-5040-BB55-69E72FC9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many variables in making a good neural network model. </a:t>
            </a:r>
          </a:p>
          <a:p>
            <a:pPr lvl="1"/>
            <a:r>
              <a:rPr lang="en-US" dirty="0"/>
              <a:t>Size – we need to make the model big enough to learn the data. </a:t>
            </a:r>
          </a:p>
          <a:p>
            <a:pPr lvl="1"/>
            <a:r>
              <a:rPr lang="en-US" dirty="0"/>
              <a:t>Structure – different model structures may perform better (we’ll see this next, more). </a:t>
            </a:r>
          </a:p>
          <a:p>
            <a:pPr lvl="1"/>
            <a:r>
              <a:rPr lang="en-US" dirty="0"/>
              <a:t>Regularization – L1/L2, dropout, batch normalization. </a:t>
            </a:r>
          </a:p>
          <a:p>
            <a:pPr lvl="1"/>
            <a:r>
              <a:rPr lang="en-US" dirty="0"/>
              <a:t>Training Parameters – learning rate, optimizer,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For us, we can settle on getting close, then letting things train. </a:t>
            </a:r>
          </a:p>
          <a:p>
            <a:pPr lvl="1"/>
            <a:r>
              <a:rPr lang="en-US" dirty="0"/>
              <a:t>Real model tuning like this becomes impractical at a larger scale, we don’t need to obsess. </a:t>
            </a:r>
          </a:p>
          <a:p>
            <a:pPr lvl="1"/>
            <a:r>
              <a:rPr lang="en-US" dirty="0"/>
              <a:t>There’s not one solution for what model will work. </a:t>
            </a:r>
          </a:p>
          <a:p>
            <a:pPr lvl="1"/>
            <a:r>
              <a:rPr lang="en-US" dirty="0"/>
              <a:t>We’ll later use some other tools to do grid-searches and monitor training with </a:t>
            </a:r>
            <a:r>
              <a:rPr lang="en-US" dirty="0" err="1"/>
              <a:t>Tensorboard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374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2C87-4BE3-F68C-4EE7-7009E745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D62E-779C-86FC-A8CB-FC13358B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Common issues:</a:t>
            </a:r>
          </a:p>
          <a:p>
            <a:pPr lvl="1"/>
            <a:r>
              <a:rPr lang="en-US" dirty="0"/>
              <a:t>Assorted mix-ups applying labels to clusters. </a:t>
            </a:r>
          </a:p>
          <a:p>
            <a:pPr lvl="1"/>
            <a:r>
              <a:rPr lang="en-US" dirty="0"/>
              <a:t>Training GMM timing/location. </a:t>
            </a:r>
          </a:p>
          <a:p>
            <a:r>
              <a:rPr lang="en-US" dirty="0"/>
              <a:t>Adding labeling:</a:t>
            </a:r>
          </a:p>
          <a:p>
            <a:pPr lvl="1"/>
            <a:r>
              <a:rPr lang="en-US" dirty="0"/>
              <a:t>This feels weird to lots of people, but it isn’t really all that rare. (LLMs and gen models). </a:t>
            </a:r>
          </a:p>
          <a:p>
            <a:pPr lvl="1"/>
            <a:r>
              <a:rPr lang="en-US" dirty="0"/>
              <a:t>The clusters are able to be ‘pure’ on their own, but we need to add the label info ourselves. </a:t>
            </a:r>
          </a:p>
          <a:p>
            <a:pPr lvl="1"/>
            <a:r>
              <a:rPr lang="en-US" dirty="0"/>
              <a:t>This could be supplemented by other models – e.g. manually label enough, then use classifier.</a:t>
            </a:r>
          </a:p>
        </p:txBody>
      </p:sp>
    </p:spTree>
    <p:extLst>
      <p:ext uri="{BB962C8B-B14F-4D97-AF65-F5344CB8AC3E}">
        <p14:creationId xmlns:p14="http://schemas.microsoft.com/office/powerpoint/2010/main" val="88541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6258-E5B7-46B2-B0C0-74D17CB32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Tensorflow</a:t>
            </a:r>
            <a:r>
              <a:rPr lang="en-CA" dirty="0"/>
              <a:t> and </a:t>
            </a:r>
            <a:r>
              <a:rPr lang="en-CA" dirty="0" err="1"/>
              <a:t>Keras</a:t>
            </a:r>
            <a:r>
              <a:rPr lang="en-CA" dirty="0"/>
              <a:t> Optimizations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17104-0772-4130-BC10-20A91C36D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5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4FFC-2F49-449F-85F4-087043D3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Network Configuration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43FE-383C-4ADB-B9D1-04FC8250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CA" dirty="0"/>
              <a:t>We’ve seen that neural networks offer a large amount of flexibility in their configuration.</a:t>
            </a:r>
          </a:p>
          <a:p>
            <a:r>
              <a:rPr lang="en-CA" dirty="0"/>
              <a:t>How do we determine the optimal structure?</a:t>
            </a:r>
          </a:p>
          <a:p>
            <a:r>
              <a:rPr lang="en-CA" dirty="0"/>
              <a:t>Generally, the true answer is to grid search it. </a:t>
            </a:r>
          </a:p>
          <a:p>
            <a:r>
              <a:rPr lang="en-CA" dirty="0"/>
              <a:t>We can use some guidelines to get started in a reasonable and smart way. </a:t>
            </a:r>
          </a:p>
          <a:p>
            <a:pPr lvl="1"/>
            <a:r>
              <a:rPr lang="en-CA" dirty="0"/>
              <a:t>Problem types (image class, NLP, </a:t>
            </a:r>
            <a:r>
              <a:rPr lang="en-CA" dirty="0" err="1"/>
              <a:t>etc</a:t>
            </a:r>
            <a:r>
              <a:rPr lang="en-CA" dirty="0"/>
              <a:t>…) have architectures that work well, and most things (except innovations) are based on what worked before. </a:t>
            </a:r>
          </a:p>
          <a:p>
            <a:r>
              <a:rPr lang="en-CA" dirty="0"/>
              <a:t>This is largely getting used to </a:t>
            </a:r>
            <a:r>
              <a:rPr lang="en-CA" dirty="0" err="1"/>
              <a:t>keras</a:t>
            </a:r>
            <a:r>
              <a:rPr lang="en-CA" dirty="0"/>
              <a:t> and making adjustments there. </a:t>
            </a:r>
          </a:p>
          <a:p>
            <a:pPr lvl="1"/>
            <a:r>
              <a:rPr lang="en-CA" dirty="0"/>
              <a:t>Play around with some models, get used to syntax, try some different models. </a:t>
            </a:r>
          </a:p>
        </p:txBody>
      </p:sp>
    </p:spTree>
    <p:extLst>
      <p:ext uri="{BB962C8B-B14F-4D97-AF65-F5344CB8AC3E}">
        <p14:creationId xmlns:p14="http://schemas.microsoft.com/office/powerpoint/2010/main" val="249563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DA24-AFDB-91EC-071C-BF0F9957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428" y="804519"/>
            <a:ext cx="6556426" cy="1049235"/>
          </a:xfrm>
        </p:spPr>
        <p:txBody>
          <a:bodyPr/>
          <a:lstStyle/>
          <a:p>
            <a:r>
              <a:rPr lang="en-US" dirty="0"/>
              <a:t>Converging Loss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E00D-8DE0-1D03-19D1-D0D541C15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35" y="1853754"/>
            <a:ext cx="7666061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main tool for monitoring training is the loss plot. </a:t>
            </a:r>
          </a:p>
          <a:p>
            <a:r>
              <a:rPr lang="en-US" dirty="0"/>
              <a:t>We are looking for, ideally, where the validation loss flattens, or minimizes and starts to increase again. </a:t>
            </a:r>
          </a:p>
          <a:p>
            <a:pPr lvl="1"/>
            <a:r>
              <a:rPr lang="en-US" dirty="0"/>
              <a:t>The more stable, the more reliable, but it won’t always get this smooth. </a:t>
            </a:r>
          </a:p>
          <a:p>
            <a:r>
              <a:rPr lang="en-US" dirty="0"/>
              <a:t>These show an accurate small and large model – small is more jumpy. </a:t>
            </a:r>
          </a:p>
          <a:p>
            <a:pPr lvl="1"/>
            <a:r>
              <a:rPr lang="en-US" dirty="0"/>
              <a:t>Error scale on Y are very small on both. </a:t>
            </a:r>
          </a:p>
          <a:p>
            <a:r>
              <a:rPr lang="en-US" dirty="0"/>
              <a:t>Training loss seems to be flattening as well – convergence. </a:t>
            </a:r>
          </a:p>
          <a:p>
            <a:pPr lvl="1"/>
            <a:r>
              <a:rPr lang="en-US" dirty="0"/>
              <a:t>The ball has found the low point of the gradient curve. </a:t>
            </a:r>
          </a:p>
          <a:p>
            <a:pPr lvl="1"/>
            <a:r>
              <a:rPr lang="en-US" dirty="0"/>
              <a:t>It may bump around a little, but we’ve found the bottom of loss. </a:t>
            </a:r>
          </a:p>
          <a:p>
            <a:r>
              <a:rPr lang="en-US" dirty="0"/>
              <a:t>The smaller the gap, the less overfitting – small and stable is ideal. </a:t>
            </a:r>
          </a:p>
        </p:txBody>
      </p:sp>
      <p:pic>
        <p:nvPicPr>
          <p:cNvPr id="6146" name="Picture 2" descr="enter image description here">
            <a:extLst>
              <a:ext uri="{FF2B5EF4-FFF2-40B4-BE49-F238E27FC236}">
                <a16:creationId xmlns:a16="http://schemas.microsoft.com/office/drawing/2014/main" id="{7A3E84A7-7C2E-A8AD-FF45-409413037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4264"/>
            <a:ext cx="4313736" cy="431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shows the convergence of loss function over training and validation data |  Download Scientific Diagram">
            <a:hlinkClick r:id="rId3"/>
            <a:extLst>
              <a:ext uri="{FF2B5EF4-FFF2-40B4-BE49-F238E27FC236}">
                <a16:creationId xmlns:a16="http://schemas.microsoft.com/office/drawing/2014/main" id="{076B6416-0FE9-90B5-7369-107524A7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13737" cy="287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69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F152-59D1-43C2-9435-C78A5207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Size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0C32-B7B4-4D00-AA34-E379414D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first thing to look at is the network size, or capacity.</a:t>
            </a:r>
          </a:p>
          <a:p>
            <a:r>
              <a:rPr lang="en-CA" dirty="0"/>
              <a:t>The more neurons a network had, the higher the capacity. </a:t>
            </a:r>
          </a:p>
          <a:p>
            <a:r>
              <a:rPr lang="en-CA" dirty="0"/>
              <a:t>In general, larger networks need larger amounts of data, to find more complex relationships.  </a:t>
            </a:r>
          </a:p>
          <a:p>
            <a:r>
              <a:rPr lang="en-CA" dirty="0"/>
              <a:t>We can examine the two metrics of size:</a:t>
            </a:r>
          </a:p>
          <a:p>
            <a:pPr lvl="1"/>
            <a:r>
              <a:rPr lang="en-CA" dirty="0"/>
              <a:t>Neurons per layer (width)</a:t>
            </a:r>
          </a:p>
          <a:p>
            <a:pPr lvl="1"/>
            <a:r>
              <a:rPr lang="en-CA" dirty="0"/>
              <a:t>Number of layers (depth)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4927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01E8-D08A-4763-AF4C-320DC895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Width vs Depth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86B8-C25D-452D-84CF-B6190DED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8629"/>
          </a:xfrm>
        </p:spPr>
        <p:txBody>
          <a:bodyPr>
            <a:normAutofit/>
          </a:bodyPr>
          <a:lstStyle/>
          <a:p>
            <a:r>
              <a:rPr lang="en-CA" dirty="0"/>
              <a:t>When we make a neural network, should we favor width or depth?</a:t>
            </a:r>
          </a:p>
          <a:p>
            <a:r>
              <a:rPr lang="en-CA" dirty="0"/>
              <a:t>In theory one hidden layer can approximate any function. </a:t>
            </a:r>
          </a:p>
          <a:p>
            <a:pPr lvl="1"/>
            <a:r>
              <a:rPr lang="en-CA" dirty="0"/>
              <a:t>Universal approximation theorem – one layer can in principle learn anything. </a:t>
            </a:r>
          </a:p>
          <a:p>
            <a:r>
              <a:rPr lang="en-CA" dirty="0"/>
              <a:t>In general, depth is preferred more often. Why?</a:t>
            </a:r>
          </a:p>
          <a:p>
            <a:pPr lvl="1"/>
            <a:r>
              <a:rPr lang="en-CA" dirty="0"/>
              <a:t>Wider networks are more prone to overfitting. </a:t>
            </a:r>
          </a:p>
          <a:p>
            <a:pPr lvl="1"/>
            <a:r>
              <a:rPr lang="en-CA" dirty="0"/>
              <a:t>Deep networks can find representations of data with each transformation (see in CNNs next)</a:t>
            </a:r>
          </a:p>
          <a:p>
            <a:pPr lvl="1"/>
            <a:r>
              <a:rPr lang="en-CA" dirty="0"/>
              <a:t>We can apply regularization or normalization between layers to counter overfitting. </a:t>
            </a:r>
          </a:p>
          <a:p>
            <a:pPr lvl="1"/>
            <a:r>
              <a:rPr lang="en-CA" dirty="0"/>
              <a:t>We can make models with more complex structure – layer types and connections. </a:t>
            </a:r>
          </a:p>
          <a:p>
            <a:pPr lvl="1"/>
            <a:r>
              <a:rPr lang="en-CA" dirty="0"/>
              <a:t>Deep networks can kind of feature select as less significant features are minimized. </a:t>
            </a:r>
          </a:p>
          <a:p>
            <a:pPr lvl="1"/>
            <a:r>
              <a:rPr lang="en-CA" dirty="0"/>
              <a:t>Data with complex relationships (’natural’ stuff) tends to do well with deep models.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52301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6485</TotalTime>
  <Words>3616</Words>
  <Application>Microsoft Macintosh PowerPoint</Application>
  <PresentationFormat>Widescreen</PresentationFormat>
  <Paragraphs>304</Paragraphs>
  <Slides>39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Gill Sans MT</vt:lpstr>
      <vt:lpstr>Gallery</vt:lpstr>
      <vt:lpstr>Housekeeping</vt:lpstr>
      <vt:lpstr>Project (Other Class) Stuff</vt:lpstr>
      <vt:lpstr>Cluster Assignment - Results</vt:lpstr>
      <vt:lpstr>Cluster Assignment</vt:lpstr>
      <vt:lpstr>Tensorflow and Keras Optimizations</vt:lpstr>
      <vt:lpstr>Neural Network Configuration</vt:lpstr>
      <vt:lpstr>Converging Loss Plots</vt:lpstr>
      <vt:lpstr>Network Size</vt:lpstr>
      <vt:lpstr>Width vs Depth</vt:lpstr>
      <vt:lpstr>Deep Learning</vt:lpstr>
      <vt:lpstr>Example: ImageNet</vt:lpstr>
      <vt:lpstr>PowerPoint Presentation</vt:lpstr>
      <vt:lpstr>PowerPoint Presentation</vt:lpstr>
      <vt:lpstr>Neural Nets as Feature Constructors (extractors)</vt:lpstr>
      <vt:lpstr>NN Feature Construction Vs Pca</vt:lpstr>
      <vt:lpstr>So how big do I make it?</vt:lpstr>
      <vt:lpstr>Data</vt:lpstr>
      <vt:lpstr>Epochs and Batches</vt:lpstr>
      <vt:lpstr>Optimizer</vt:lpstr>
      <vt:lpstr>Activation Functions</vt:lpstr>
      <vt:lpstr>Activation Functions (Hidden Layers)</vt:lpstr>
      <vt:lpstr>Vanishing Gradients</vt:lpstr>
      <vt:lpstr>Dying relu - Weight Updates</vt:lpstr>
      <vt:lpstr>Keeping Gradients Graded</vt:lpstr>
      <vt:lpstr>Activation Functions – Relu Variations</vt:lpstr>
      <vt:lpstr>Batch Normalization</vt:lpstr>
      <vt:lpstr>PowerPoint Presentation</vt:lpstr>
      <vt:lpstr>Initialization </vt:lpstr>
      <vt:lpstr>Refresher - regularization</vt:lpstr>
      <vt:lpstr>Neural Networks are Flexible</vt:lpstr>
      <vt:lpstr>Other Tuning - Optimization</vt:lpstr>
      <vt:lpstr>Tuning From A Loss Plot</vt:lpstr>
      <vt:lpstr>Training and Validation Diverge</vt:lpstr>
      <vt:lpstr>Unstable Plots</vt:lpstr>
      <vt:lpstr>Close/Inverted lines or still Falling</vt:lpstr>
      <vt:lpstr>Loss Plot Tuning</vt:lpstr>
      <vt:lpstr>Example – Training is Unpredictable</vt:lpstr>
      <vt:lpstr>Pruning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and Keras Optimizations</dc:title>
  <dc:creator>Akeem Semper</dc:creator>
  <cp:lastModifiedBy>Akeem Semper</cp:lastModifiedBy>
  <cp:revision>55</cp:revision>
  <dcterms:created xsi:type="dcterms:W3CDTF">2022-03-20T15:31:24Z</dcterms:created>
  <dcterms:modified xsi:type="dcterms:W3CDTF">2025-03-20T18:40:20Z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2025-03-20T00:06:01Z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fe61d1fa-f1e1-4860-a2ab-fd906a17c110</vt:lpwstr>
  </property>
  <property fmtid="{D5CDD505-2E9C-101B-9397-08002B2CF9AE}" pid="8" name="MSIP_Label_10877899-02b0-462c-b2a9-b7d15c4f96fe_ContentBits">
    <vt:lpwstr>0</vt:lpwstr>
  </property>
</Properties>
</file>