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3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56" r:id="rId11"/>
    <p:sldId id="260" r:id="rId12"/>
    <p:sldId id="259" r:id="rId13"/>
    <p:sldId id="270" r:id="rId14"/>
    <p:sldId id="258" r:id="rId15"/>
    <p:sldId id="285" r:id="rId16"/>
    <p:sldId id="286" r:id="rId17"/>
    <p:sldId id="288" r:id="rId18"/>
    <p:sldId id="287" r:id="rId19"/>
    <p:sldId id="289" r:id="rId20"/>
    <p:sldId id="269" r:id="rId21"/>
    <p:sldId id="271" r:id="rId22"/>
    <p:sldId id="273" r:id="rId23"/>
    <p:sldId id="272" r:id="rId24"/>
    <p:sldId id="274" r:id="rId25"/>
    <p:sldId id="275" r:id="rId26"/>
    <p:sldId id="262" r:id="rId27"/>
    <p:sldId id="290" r:id="rId28"/>
    <p:sldId id="268" r:id="rId29"/>
    <p:sldId id="263" r:id="rId30"/>
    <p:sldId id="267" r:id="rId31"/>
    <p:sldId id="264" r:id="rId32"/>
    <p:sldId id="265" r:id="rId33"/>
    <p:sldId id="291" r:id="rId34"/>
    <p:sldId id="292" r:id="rId35"/>
    <p:sldId id="266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/>
    <p:restoredTop sz="94907"/>
  </p:normalViewPr>
  <p:slideViewPr>
    <p:cSldViewPr snapToGrid="0">
      <p:cViewPr varScale="1">
        <p:scale>
          <a:sx n="130" d="100"/>
          <a:sy n="130" d="100"/>
        </p:scale>
        <p:origin x="216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0C75-77A3-0C41-B414-6659112D8723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432-3681-1D40-3526-0FC967F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B2A-ABD3-96BB-78A0-56642977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106"/>
            <a:ext cx="9603275" cy="4131375"/>
          </a:xfrm>
        </p:spPr>
        <p:txBody>
          <a:bodyPr/>
          <a:lstStyle/>
          <a:p>
            <a:r>
              <a:rPr lang="en-US" dirty="0"/>
              <a:t>It’s finally (almost) over!!!!!!!!!!!!</a:t>
            </a:r>
          </a:p>
          <a:p>
            <a:r>
              <a:rPr lang="en-US" dirty="0"/>
              <a:t>Next time is a test, yay!</a:t>
            </a:r>
          </a:p>
          <a:p>
            <a:r>
              <a:rPr lang="en-US" dirty="0"/>
              <a:t>Lab 6:</a:t>
            </a:r>
          </a:p>
          <a:p>
            <a:pPr lvl="1"/>
            <a:r>
              <a:rPr lang="en-US" dirty="0"/>
              <a:t>Sample solution is up. </a:t>
            </a:r>
          </a:p>
          <a:p>
            <a:pPr lvl="1"/>
            <a:r>
              <a:rPr lang="en-US" dirty="0"/>
              <a:t>This one takes a while to mark, I might finish tonight. Looks good so far. </a:t>
            </a:r>
          </a:p>
          <a:p>
            <a:r>
              <a:rPr lang="en-US" dirty="0"/>
              <a:t>Assignment – ask if you have any questions. </a:t>
            </a:r>
          </a:p>
          <a:p>
            <a:r>
              <a:rPr lang="en-US" dirty="0"/>
              <a:t>Today - Refactoring, APIs, more GUIs:</a:t>
            </a:r>
          </a:p>
          <a:p>
            <a:pPr lvl="1"/>
            <a:r>
              <a:rPr lang="en-US" dirty="0"/>
              <a:t>Simple topics and examples.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B8153-3D80-8BA7-421F-54A61636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78" y="55219"/>
            <a:ext cx="6982915" cy="16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A54-6937-0C22-B53B-6FFB57A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5BE-1460-CD4D-7353-84FD8116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80A-AB0F-B7CD-838D-4A730D4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Card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C67-7407-943B-CEB2-8EFCCCC3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card game has been a slowly evolving software engineering project.</a:t>
            </a:r>
          </a:p>
          <a:p>
            <a:pPr lvl="1"/>
            <a:r>
              <a:rPr lang="en-US" dirty="0"/>
              <a:t>Pretend I’m the client, my desires are everchanging and unclear. </a:t>
            </a:r>
          </a:p>
          <a:p>
            <a:r>
              <a:rPr lang="en-US" dirty="0"/>
              <a:t>We have built the functionality bit by bit, starting from very basic parts. </a:t>
            </a:r>
          </a:p>
          <a:p>
            <a:r>
              <a:rPr lang="en-US" dirty="0"/>
              <a:t>Because of this, the structure of the code isn’t ideal. </a:t>
            </a:r>
          </a:p>
          <a:p>
            <a:pPr lvl="1"/>
            <a:r>
              <a:rPr lang="en-US" dirty="0"/>
              <a:t>Some parts overlap or are redundant because our needs evolved. </a:t>
            </a:r>
          </a:p>
          <a:p>
            <a:pPr lvl="1"/>
            <a:r>
              <a:rPr lang="en-US" dirty="0"/>
              <a:t>Some parts are no longer needed as they’ve been superseded. </a:t>
            </a:r>
          </a:p>
          <a:p>
            <a:pPr lvl="1"/>
            <a:r>
              <a:rPr lang="en-US" dirty="0"/>
              <a:t>We didn’t build it with one solid goal, we started and then added bit by bit. </a:t>
            </a:r>
          </a:p>
        </p:txBody>
      </p:sp>
    </p:spTree>
    <p:extLst>
      <p:ext uri="{BB962C8B-B14F-4D97-AF65-F5344CB8AC3E}">
        <p14:creationId xmlns:p14="http://schemas.microsoft.com/office/powerpoint/2010/main" val="33412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7EEC-3470-E97D-A736-E081DF7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09E-834B-9E5C-904D-61D315D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Refactoring is rewriting code to be more readable, organized, or maintainable without changing the actual functionality. </a:t>
            </a:r>
          </a:p>
          <a:p>
            <a:r>
              <a:rPr lang="en-US" dirty="0"/>
              <a:t>Refactoring is an umbrella concept, and can include things such as:</a:t>
            </a:r>
          </a:p>
          <a:p>
            <a:pPr lvl="1"/>
            <a:r>
              <a:rPr lang="en-US" dirty="0"/>
              <a:t>Renaming variables or functions for consistency. </a:t>
            </a:r>
          </a:p>
          <a:p>
            <a:pPr lvl="1"/>
            <a:r>
              <a:rPr lang="en-US" dirty="0"/>
              <a:t>Moving a method from one class to another. </a:t>
            </a:r>
          </a:p>
          <a:p>
            <a:pPr lvl="1"/>
            <a:r>
              <a:rPr lang="en-US" dirty="0"/>
              <a:t>Changing static status for items (e.g. if a method doesn’t need to have a “self”, remove it). </a:t>
            </a:r>
          </a:p>
          <a:p>
            <a:pPr lvl="1"/>
            <a:r>
              <a:rPr lang="en-US" dirty="0"/>
              <a:t>Generating functions from repeated blocks of code. </a:t>
            </a:r>
          </a:p>
          <a:p>
            <a:r>
              <a:rPr lang="en-US" dirty="0"/>
              <a:t>Refactoring is the programming equivalent of cleaning up messy data. </a:t>
            </a:r>
          </a:p>
          <a:p>
            <a:r>
              <a:rPr lang="en-US" dirty="0"/>
              <a:t>This isn’t a process that has an “end”, it’s like editing for a writer. </a:t>
            </a:r>
          </a:p>
        </p:txBody>
      </p:sp>
    </p:spTree>
    <p:extLst>
      <p:ext uri="{BB962C8B-B14F-4D97-AF65-F5344CB8AC3E}">
        <p14:creationId xmlns:p14="http://schemas.microsoft.com/office/powerpoint/2010/main" val="23333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AD0-EE61-9CCA-BFE1-BA832EF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CB60-95AF-FFA8-0D1E-6D4F6A2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's Code Refactoring: Benefits and 5 Best Techniques - XB Software">
            <a:extLst>
              <a:ext uri="{FF2B5EF4-FFF2-40B4-BE49-F238E27FC236}">
                <a16:creationId xmlns:a16="http://schemas.microsoft.com/office/drawing/2014/main" id="{FFF606D1-614C-6710-DE86-5092A477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7756" r="3955" b="14558"/>
          <a:stretch/>
        </p:blipFill>
        <p:spPr bwMode="auto">
          <a:xfrm>
            <a:off x="1902277" y="2015732"/>
            <a:ext cx="8701877" cy="46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3DE-A04A-8510-8A5D-9211A06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F19-80F9-826D-B203-743DC6E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Agile software development generally maintains a working partial solution. </a:t>
            </a:r>
          </a:p>
          <a:p>
            <a:pPr lvl="1"/>
            <a:r>
              <a:rPr lang="en-US" dirty="0"/>
              <a:t>Frequent revisions or improvements to things that are already written. </a:t>
            </a:r>
          </a:p>
          <a:p>
            <a:pPr lvl="1"/>
            <a:r>
              <a:rPr lang="en-US" dirty="0"/>
              <a:t>Solutions created targeting a partial set of objectives. </a:t>
            </a:r>
          </a:p>
          <a:p>
            <a:pPr lvl="1"/>
            <a:r>
              <a:rPr lang="en-US" dirty="0"/>
              <a:t>Target solution is changing after things have already been created. </a:t>
            </a:r>
          </a:p>
          <a:p>
            <a:r>
              <a:rPr lang="en-US" dirty="0"/>
              <a:t>Agile means that we should expect to have code that can be problematic. </a:t>
            </a:r>
          </a:p>
          <a:p>
            <a:pPr lvl="1"/>
            <a:r>
              <a:rPr lang="en-US" dirty="0"/>
              <a:t>Solutions are inherently done in a piecemeal fashion. </a:t>
            </a:r>
          </a:p>
          <a:p>
            <a:pPr lvl="1"/>
            <a:r>
              <a:rPr lang="en-US" dirty="0"/>
              <a:t>Things are ‘patched’ to make individual parts work at a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D4F6-1984-A3D2-5BA1-0E8ECC9C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– smells and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0852-BA01-6BBA-A6FF-583A12CB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33275"/>
          </a:xfrm>
        </p:spPr>
        <p:txBody>
          <a:bodyPr/>
          <a:lstStyle/>
          <a:p>
            <a:r>
              <a:rPr lang="en-US" dirty="0"/>
              <a:t>Two common problem types in refactoring are code smells and antipatterns. </a:t>
            </a:r>
          </a:p>
          <a:p>
            <a:r>
              <a:rPr lang="en-US" dirty="0"/>
              <a:t>Code smells – common things that may cause an issue. </a:t>
            </a:r>
          </a:p>
          <a:p>
            <a:pPr lvl="1"/>
            <a:r>
              <a:rPr lang="en-US" dirty="0"/>
              <a:t>Generally not inherently wrong/erroneous, but risky. </a:t>
            </a:r>
          </a:p>
          <a:p>
            <a:r>
              <a:rPr lang="en-US" dirty="0"/>
              <a:t>Anti-patterns – common solutions/practices that are risky. </a:t>
            </a:r>
          </a:p>
          <a:p>
            <a:pPr lvl="1"/>
            <a:r>
              <a:rPr lang="en-US" dirty="0"/>
              <a:t>Higher level design choices that may work, but are likely to be problematic. </a:t>
            </a:r>
          </a:p>
        </p:txBody>
      </p:sp>
    </p:spTree>
    <p:extLst>
      <p:ext uri="{BB962C8B-B14F-4D97-AF65-F5344CB8AC3E}">
        <p14:creationId xmlns:p14="http://schemas.microsoft.com/office/powerpoint/2010/main" val="293221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D44F-DF58-C8E2-A1FF-BA9789E3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1E2C-2A44-E3F0-3575-654E6EF4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10" y="2015732"/>
            <a:ext cx="10350061" cy="3975165"/>
          </a:xfrm>
        </p:spPr>
        <p:txBody>
          <a:bodyPr/>
          <a:lstStyle/>
          <a:p>
            <a:r>
              <a:rPr lang="en-US" dirty="0"/>
              <a:t>Code smells are basically things that give you pause if you think about maintaining something. </a:t>
            </a:r>
          </a:p>
          <a:p>
            <a:r>
              <a:rPr lang="en-US" dirty="0"/>
              <a:t>They aren’t mistakes, but they aren’t the best choices:</a:t>
            </a:r>
          </a:p>
          <a:p>
            <a:pPr lvl="1"/>
            <a:r>
              <a:rPr lang="en-US" dirty="0"/>
              <a:t>Dead code. </a:t>
            </a:r>
          </a:p>
          <a:p>
            <a:pPr lvl="1"/>
            <a:r>
              <a:rPr lang="en-US" dirty="0"/>
              <a:t>Lazy elements (a class that doesn’t really add any value). </a:t>
            </a:r>
          </a:p>
          <a:p>
            <a:pPr lvl="1"/>
            <a:r>
              <a:rPr lang="en-US" dirty="0"/>
              <a:t>Confusing or overly complex Boolean logic. </a:t>
            </a:r>
          </a:p>
          <a:p>
            <a:r>
              <a:rPr lang="en-US" dirty="0"/>
              <a:t>Can be classed into subcategories:</a:t>
            </a:r>
          </a:p>
          <a:p>
            <a:pPr lvl="1"/>
            <a:r>
              <a:rPr lang="en-US" dirty="0"/>
              <a:t>Bloating code, obscuring functionality, extra complexity. </a:t>
            </a:r>
          </a:p>
        </p:txBody>
      </p:sp>
    </p:spTree>
    <p:extLst>
      <p:ext uri="{BB962C8B-B14F-4D97-AF65-F5344CB8AC3E}">
        <p14:creationId xmlns:p14="http://schemas.microsoft.com/office/powerpoint/2010/main" val="100703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D8BE6A-A9B9-68AA-5228-65261662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501-B4A8-7575-A3F6-77F67E2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5"/>
            <a:ext cx="6410329" cy="4239593"/>
          </a:xfrm>
        </p:spPr>
        <p:txBody>
          <a:bodyPr>
            <a:normAutofit/>
          </a:bodyPr>
          <a:lstStyle/>
          <a:p>
            <a:r>
              <a:rPr lang="en-US" dirty="0"/>
              <a:t>A design pattern is a general strategy to solve common problems in code. </a:t>
            </a:r>
          </a:p>
          <a:p>
            <a:pPr lvl="1"/>
            <a:r>
              <a:rPr lang="en-US" dirty="0"/>
              <a:t>For example, abstract classes, decorators, observing something, using an iterator for change. </a:t>
            </a:r>
          </a:p>
          <a:p>
            <a:r>
              <a:rPr lang="en-US" dirty="0"/>
              <a:t>These types of problems occur regularly, so there are standardized approaches to deal with them. </a:t>
            </a:r>
          </a:p>
          <a:p>
            <a:pPr lvl="1"/>
            <a:r>
              <a:rPr lang="en-US" dirty="0"/>
              <a:t>The problems aren’t really phrased in real-world terms, they are in programmer language. </a:t>
            </a:r>
          </a:p>
          <a:p>
            <a:pPr lvl="1"/>
            <a:r>
              <a:rPr lang="en-US" dirty="0"/>
              <a:t>E.g. we need to trigger an action when X changes. </a:t>
            </a:r>
          </a:p>
          <a:p>
            <a:r>
              <a:rPr lang="en-US" dirty="0"/>
              <a:t>We apply these without calling them out explicitly.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8175B13-A38B-891B-2280-8D4B5659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3551"/>
            <a:ext cx="5781065" cy="68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3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798E-7FC4-8AE5-5DFE-F7279955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C87F-F539-7390-7EE9-28116CBA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9160"/>
            <a:ext cx="9603275" cy="4114322"/>
          </a:xfrm>
        </p:spPr>
        <p:txBody>
          <a:bodyPr/>
          <a:lstStyle/>
          <a:p>
            <a:r>
              <a:rPr lang="en-US" dirty="0" err="1"/>
              <a:t>Anit</a:t>
            </a:r>
            <a:r>
              <a:rPr lang="en-US" dirty="0"/>
              <a:t>-patterns are larger in scope, similar in meaning to smells. </a:t>
            </a:r>
          </a:p>
          <a:p>
            <a:pPr lvl="1"/>
            <a:r>
              <a:rPr lang="en-US" dirty="0"/>
              <a:t>A solution/design which is a poor way of solving a problem. </a:t>
            </a:r>
          </a:p>
          <a:p>
            <a:pPr lvl="1"/>
            <a:r>
              <a:rPr lang="en-US" dirty="0"/>
              <a:t>Poor generally meaning unclear, hard to maintain, or confusing. </a:t>
            </a:r>
          </a:p>
          <a:p>
            <a:pPr lvl="1"/>
            <a:r>
              <a:rPr lang="en-US" dirty="0"/>
              <a:t>Almost always have stupid names. </a:t>
            </a:r>
          </a:p>
          <a:p>
            <a:r>
              <a:rPr lang="en-US" dirty="0"/>
              <a:t>These may lead to working solutions, but testing and maintenance is harder. </a:t>
            </a:r>
          </a:p>
          <a:p>
            <a:pPr lvl="1"/>
            <a:r>
              <a:rPr lang="en-US" dirty="0"/>
              <a:t>God object – wrapping too much functionality into one object. </a:t>
            </a:r>
          </a:p>
          <a:p>
            <a:pPr lvl="1"/>
            <a:r>
              <a:rPr lang="en-US" dirty="0"/>
              <a:t>Onion – wrapping old code in new code to make it work, not updating the internals. </a:t>
            </a:r>
          </a:p>
          <a:p>
            <a:pPr lvl="1"/>
            <a:r>
              <a:rPr lang="en-US" dirty="0"/>
              <a:t>Cut-and-paste – rather than properly reusing code, functionality is copied. </a:t>
            </a:r>
          </a:p>
          <a:p>
            <a:pPr lvl="1"/>
            <a:r>
              <a:rPr lang="en-US" dirty="0"/>
              <a:t>Lava flow – code does something, and is used and reused without people understanding it. </a:t>
            </a:r>
          </a:p>
        </p:txBody>
      </p:sp>
    </p:spTree>
    <p:extLst>
      <p:ext uri="{BB962C8B-B14F-4D97-AF65-F5344CB8AC3E}">
        <p14:creationId xmlns:p14="http://schemas.microsoft.com/office/powerpoint/2010/main" val="70488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08D5-AA21-230F-F5FB-1C95C11B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12CB-49F0-CF85-9149-71DF0540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Things that are designed using good patterns are generally easy to use and update. </a:t>
            </a:r>
          </a:p>
          <a:p>
            <a:r>
              <a:rPr lang="en-US" dirty="0"/>
              <a:t>Things that follow bad practices aren’t. </a:t>
            </a:r>
          </a:p>
          <a:p>
            <a:r>
              <a:rPr lang="en-US" dirty="0"/>
              <a:t>Part of refactoring is ensuring our solutions follow good practices, not just work. </a:t>
            </a:r>
          </a:p>
          <a:p>
            <a:pPr lvl="1"/>
            <a:r>
              <a:rPr lang="en-US" dirty="0"/>
              <a:t>If we have good tests, we can check that we don’t break stuff as we go. </a:t>
            </a:r>
          </a:p>
          <a:p>
            <a:pPr lvl="1"/>
            <a:r>
              <a:rPr lang="en-US" dirty="0"/>
              <a:t>Working is priority number 1, but not the only thing – problems beget problems. </a:t>
            </a:r>
          </a:p>
          <a:p>
            <a:r>
              <a:rPr lang="en-US" dirty="0"/>
              <a:t>In a perfect agile world, we’d be constantly solving problems, then making those solutions into well written and clear code. </a:t>
            </a:r>
          </a:p>
          <a:p>
            <a:pPr lvl="1"/>
            <a:r>
              <a:rPr lang="en-US" dirty="0"/>
              <a:t>This revision is, at best, inconsistent – most companies would rather solve new problems. </a:t>
            </a:r>
          </a:p>
          <a:p>
            <a:pPr lvl="1"/>
            <a:r>
              <a:rPr lang="en-US" dirty="0"/>
              <a:t>Integration tests see if the thing still works, unit tests will narrow down what failed. </a:t>
            </a:r>
          </a:p>
        </p:txBody>
      </p:sp>
    </p:spTree>
    <p:extLst>
      <p:ext uri="{BB962C8B-B14F-4D97-AF65-F5344CB8AC3E}">
        <p14:creationId xmlns:p14="http://schemas.microsoft.com/office/powerpoint/2010/main" val="370020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3951-D5F6-186E-27F6-A5F028D3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Democracy Day!!!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F6AB-3F20-D088-E47E-F94D249E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0" y="2015732"/>
            <a:ext cx="5219700" cy="3924300"/>
          </a:xfrm>
        </p:spPr>
        <p:txBody>
          <a:bodyPr/>
          <a:lstStyle/>
          <a:p>
            <a:r>
              <a:rPr lang="en-US" dirty="0"/>
              <a:t>Do you want a test on Thursday? Or a week later? </a:t>
            </a:r>
          </a:p>
          <a:p>
            <a:r>
              <a:rPr lang="en-US" dirty="0"/>
              <a:t>Similar to last one – 35ish MC, ~2 code challenges. </a:t>
            </a:r>
          </a:p>
          <a:p>
            <a:r>
              <a:rPr lang="en-US" dirty="0"/>
              <a:t>Concepts since then – objects, inheritance, error handling, containers,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 descr="US Election: Here's how Trump vs Harris could end in a tie. What happens  next? | World News - Hindustan Times">
            <a:extLst>
              <a:ext uri="{FF2B5EF4-FFF2-40B4-BE49-F238E27FC236}">
                <a16:creationId xmlns:a16="http://schemas.microsoft.com/office/drawing/2014/main" id="{F74DCB87-5576-A55C-DB0F-A281D08C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69723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CB3-364A-7265-EB7D-A3127E1F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Refactoring Test-Driven Code</a:t>
            </a:r>
          </a:p>
        </p:txBody>
      </p:sp>
      <p:pic>
        <p:nvPicPr>
          <p:cNvPr id="2050" name="Picture 2" descr="When should we Refactor in TDD?. The TDD process requires us to repeat… |  by Heaton Cai | Medium">
            <a:extLst>
              <a:ext uri="{FF2B5EF4-FFF2-40B4-BE49-F238E27FC236}">
                <a16:creationId xmlns:a16="http://schemas.microsoft.com/office/drawing/2014/main" id="{0701BB0A-2774-569F-7062-C9744EF0A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/>
          <a:stretch/>
        </p:blipFill>
        <p:spPr bwMode="auto">
          <a:xfrm>
            <a:off x="0" y="1931758"/>
            <a:ext cx="7266945" cy="34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B173-02C4-B756-B0F8-314B621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4" y="1931759"/>
            <a:ext cx="4887321" cy="4189123"/>
          </a:xfrm>
        </p:spPr>
        <p:txBody>
          <a:bodyPr>
            <a:normAutofit/>
          </a:bodyPr>
          <a:lstStyle/>
          <a:p>
            <a:r>
              <a:rPr lang="en-US" dirty="0"/>
              <a:t>Refactoring holds the most potential benefits for messy code. </a:t>
            </a:r>
          </a:p>
          <a:p>
            <a:r>
              <a:rPr lang="en-US" dirty="0"/>
              <a:t>It is way more difficult to deal with messy code though. </a:t>
            </a:r>
          </a:p>
          <a:p>
            <a:r>
              <a:rPr lang="en-US" dirty="0"/>
              <a:t>Code that is well designed makes reorganizing it easier. </a:t>
            </a:r>
          </a:p>
          <a:p>
            <a:pPr lvl="1"/>
            <a:r>
              <a:rPr lang="en-US" dirty="0"/>
              <a:t>Functions can be replaced easily. </a:t>
            </a:r>
          </a:p>
          <a:p>
            <a:pPr lvl="1"/>
            <a:r>
              <a:rPr lang="en-US" dirty="0"/>
              <a:t>Tests will still work. </a:t>
            </a:r>
          </a:p>
          <a:p>
            <a:pPr lvl="1"/>
            <a:r>
              <a:rPr lang="en-US" dirty="0"/>
              <a:t>Moving chunks around is easier.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2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495-A40A-9690-1799-D2AE7E3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Refactoring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B55-1A0E-0BB1-02A6-14DC85EF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Refactoring documentation often refers to problems as “smells” – things to correct. </a:t>
            </a:r>
          </a:p>
          <a:p>
            <a:r>
              <a:rPr lang="en-US" dirty="0"/>
              <a:t>We don’t have a specific set of things to do, we just need to make it smell good. </a:t>
            </a:r>
          </a:p>
          <a:p>
            <a:r>
              <a:rPr lang="en-US" dirty="0"/>
              <a:t>This is something that is easier with feel and experience. </a:t>
            </a:r>
          </a:p>
          <a:p>
            <a:r>
              <a:rPr lang="en-US" dirty="0"/>
              <a:t>(In other languages indentation and spacing is a big one for readability, but since indents matter in Python, we’re less likely to have issues)</a:t>
            </a:r>
          </a:p>
          <a:p>
            <a:r>
              <a:rPr lang="en-US" dirty="0"/>
              <a:t>In data science applications, our most complex code bits such as a data pipeline are also things that we can test for functionality relatively simply. </a:t>
            </a:r>
          </a:p>
          <a:p>
            <a:pPr lvl="1"/>
            <a:r>
              <a:rPr lang="en-US" dirty="0"/>
              <a:t>For data pipelines, checking that the data is the correct structure does most of the work. </a:t>
            </a:r>
          </a:p>
          <a:p>
            <a:pPr lvl="1"/>
            <a:r>
              <a:rPr lang="en-US" dirty="0"/>
              <a:t>For training models, examining results, or making new predictions, we can check if it happens. </a:t>
            </a:r>
          </a:p>
          <a:p>
            <a:pPr lvl="1"/>
            <a:r>
              <a:rPr lang="en-US" dirty="0"/>
              <a:t>We should usually be able to refactor post exploration. (E.g. make a function to clean phone#)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0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90B-E7CA-F343-DE28-A071FCC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79B-3150-6F28-A6CE-A3180AC2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6CA892-5431-8780-25A6-C7461EDA8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3"/>
          <a:stretch/>
        </p:blipFill>
        <p:spPr bwMode="auto">
          <a:xfrm>
            <a:off x="2005822" y="1938102"/>
            <a:ext cx="8180355" cy="44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09B-F9EA-29E7-D6EF-717D7EFE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18B2-7CD0-CF98-0BB5-8272ED9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uto-Refactoring of Python Code in PyCharm | by KonfHub | Medium">
            <a:extLst>
              <a:ext uri="{FF2B5EF4-FFF2-40B4-BE49-F238E27FC236}">
                <a16:creationId xmlns:a16="http://schemas.microsoft.com/office/drawing/2014/main" id="{34A7556C-DC6E-8C6C-0BAA-B8F0CCC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3"/>
          <a:stretch/>
        </p:blipFill>
        <p:spPr bwMode="auto">
          <a:xfrm>
            <a:off x="0" y="2088535"/>
            <a:ext cx="12192000" cy="43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9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5BD-2867-1155-99B4-C811424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763-3529-A958-DCB5-8385283D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4A7DCB-E1BE-545A-43D0-BA67CC43D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6"/>
          <a:stretch/>
        </p:blipFill>
        <p:spPr bwMode="auto">
          <a:xfrm>
            <a:off x="1651000" y="2196711"/>
            <a:ext cx="8890000" cy="37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9A0-5993-7282-ED12-E17F37D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9A61-D25D-BB4A-9FC2-5197CA9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D31CFE-697F-BFDF-8E05-60A946D6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 bwMode="auto">
          <a:xfrm>
            <a:off x="1651000" y="1853754"/>
            <a:ext cx="8890000" cy="48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102-1968-5CBD-FCC6-6BDA4DD6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F28-2A66-1F26-2012-80FD33C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isn’t something that we’ll delve deeply into, but many tools exist. </a:t>
            </a:r>
          </a:p>
          <a:p>
            <a:pPr lvl="1"/>
            <a:r>
              <a:rPr lang="en-US" dirty="0"/>
              <a:t>Extract parts of code that can be made into a function. </a:t>
            </a:r>
          </a:p>
          <a:p>
            <a:r>
              <a:rPr lang="en-US" dirty="0"/>
              <a:t>Many IDEs have assorted built-in tools to refactor. </a:t>
            </a:r>
          </a:p>
          <a:p>
            <a:pPr lvl="1"/>
            <a:r>
              <a:rPr lang="en-US" dirty="0"/>
              <a:t>VS Code can extract methods and variables or rename things in bulk</a:t>
            </a:r>
          </a:p>
          <a:p>
            <a:pPr lvl="1"/>
            <a:r>
              <a:rPr lang="en-US" dirty="0"/>
              <a:t>Other plugins can provide more functionality. </a:t>
            </a:r>
          </a:p>
          <a:p>
            <a:r>
              <a:rPr lang="en-US" dirty="0"/>
              <a:t>I randomly saw a link to a VS Code plugin from MS that looks useful, Gather:</a:t>
            </a:r>
          </a:p>
          <a:p>
            <a:pPr lvl="1"/>
            <a:r>
              <a:rPr lang="en-US" dirty="0"/>
              <a:t>“Gather analyzes notebooks and helps users extract only the relevant code segments needed to re-create a particular cell output. ”</a:t>
            </a:r>
          </a:p>
          <a:p>
            <a:pPr lvl="1"/>
            <a:r>
              <a:rPr lang="en-US" dirty="0"/>
              <a:t>I just saw this a couple of days ago, I haven’t used it much, it is simple. </a:t>
            </a:r>
          </a:p>
        </p:txBody>
      </p:sp>
    </p:spTree>
    <p:extLst>
      <p:ext uri="{BB962C8B-B14F-4D97-AF65-F5344CB8AC3E}">
        <p14:creationId xmlns:p14="http://schemas.microsoft.com/office/powerpoint/2010/main" val="334214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14A-D8A5-E0AF-8C81-CEDAF320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B41D-C6B2-840C-B81B-1DCACE76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895-A463-7733-7EF1-BCA847E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BE7B-B999-4F59-D504-162FFD52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1853754"/>
            <a:ext cx="10828867" cy="4199727"/>
          </a:xfrm>
        </p:spPr>
        <p:txBody>
          <a:bodyPr/>
          <a:lstStyle/>
          <a:p>
            <a:r>
              <a:rPr lang="en-US" dirty="0"/>
              <a:t>During the refactoring process we’ll make a change to help work with the GUI. </a:t>
            </a:r>
          </a:p>
          <a:p>
            <a:pPr lvl="1"/>
            <a:r>
              <a:rPr lang="en-US" dirty="0"/>
              <a:t>Make all inputs/outputs go through the game object. </a:t>
            </a:r>
          </a:p>
          <a:p>
            <a:pPr lvl="1"/>
            <a:r>
              <a:rPr lang="en-US" dirty="0"/>
              <a:t>GUI buttons will trigger a method call to the game object, which will then do everything internally. </a:t>
            </a:r>
          </a:p>
          <a:p>
            <a:pPr lvl="1"/>
            <a:r>
              <a:rPr lang="en-US" dirty="0"/>
              <a:t>All usage of the other objects, such as the hands of cards and the bank balances, will need to go through a request to the game object. </a:t>
            </a:r>
          </a:p>
          <a:p>
            <a:r>
              <a:rPr lang="en-US" dirty="0"/>
              <a:t>We are making things more abstract and “user oriented” with these changes. </a:t>
            </a:r>
          </a:p>
          <a:p>
            <a:pPr lvl="1"/>
            <a:r>
              <a:rPr lang="en-US" dirty="0"/>
              <a:t>The GUI interface doesn’t need to worry about internals, only about “user side” actions. </a:t>
            </a:r>
          </a:p>
          <a:p>
            <a:pPr lvl="1"/>
            <a:r>
              <a:rPr lang="en-US" dirty="0"/>
              <a:t>Using the game logic will now be more detached from the details. </a:t>
            </a:r>
          </a:p>
          <a:p>
            <a:r>
              <a:rPr lang="en-US" dirty="0"/>
              <a:t>I’ll organize some GUI code, extract some methods, add constants, and move things. </a:t>
            </a:r>
          </a:p>
        </p:txBody>
      </p:sp>
    </p:spTree>
    <p:extLst>
      <p:ext uri="{BB962C8B-B14F-4D97-AF65-F5344CB8AC3E}">
        <p14:creationId xmlns:p14="http://schemas.microsoft.com/office/powerpoint/2010/main" val="118335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B84-6F4E-BDD1-D39F-19D54F7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9298-395F-5C9D-E0E1-6265C67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While refactoring we can also think of constructing an interface for our game. </a:t>
            </a:r>
          </a:p>
          <a:p>
            <a:pPr lvl="1"/>
            <a:r>
              <a:rPr lang="en-US" dirty="0"/>
              <a:t>Our GUI based notebook is the “controller” of the game. </a:t>
            </a:r>
          </a:p>
          <a:p>
            <a:pPr lvl="1"/>
            <a:r>
              <a:rPr lang="en-US" dirty="0"/>
              <a:t>The code in the .</a:t>
            </a:r>
            <a:r>
              <a:rPr lang="en-US" dirty="0" err="1"/>
              <a:t>py</a:t>
            </a:r>
            <a:r>
              <a:rPr lang="en-US" dirty="0"/>
              <a:t> is the logic of the game. </a:t>
            </a:r>
          </a:p>
          <a:p>
            <a:pPr lvl="1"/>
            <a:r>
              <a:rPr lang="en-US" dirty="0"/>
              <a:t>We could swap out the controller, as long as it sends the same commands. </a:t>
            </a:r>
          </a:p>
          <a:p>
            <a:r>
              <a:rPr lang="en-US" dirty="0"/>
              <a:t>Everything (well designed) works like this:</a:t>
            </a:r>
          </a:p>
          <a:p>
            <a:pPr lvl="1"/>
            <a:r>
              <a:rPr lang="en-US" dirty="0"/>
              <a:t>The interface presents options for what we can do, how to do it, and what to expect. </a:t>
            </a:r>
          </a:p>
          <a:p>
            <a:pPr lvl="1"/>
            <a:r>
              <a:rPr lang="en-US" dirty="0"/>
              <a:t>The details of how any of that happens is irrelevant. </a:t>
            </a:r>
          </a:p>
          <a:p>
            <a:r>
              <a:rPr lang="en-US" dirty="0"/>
              <a:t>To use something, we only need to care about the interface with it. </a:t>
            </a:r>
          </a:p>
          <a:p>
            <a:r>
              <a:rPr lang="en-US" dirty="0"/>
              <a:t>If we document with docstrings and comments, that can be rolled up with doc tools. </a:t>
            </a:r>
          </a:p>
        </p:txBody>
      </p:sp>
    </p:spTree>
    <p:extLst>
      <p:ext uri="{BB962C8B-B14F-4D97-AF65-F5344CB8AC3E}">
        <p14:creationId xmlns:p14="http://schemas.microsoft.com/office/powerpoint/2010/main" val="168437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371A-1CC4-2663-D921-FF8FADFF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Stuff for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5BEC-A73B-C1C1-149E-7265AF68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need to do </a:t>
            </a:r>
            <a:r>
              <a:rPr lang="en-US" i="1" dirty="0"/>
              <a:t>stuff</a:t>
            </a:r>
            <a:r>
              <a:rPr lang="en-US" dirty="0"/>
              <a:t> for practice, what that stuff is can vary a bit. </a:t>
            </a:r>
          </a:p>
          <a:p>
            <a:pPr lvl="1"/>
            <a:r>
              <a:rPr lang="en-US" dirty="0"/>
              <a:t>If there’s code parts from stats/</a:t>
            </a:r>
            <a:r>
              <a:rPr lang="en-US" dirty="0" err="1"/>
              <a:t>db</a:t>
            </a:r>
            <a:r>
              <a:rPr lang="en-US" dirty="0"/>
              <a:t> that don’t make sense, we can dig into those. </a:t>
            </a:r>
          </a:p>
          <a:p>
            <a:pPr lvl="1"/>
            <a:r>
              <a:rPr lang="en-US" dirty="0"/>
              <a:t>I’ll probably need a heads up, depending on what it is. </a:t>
            </a:r>
          </a:p>
          <a:p>
            <a:r>
              <a:rPr lang="en-US" dirty="0"/>
              <a:t>We’ll definitely spend some time on </a:t>
            </a:r>
            <a:r>
              <a:rPr lang="en-US" dirty="0" err="1"/>
              <a:t>sklearn</a:t>
            </a:r>
            <a:r>
              <a:rPr lang="en-US" dirty="0"/>
              <a:t> pipelines, which are part of stats. </a:t>
            </a:r>
          </a:p>
          <a:p>
            <a:pPr lvl="1"/>
            <a:r>
              <a:rPr lang="en-US" dirty="0"/>
              <a:t>I asked to make sure they cover it this year, I’ll apologize to him later. </a:t>
            </a:r>
          </a:p>
          <a:p>
            <a:pPr lvl="1"/>
            <a:r>
              <a:rPr lang="en-US" dirty="0"/>
              <a:t>We’ll cover it soonish, you can say something in stats to skip it, or let him cover it again.</a:t>
            </a:r>
          </a:p>
          <a:p>
            <a:r>
              <a:rPr lang="en-US" dirty="0"/>
              <a:t>We’ll also do some more with visualizations with seaborn. </a:t>
            </a:r>
          </a:p>
          <a:p>
            <a:pPr lvl="1"/>
            <a:r>
              <a:rPr lang="en-US" dirty="0"/>
              <a:t>All the ML stuff uses seaborn for the visualizations, so it’ll make that easier. </a:t>
            </a:r>
          </a:p>
          <a:p>
            <a:pPr lvl="1"/>
            <a:r>
              <a:rPr lang="en-US" dirty="0"/>
              <a:t>The seaborn documentation is good, easy to read, with lots of examples, so it is good practice.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7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C68-09FB-33BB-7B8E-6E29746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8032-A8AA-A238-5299-BD312EA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An API is a published standard of how to interact with a system. </a:t>
            </a:r>
          </a:p>
          <a:p>
            <a:r>
              <a:rPr lang="en-US" dirty="0"/>
              <a:t>Most objects, functions, and programs have the exact same concept:</a:t>
            </a:r>
          </a:p>
          <a:p>
            <a:pPr lvl="1"/>
            <a:r>
              <a:rPr lang="en-US" dirty="0"/>
              <a:t>There is a specific set of things that this object does. </a:t>
            </a:r>
          </a:p>
          <a:p>
            <a:pPr lvl="1"/>
            <a:r>
              <a:rPr lang="en-US" dirty="0"/>
              <a:t>There is a specific set of ways to interact with it. </a:t>
            </a:r>
          </a:p>
          <a:p>
            <a:r>
              <a:rPr lang="en-US" dirty="0"/>
              <a:t>When we use a published library we are complying with their API. </a:t>
            </a:r>
          </a:p>
          <a:p>
            <a:pPr lvl="1"/>
            <a:r>
              <a:rPr lang="en-US" dirty="0"/>
              <a:t>The documentation tells us exactly what classes and methods we can call and what they do. </a:t>
            </a:r>
          </a:p>
          <a:p>
            <a:r>
              <a:rPr lang="en-US" dirty="0"/>
              <a:t>Connecting to some other real program (a web server, some vendor application, our Moodle site, a data warehouse) is the same:</a:t>
            </a:r>
          </a:p>
          <a:p>
            <a:pPr lvl="1"/>
            <a:r>
              <a:rPr lang="en-US" dirty="0"/>
              <a:t>There is some API that tells us how to create a connection, send commands, and interpret responses. </a:t>
            </a:r>
          </a:p>
        </p:txBody>
      </p:sp>
    </p:spTree>
    <p:extLst>
      <p:ext uri="{BB962C8B-B14F-4D97-AF65-F5344CB8AC3E}">
        <p14:creationId xmlns:p14="http://schemas.microsoft.com/office/powerpoint/2010/main" val="397316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DC3-4335-CF7E-60D0-01CE853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33-64FC-FF7C-2AD3-0B971466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/>
          </a:bodyPr>
          <a:lstStyle/>
          <a:p>
            <a:r>
              <a:rPr lang="en-US" dirty="0"/>
              <a:t>We can extend this idea to think more about separation of parts of code. </a:t>
            </a:r>
          </a:p>
          <a:p>
            <a:r>
              <a:rPr lang="en-US" dirty="0"/>
              <a:t>One framework for this is MVC – Model View Controller. </a:t>
            </a:r>
          </a:p>
          <a:p>
            <a:r>
              <a:rPr lang="en-US" dirty="0"/>
              <a:t>MVC says that we should break the logic of our program into 3 separate parts:</a:t>
            </a:r>
          </a:p>
          <a:p>
            <a:pPr lvl="1"/>
            <a:r>
              <a:rPr lang="en-US" dirty="0"/>
              <a:t>Model – the data. This is more logical when working with databases, but for us it is the classes the store our deck of cards and players. </a:t>
            </a:r>
          </a:p>
          <a:p>
            <a:pPr lvl="1"/>
            <a:r>
              <a:rPr lang="en-US" dirty="0"/>
              <a:t>View – the presentation of the data, such as our widget GUI. </a:t>
            </a:r>
          </a:p>
          <a:p>
            <a:pPr lvl="1"/>
            <a:r>
              <a:rPr lang="en-US" dirty="0"/>
              <a:t>Controller – the “brain” of the program, such as our poker logic. </a:t>
            </a:r>
          </a:p>
          <a:p>
            <a:r>
              <a:rPr lang="en-US" dirty="0"/>
              <a:t>Each of these parts can change independent of each other:</a:t>
            </a:r>
          </a:p>
          <a:p>
            <a:pPr lvl="1"/>
            <a:r>
              <a:rPr lang="en-US" dirty="0"/>
              <a:t>E.g. our widget GUI can be replaced with a real GUI for a different view. </a:t>
            </a:r>
          </a:p>
          <a:p>
            <a:pPr lvl="1"/>
            <a:r>
              <a:rPr lang="en-US" dirty="0"/>
              <a:t>Similar concept to abstraction and encapsulation we are used to – a black box approach. </a:t>
            </a:r>
          </a:p>
        </p:txBody>
      </p:sp>
    </p:spTree>
    <p:extLst>
      <p:ext uri="{BB962C8B-B14F-4D97-AF65-F5344CB8AC3E}">
        <p14:creationId xmlns:p14="http://schemas.microsoft.com/office/powerpoint/2010/main" val="42073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4E-8C26-FF80-A541-D781849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5C1-3AC4-5570-DCBC-55DBD20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VC Pattern? - Coding Ninjas">
            <a:extLst>
              <a:ext uri="{FF2B5EF4-FFF2-40B4-BE49-F238E27FC236}">
                <a16:creationId xmlns:a16="http://schemas.microsoft.com/office/drawing/2014/main" id="{CC2E2AE1-252B-0492-5D65-9CD3412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1175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3219-2527-843B-CAC4-45C8FA3E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1C78-06D0-24F7-297A-C651D78B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MVC architecture - Learning Python Application Development [Book]">
            <a:extLst>
              <a:ext uri="{FF2B5EF4-FFF2-40B4-BE49-F238E27FC236}">
                <a16:creationId xmlns:a16="http://schemas.microsoft.com/office/drawing/2014/main" id="{6D496173-2433-E4E2-433B-3736D2E4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9" y="51031"/>
            <a:ext cx="9796325" cy="68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30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925F-3981-A9FF-73A9-3D5DBFE6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MVC…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AD3B-1134-1C17-E1E9-14015A4C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62655" cy="4199727"/>
          </a:xfrm>
        </p:spPr>
        <p:txBody>
          <a:bodyPr/>
          <a:lstStyle/>
          <a:p>
            <a:r>
              <a:rPr lang="en-US" dirty="0"/>
              <a:t>The model/view/controller concept is a simple thing to follow conceptually. </a:t>
            </a:r>
          </a:p>
          <a:p>
            <a:r>
              <a:rPr lang="en-US" dirty="0"/>
              <a:t>Each portion should be separate:</a:t>
            </a:r>
          </a:p>
          <a:p>
            <a:pPr lvl="1"/>
            <a:r>
              <a:rPr lang="en-US" dirty="0"/>
              <a:t>e.g. we don’t have code to display values wrapped up in our other code (like an object we make). </a:t>
            </a:r>
          </a:p>
          <a:p>
            <a:pPr lvl="1"/>
            <a:r>
              <a:rPr lang="en-US" dirty="0"/>
              <a:t>The user isn’t directly interacting with data, they send actions to the controller. </a:t>
            </a:r>
          </a:p>
          <a:p>
            <a:r>
              <a:rPr lang="en-US" dirty="0"/>
              <a:t>For our cards example:</a:t>
            </a:r>
          </a:p>
          <a:p>
            <a:pPr lvl="1"/>
            <a:r>
              <a:rPr lang="en-US" dirty="0"/>
              <a:t>We want to work towards the point where any action is a function call to our game. </a:t>
            </a:r>
          </a:p>
          <a:p>
            <a:pPr lvl="1"/>
            <a:r>
              <a:rPr lang="en-US" dirty="0"/>
              <a:t>Get the data out of the model and present it in any view we choose. </a:t>
            </a:r>
          </a:p>
          <a:p>
            <a:pPr lvl="1"/>
            <a:r>
              <a:rPr lang="en-US" dirty="0"/>
              <a:t>Calls to bet/fold/whatever are made through the API we make for the controller. </a:t>
            </a:r>
          </a:p>
          <a:p>
            <a:pPr lvl="1"/>
            <a:r>
              <a:rPr lang="en-US" dirty="0"/>
              <a:t>The data that is impacted by all of this is held inside our objects, and is only impacted as above. </a:t>
            </a:r>
          </a:p>
          <a:p>
            <a:pPr lvl="1"/>
            <a:r>
              <a:rPr lang="en-US" dirty="0"/>
              <a:t>The only change if we want a GUI is the view presents differently and the controller inputs diff.</a:t>
            </a:r>
          </a:p>
        </p:txBody>
      </p:sp>
    </p:spTree>
    <p:extLst>
      <p:ext uri="{BB962C8B-B14F-4D97-AF65-F5344CB8AC3E}">
        <p14:creationId xmlns:p14="http://schemas.microsoft.com/office/powerpoint/2010/main" val="203921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3D42-9A37-C833-1A0D-3E98C55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Ideas and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8F40-169C-A234-CB4A-C5D69739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concept of MVC is applied very commonly in software development. </a:t>
            </a:r>
          </a:p>
          <a:p>
            <a:r>
              <a:rPr lang="en-US" dirty="0"/>
              <a:t>In most/all cases the thought patterns of this can help us. </a:t>
            </a:r>
          </a:p>
          <a:p>
            <a:pPr lvl="1"/>
            <a:r>
              <a:rPr lang="en-US" dirty="0"/>
              <a:t>Focus on input/output, then figure out how to connect the two. </a:t>
            </a:r>
          </a:p>
          <a:p>
            <a:pPr lvl="1"/>
            <a:r>
              <a:rPr lang="en-US" dirty="0"/>
              <a:t>If we are writing a function, it gives us an easy way to define tests. </a:t>
            </a:r>
          </a:p>
          <a:p>
            <a:pPr lvl="1"/>
            <a:r>
              <a:rPr lang="en-US" dirty="0"/>
              <a:t>If we are building larger chunks, it leads us to define a standardized interfaces. </a:t>
            </a:r>
          </a:p>
          <a:p>
            <a:r>
              <a:rPr lang="en-US" dirty="0"/>
              <a:t>In data science, we want to maintain a similar separation in many places:</a:t>
            </a:r>
          </a:p>
          <a:p>
            <a:pPr lvl="1"/>
            <a:r>
              <a:rPr lang="en-US" dirty="0"/>
              <a:t>The data should be its own thing, not connected to any other part of the process. </a:t>
            </a:r>
          </a:p>
          <a:p>
            <a:pPr lvl="1"/>
            <a:r>
              <a:rPr lang="en-US" dirty="0"/>
              <a:t>The model and its training should be able to be swapped, so we can compare. </a:t>
            </a:r>
          </a:p>
          <a:p>
            <a:pPr lvl="1"/>
            <a:r>
              <a:rPr lang="en-US" dirty="0"/>
              <a:t>The resulting predictions are independent of the pipeline used to make them. </a:t>
            </a:r>
          </a:p>
          <a:p>
            <a:pPr lvl="1"/>
            <a:r>
              <a:rPr lang="en-US" dirty="0"/>
              <a:t>Each part can be swapped out for another with the functionality maintained. </a:t>
            </a:r>
          </a:p>
        </p:txBody>
      </p:sp>
    </p:spTree>
    <p:extLst>
      <p:ext uri="{BB962C8B-B14F-4D97-AF65-F5344CB8AC3E}">
        <p14:creationId xmlns:p14="http://schemas.microsoft.com/office/powerpoint/2010/main" val="4162427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4F45-1F0A-B37F-FC9B-7258498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Near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4770-3CE8-9C99-C20D-F3708016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1853754"/>
            <a:ext cx="10284387" cy="4199727"/>
          </a:xfrm>
        </p:spPr>
        <p:txBody>
          <a:bodyPr/>
          <a:lstStyle/>
          <a:p>
            <a:r>
              <a:rPr lang="en-US" dirty="0"/>
              <a:t>Of all the programming stuff we talked about, DS will generally demand more from:</a:t>
            </a:r>
          </a:p>
          <a:p>
            <a:pPr lvl="1"/>
            <a:r>
              <a:rPr lang="en-US" dirty="0"/>
              <a:t>Dealing with data structures, we’ll be making more complex ones later on for large data. </a:t>
            </a:r>
          </a:p>
          <a:p>
            <a:pPr lvl="1"/>
            <a:r>
              <a:rPr lang="en-US" dirty="0"/>
              <a:t>Manipulation of results, values, </a:t>
            </a:r>
            <a:r>
              <a:rPr lang="en-US" dirty="0" err="1"/>
              <a:t>etc</a:t>
            </a:r>
            <a:r>
              <a:rPr lang="en-US" dirty="0"/>
              <a:t>… in arrays/</a:t>
            </a:r>
            <a:r>
              <a:rPr lang="en-US" dirty="0" err="1"/>
              <a:t>df</a:t>
            </a:r>
            <a:r>
              <a:rPr lang="en-US" dirty="0"/>
              <a:t>/series/other…</a:t>
            </a:r>
          </a:p>
          <a:p>
            <a:pPr lvl="1"/>
            <a:r>
              <a:rPr lang="en-US" dirty="0"/>
              <a:t>Pipelines/grid search and their basic construction (later). </a:t>
            </a:r>
          </a:p>
          <a:p>
            <a:pPr lvl="1"/>
            <a:r>
              <a:rPr lang="en-US" dirty="0"/>
              <a:t>Some inheritance and object-oriented stuff, though not everywhere. </a:t>
            </a:r>
          </a:p>
          <a:p>
            <a:r>
              <a:rPr lang="en-US" dirty="0"/>
              <a:t>We don’t really </a:t>
            </a:r>
            <a:r>
              <a:rPr lang="en-US" i="1" dirty="0"/>
              <a:t>need</a:t>
            </a:r>
            <a:r>
              <a:rPr lang="en-US" dirty="0"/>
              <a:t> to write super clean or complex code to make things work. </a:t>
            </a:r>
          </a:p>
          <a:p>
            <a:pPr lvl="1"/>
            <a:r>
              <a:rPr lang="en-US" dirty="0"/>
              <a:t>Better code will make everything easier and faster, and allow you to do more with less frustration. </a:t>
            </a:r>
          </a:p>
          <a:p>
            <a:pPr lvl="1"/>
            <a:r>
              <a:rPr lang="en-US" dirty="0"/>
              <a:t>Working with others is much, much, easier if you have clear code. </a:t>
            </a:r>
          </a:p>
          <a:p>
            <a:pPr lvl="1"/>
            <a:r>
              <a:rPr lang="en-US" dirty="0"/>
              <a:t>In most cases – the stakes of design/refactoring are low (things will work), but we want to think about how we could do it a bit better each ‘round’. </a:t>
            </a:r>
          </a:p>
        </p:txBody>
      </p:sp>
    </p:spTree>
    <p:extLst>
      <p:ext uri="{BB962C8B-B14F-4D97-AF65-F5344CB8AC3E}">
        <p14:creationId xmlns:p14="http://schemas.microsoft.com/office/powerpoint/2010/main" val="144222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B004-C1D3-C5F9-E4FE-2D121FA7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0634-FE5E-7F00-B7B4-C33E4D1A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Generally good. </a:t>
            </a:r>
          </a:p>
          <a:p>
            <a:pPr lvl="1"/>
            <a:r>
              <a:rPr lang="en-US" dirty="0"/>
              <a:t>Dealing with the messy data is annoying and realistic – there are multiple answers. </a:t>
            </a:r>
          </a:p>
          <a:p>
            <a:r>
              <a:rPr lang="en-US" dirty="0"/>
              <a:t>Overall strategies (mostly to help maintenance and troubleshooting):</a:t>
            </a:r>
          </a:p>
          <a:p>
            <a:pPr lvl="1"/>
            <a:r>
              <a:rPr lang="en-US" dirty="0"/>
              <a:t>Generic rules over specific items. </a:t>
            </a:r>
          </a:p>
          <a:p>
            <a:pPr lvl="2"/>
            <a:r>
              <a:rPr lang="en-US" dirty="0"/>
              <a:t>I.e. what is ok, vs trying to fix one specific issue. </a:t>
            </a:r>
          </a:p>
          <a:p>
            <a:pPr lvl="2"/>
            <a:r>
              <a:rPr lang="en-US" dirty="0"/>
              <a:t>E.g. get the digits out of currency vs remove this specific character. </a:t>
            </a:r>
          </a:p>
          <a:p>
            <a:pPr lvl="1"/>
            <a:r>
              <a:rPr lang="en-US" dirty="0"/>
              <a:t>There’s likely a function for that... Type checking or other common things. </a:t>
            </a:r>
          </a:p>
          <a:p>
            <a:pPr lvl="1"/>
            <a:r>
              <a:rPr lang="en-US" dirty="0"/>
              <a:t>Try/catch block size – what specifically needs the try/catch, and can that minimize impact of errors. </a:t>
            </a:r>
          </a:p>
        </p:txBody>
      </p:sp>
    </p:spTree>
    <p:extLst>
      <p:ext uri="{BB962C8B-B14F-4D97-AF65-F5344CB8AC3E}">
        <p14:creationId xmlns:p14="http://schemas.microsoft.com/office/powerpoint/2010/main" val="41856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CEAA-3F3D-7984-F576-9C74336E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over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F333-84A2-7DE1-8F18-5D4EE91A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2015732"/>
            <a:ext cx="4369891" cy="3912102"/>
          </a:xfrm>
        </p:spPr>
        <p:txBody>
          <a:bodyPr/>
          <a:lstStyle/>
          <a:p>
            <a:r>
              <a:rPr lang="en-US" dirty="0"/>
              <a:t>Something like this is probably better in the long run than removing specific characters. </a:t>
            </a:r>
          </a:p>
          <a:p>
            <a:pPr lvl="1"/>
            <a:r>
              <a:rPr lang="en-US" dirty="0"/>
              <a:t>Extracting what we want vs.</a:t>
            </a:r>
          </a:p>
          <a:p>
            <a:pPr lvl="1"/>
            <a:r>
              <a:rPr lang="en-US" dirty="0"/>
              <a:t>Removing what we don’t. </a:t>
            </a:r>
          </a:p>
          <a:p>
            <a:r>
              <a:rPr lang="en-US" dirty="0"/>
              <a:t>If text encoding, currency, </a:t>
            </a:r>
            <a:r>
              <a:rPr lang="en-US" dirty="0" err="1"/>
              <a:t>etc</a:t>
            </a:r>
            <a:r>
              <a:rPr lang="en-US" dirty="0"/>
              <a:t>… changes, which one is easier?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A0C5B-055B-C231-21C3-60128D76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41" y="2195324"/>
            <a:ext cx="7636759" cy="2808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A1667-A96B-5342-1B00-4D1A82AA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74" y="5572897"/>
            <a:ext cx="9665626" cy="126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665-ABDC-ECBE-873C-A8AAE888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Function for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B556-3962-C02F-129C-8090A41E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185" y="2015732"/>
            <a:ext cx="4307669" cy="3450613"/>
          </a:xfrm>
        </p:spPr>
        <p:txBody>
          <a:bodyPr/>
          <a:lstStyle/>
          <a:p>
            <a:r>
              <a:rPr lang="en-US" dirty="0"/>
              <a:t>Most common things already exist. </a:t>
            </a:r>
          </a:p>
          <a:p>
            <a:pPr lvl="1"/>
            <a:r>
              <a:rPr lang="en-US" dirty="0"/>
              <a:t>E.g. this could be type or </a:t>
            </a:r>
            <a:r>
              <a:rPr lang="en-US" dirty="0" err="1"/>
              <a:t>isinstance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Also, checking “in” a container. </a:t>
            </a:r>
          </a:p>
          <a:p>
            <a:r>
              <a:rPr lang="en-US" dirty="0"/>
              <a:t>It’s common for people to make their lives harder by redoing things.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52410-2D08-DA6C-5F65-83553DBD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3125"/>
            <a:ext cx="6747185" cy="24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0F31-83DE-99C3-7BB2-FCDEC9E1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Try/Catch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76CA-AD29-DB8D-FA1F-F11F5622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5" y="2015732"/>
            <a:ext cx="4518454" cy="3450613"/>
          </a:xfrm>
        </p:spPr>
        <p:txBody>
          <a:bodyPr/>
          <a:lstStyle/>
          <a:p>
            <a:r>
              <a:rPr lang="en-US" dirty="0"/>
              <a:t>One error will fail the whole file. </a:t>
            </a:r>
          </a:p>
          <a:p>
            <a:r>
              <a:rPr lang="en-US" dirty="0"/>
              <a:t>Could be done inside the loop, per line. </a:t>
            </a:r>
          </a:p>
          <a:p>
            <a:r>
              <a:rPr lang="en-US" dirty="0"/>
              <a:t>This is annoying to do on small progs.</a:t>
            </a:r>
          </a:p>
          <a:p>
            <a:pPr lvl="1"/>
            <a:r>
              <a:rPr lang="en-US" dirty="0"/>
              <a:t>Real software has lots of exception catching. </a:t>
            </a:r>
          </a:p>
          <a:p>
            <a:r>
              <a:rPr lang="en-US" dirty="0"/>
              <a:t>For us in DS, we mainly need in data prep and cleaning.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3F84-206C-D5B7-88DC-B522D53B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490"/>
          <a:stretch/>
        </p:blipFill>
        <p:spPr>
          <a:xfrm>
            <a:off x="4617308" y="-39555"/>
            <a:ext cx="7574692" cy="68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9016-9729-4ECA-7704-C6F08DEA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071C-2F39-3ED7-6EF8-49E33830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363" y="2015732"/>
            <a:ext cx="5562831" cy="4037749"/>
          </a:xfrm>
        </p:spPr>
        <p:txBody>
          <a:bodyPr/>
          <a:lstStyle/>
          <a:p>
            <a:r>
              <a:rPr lang="en-US" dirty="0"/>
              <a:t>Sometimes it makes sense to make specific functions. </a:t>
            </a:r>
          </a:p>
          <a:p>
            <a:pPr lvl="1"/>
            <a:r>
              <a:rPr lang="en-US" dirty="0"/>
              <a:t>E.g. this cleans and converts. </a:t>
            </a:r>
          </a:p>
          <a:p>
            <a:pPr lvl="1"/>
            <a:r>
              <a:rPr lang="en-US" dirty="0"/>
              <a:t>We can test this specific thing on its own. </a:t>
            </a:r>
          </a:p>
          <a:p>
            <a:r>
              <a:rPr lang="en-US" dirty="0"/>
              <a:t>In a fully developed program. </a:t>
            </a:r>
          </a:p>
          <a:p>
            <a:pPr lvl="1"/>
            <a:r>
              <a:rPr lang="en-US" dirty="0"/>
              <a:t>A function to process some value, like price. </a:t>
            </a:r>
          </a:p>
          <a:p>
            <a:pPr lvl="1"/>
            <a:r>
              <a:rPr lang="en-US" dirty="0"/>
              <a:t>If needed, we can swap it out – e.g. different currency, formats change, etc...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81939-DDA9-507F-69E1-E1F61992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654"/>
            <a:ext cx="6497364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603F-5A35-3C81-2B29-BB1BD41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9267-12F4-86E6-E622-B63EB41B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3393"/>
            <a:ext cx="9603275" cy="4130087"/>
          </a:xfrm>
        </p:spPr>
        <p:txBody>
          <a:bodyPr/>
          <a:lstStyle/>
          <a:p>
            <a:r>
              <a:rPr lang="en-US" dirty="0"/>
              <a:t>Also reads and processes some data. </a:t>
            </a:r>
          </a:p>
          <a:p>
            <a:r>
              <a:rPr lang="en-US" dirty="0"/>
              <a:t>Inheritance, abstraction, and child classes. </a:t>
            </a:r>
          </a:p>
          <a:p>
            <a:r>
              <a:rPr lang="en-US" dirty="0"/>
              <a:t>Based on eventual output:</a:t>
            </a:r>
          </a:p>
          <a:p>
            <a:pPr lvl="1"/>
            <a:r>
              <a:rPr lang="en-US" dirty="0"/>
              <a:t>You read some data and output a CSV. </a:t>
            </a:r>
          </a:p>
          <a:p>
            <a:pPr lvl="1"/>
            <a:r>
              <a:rPr lang="en-US" dirty="0"/>
              <a:t>Similar to data prep things that we need in 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8FB39-40E8-4A3F-38EB-318E6B0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16" y="1559437"/>
            <a:ext cx="5580584" cy="51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6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13828</TotalTime>
  <Words>2741</Words>
  <Application>Microsoft Macintosh PowerPoint</Application>
  <PresentationFormat>Widescreen</PresentationFormat>
  <Paragraphs>227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Gill Sans MT</vt:lpstr>
      <vt:lpstr>Gallery</vt:lpstr>
      <vt:lpstr>Housekeeping</vt:lpstr>
      <vt:lpstr>Its Democracy Day!!!</vt:lpstr>
      <vt:lpstr>Some Stuff for Later…</vt:lpstr>
      <vt:lpstr>Assignment Notes</vt:lpstr>
      <vt:lpstr>Generic over Specific</vt:lpstr>
      <vt:lpstr>There’s a Function for that…</vt:lpstr>
      <vt:lpstr>Try/Catch</vt:lpstr>
      <vt:lpstr>Purpose built Functions</vt:lpstr>
      <vt:lpstr>Next Assignment</vt:lpstr>
      <vt:lpstr>Refactoring</vt:lpstr>
      <vt:lpstr>Our Card Game…</vt:lpstr>
      <vt:lpstr>Refactoring</vt:lpstr>
      <vt:lpstr>Refactoring Benefits</vt:lpstr>
      <vt:lpstr>Problems with Agility</vt:lpstr>
      <vt:lpstr>Problems – smells and Anti-Patterns</vt:lpstr>
      <vt:lpstr>Smells</vt:lpstr>
      <vt:lpstr>Design Patterns</vt:lpstr>
      <vt:lpstr>Anti-Patterns</vt:lpstr>
      <vt:lpstr>Follow the Pattern</vt:lpstr>
      <vt:lpstr>Refactoring Test-Driven Code</vt:lpstr>
      <vt:lpstr>Basic Refactoring Steps</vt:lpstr>
      <vt:lpstr>Simplifying with variables</vt:lpstr>
      <vt:lpstr>Code block to Function</vt:lpstr>
      <vt:lpstr>Adding Constants</vt:lpstr>
      <vt:lpstr>Parameterization</vt:lpstr>
      <vt:lpstr>Automated Refactoring</vt:lpstr>
      <vt:lpstr>PowerPoint Presentation</vt:lpstr>
      <vt:lpstr>Game Changes</vt:lpstr>
      <vt:lpstr>Interface Creation</vt:lpstr>
      <vt:lpstr>Application Programming Interface</vt:lpstr>
      <vt:lpstr>Model View Controller</vt:lpstr>
      <vt:lpstr>PowerPoint Presentation</vt:lpstr>
      <vt:lpstr>PowerPoint Presentation</vt:lpstr>
      <vt:lpstr>Applying MVC…</vt:lpstr>
      <vt:lpstr>MVC Ideas and Software Design</vt:lpstr>
      <vt:lpstr>For the Near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25</cp:revision>
  <dcterms:created xsi:type="dcterms:W3CDTF">2023-12-03T22:14:47Z</dcterms:created>
  <dcterms:modified xsi:type="dcterms:W3CDTF">2024-11-05T18:42:38Z</dcterms:modified>
</cp:coreProperties>
</file>