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7" r:id="rId3"/>
    <p:sldId id="276" r:id="rId4"/>
    <p:sldId id="257" r:id="rId5"/>
    <p:sldId id="258" r:id="rId6"/>
    <p:sldId id="262" r:id="rId7"/>
    <p:sldId id="278" r:id="rId8"/>
    <p:sldId id="260" r:id="rId9"/>
    <p:sldId id="261" r:id="rId10"/>
    <p:sldId id="263" r:id="rId11"/>
    <p:sldId id="267" r:id="rId12"/>
    <p:sldId id="264" r:id="rId13"/>
    <p:sldId id="265" r:id="rId14"/>
    <p:sldId id="266" r:id="rId15"/>
    <p:sldId id="268" r:id="rId16"/>
    <p:sldId id="269" r:id="rId17"/>
    <p:sldId id="270" r:id="rId18"/>
    <p:sldId id="271" r:id="rId19"/>
    <p:sldId id="273" r:id="rId20"/>
    <p:sldId id="272" r:id="rId21"/>
    <p:sldId id="274" r:id="rId22"/>
    <p:sldId id="275"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9/6/23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CE23E92-4270-6B45-8AFF-823D5002839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132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9/6/23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415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9/6/23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6025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9/6/23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8399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6B88E-D9FA-9C4E-ADB8-381FF8999EB4}" type="datetimeFigureOut">
              <a:rPr lang="en-US" smtClean="0"/>
              <a:t>9/6/23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5895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E6B88E-D9FA-9C4E-ADB8-381FF8999EB4}" type="datetimeFigureOut">
              <a:rPr lang="en-US" smtClean="0"/>
              <a:t>9/6/23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23E92-4270-6B45-8AFF-823D5002839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16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E6B88E-D9FA-9C4E-ADB8-381FF8999EB4}" type="datetimeFigureOut">
              <a:rPr lang="en-US" smtClean="0"/>
              <a:t>9/6/23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E23E92-4270-6B45-8AFF-823D5002839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1014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E6B88E-D9FA-9C4E-ADB8-381FF8999EB4}" type="datetimeFigureOut">
              <a:rPr lang="en-US" smtClean="0"/>
              <a:t>9/6/23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E23E92-4270-6B45-8AFF-823D5002839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3547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E6B88E-D9FA-9C4E-ADB8-381FF8999EB4}" type="datetimeFigureOut">
              <a:rPr lang="en-US" smtClean="0"/>
              <a:t>9/6/23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E23E92-4270-6B45-8AFF-823D50028391}" type="slidenum">
              <a:rPr lang="en-US" smtClean="0"/>
              <a:t>‹#›</a:t>
            </a:fld>
            <a:endParaRPr lang="en-US"/>
          </a:p>
        </p:txBody>
      </p:sp>
    </p:spTree>
    <p:extLst>
      <p:ext uri="{BB962C8B-B14F-4D97-AF65-F5344CB8AC3E}">
        <p14:creationId xmlns:p14="http://schemas.microsoft.com/office/powerpoint/2010/main" val="136706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E6B88E-D9FA-9C4E-ADB8-381FF8999EB4}" type="datetimeFigureOut">
              <a:rPr lang="en-US" smtClean="0"/>
              <a:t>9/6/23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23E92-4270-6B45-8AFF-823D5002839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1985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0E6B88E-D9FA-9C4E-ADB8-381FF8999EB4}" type="datetimeFigureOut">
              <a:rPr lang="en-US" smtClean="0"/>
              <a:t>9/6/23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CE23E92-4270-6B45-8AFF-823D5002839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4820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0E6B88E-D9FA-9C4E-ADB8-381FF8999EB4}" type="datetimeFigureOut">
              <a:rPr lang="en-US" smtClean="0"/>
              <a:t>9/6/23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CE23E92-4270-6B45-8AFF-823D5002839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063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google.com/url?sa=i&amp;url=https%3A%2F%2Fwww.programiz.com%2Fpython-programming%2Fif-elif-else&amp;psig=AOvVaw0qagc80D843sYZrAe39Cbc&amp;ust=1694182114985000&amp;source=images&amp;cd=vfe&amp;opi=89978449&amp;ved=0CBAQjRxqFwoTCKDn9qrWmIEDFQAAAAAdAAAAABAZ"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00C3-5A76-9536-DEB2-63CC20C84455}"/>
              </a:ext>
            </a:extLst>
          </p:cNvPr>
          <p:cNvSpPr>
            <a:spLocks noGrp="1"/>
          </p:cNvSpPr>
          <p:nvPr>
            <p:ph type="ctrTitle"/>
          </p:nvPr>
        </p:nvSpPr>
        <p:spPr/>
        <p:txBody>
          <a:bodyPr/>
          <a:lstStyle/>
          <a:p>
            <a:r>
              <a:rPr lang="en-US" dirty="0"/>
              <a:t>Programming</a:t>
            </a:r>
          </a:p>
        </p:txBody>
      </p:sp>
      <p:sp>
        <p:nvSpPr>
          <p:cNvPr id="3" name="Subtitle 2">
            <a:extLst>
              <a:ext uri="{FF2B5EF4-FFF2-40B4-BE49-F238E27FC236}">
                <a16:creationId xmlns:a16="http://schemas.microsoft.com/office/drawing/2014/main" id="{2708235C-D5BF-692F-51D9-016574329548}"/>
              </a:ext>
            </a:extLst>
          </p:cNvPr>
          <p:cNvSpPr>
            <a:spLocks noGrp="1"/>
          </p:cNvSpPr>
          <p:nvPr>
            <p:ph type="subTitle" idx="1"/>
          </p:nvPr>
        </p:nvSpPr>
        <p:spPr/>
        <p:txBody>
          <a:bodyPr/>
          <a:lstStyle/>
          <a:p>
            <a:r>
              <a:rPr lang="en-US" dirty="0"/>
              <a:t>The Beginning</a:t>
            </a:r>
          </a:p>
        </p:txBody>
      </p:sp>
    </p:spTree>
    <p:extLst>
      <p:ext uri="{BB962C8B-B14F-4D97-AF65-F5344CB8AC3E}">
        <p14:creationId xmlns:p14="http://schemas.microsoft.com/office/powerpoint/2010/main" val="579553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4CE3-5D3C-AF01-FF77-6EF985F4B691}"/>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3D5C8840-A48F-3C13-44F4-31B90DD80C94}"/>
              </a:ext>
            </a:extLst>
          </p:cNvPr>
          <p:cNvSpPr>
            <a:spLocks noGrp="1"/>
          </p:cNvSpPr>
          <p:nvPr>
            <p:ph idx="1"/>
          </p:nvPr>
        </p:nvSpPr>
        <p:spPr>
          <a:xfrm>
            <a:off x="123569" y="2015732"/>
            <a:ext cx="6079524" cy="4037749"/>
          </a:xfrm>
        </p:spPr>
        <p:txBody>
          <a:bodyPr>
            <a:normAutofit/>
          </a:bodyPr>
          <a:lstStyle/>
          <a:p>
            <a:r>
              <a:rPr lang="en-US" dirty="0"/>
              <a:t>Tuples are commonly used to package together a small number of objects that “belong” together logically. </a:t>
            </a:r>
          </a:p>
          <a:p>
            <a:pPr lvl="1"/>
            <a:r>
              <a:rPr lang="en-US" dirty="0"/>
              <a:t>E.g. two floats for latitude and longitude, two strings for first and last names. </a:t>
            </a:r>
          </a:p>
          <a:p>
            <a:r>
              <a:rPr lang="en-US" dirty="0"/>
              <a:t>Declared like a list, but with round brackets. </a:t>
            </a:r>
          </a:p>
          <a:p>
            <a:r>
              <a:rPr lang="en-US" dirty="0"/>
              <a:t>Tuples are immutable – they can’t be changed. A new one needs to be created. </a:t>
            </a:r>
          </a:p>
          <a:p>
            <a:r>
              <a:rPr lang="en-US" dirty="0"/>
              <a:t>Tuples have the same index system as lists do. </a:t>
            </a:r>
          </a:p>
        </p:txBody>
      </p:sp>
      <p:pic>
        <p:nvPicPr>
          <p:cNvPr id="2050" name="Picture 2" descr="Tuples in Python – PYnative">
            <a:extLst>
              <a:ext uri="{FF2B5EF4-FFF2-40B4-BE49-F238E27FC236}">
                <a16:creationId xmlns:a16="http://schemas.microsoft.com/office/drawing/2014/main" id="{6FA88CDD-2147-FF0C-DA60-BFB37D5251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70" t="7419" r="3920" b="7096"/>
          <a:stretch/>
        </p:blipFill>
        <p:spPr bwMode="auto">
          <a:xfrm>
            <a:off x="6203093" y="2353783"/>
            <a:ext cx="5968313" cy="3274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54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7189-EFD4-54DE-BC9E-897379A5919E}"/>
              </a:ext>
            </a:extLst>
          </p:cNvPr>
          <p:cNvSpPr>
            <a:spLocks noGrp="1"/>
          </p:cNvSpPr>
          <p:nvPr>
            <p:ph type="title"/>
          </p:nvPr>
        </p:nvSpPr>
        <p:spPr/>
        <p:txBody>
          <a:bodyPr/>
          <a:lstStyle/>
          <a:p>
            <a:r>
              <a:rPr lang="en-US" dirty="0"/>
              <a:t>Data Structure Use</a:t>
            </a:r>
          </a:p>
        </p:txBody>
      </p:sp>
      <p:sp>
        <p:nvSpPr>
          <p:cNvPr id="3" name="Content Placeholder 2">
            <a:extLst>
              <a:ext uri="{FF2B5EF4-FFF2-40B4-BE49-F238E27FC236}">
                <a16:creationId xmlns:a16="http://schemas.microsoft.com/office/drawing/2014/main" id="{E83AD1D0-0837-7269-54B7-2435F574554B}"/>
              </a:ext>
            </a:extLst>
          </p:cNvPr>
          <p:cNvSpPr>
            <a:spLocks noGrp="1"/>
          </p:cNvSpPr>
          <p:nvPr>
            <p:ph idx="1"/>
          </p:nvPr>
        </p:nvSpPr>
        <p:spPr>
          <a:xfrm>
            <a:off x="834887" y="1853754"/>
            <a:ext cx="10952922" cy="4199727"/>
          </a:xfrm>
        </p:spPr>
        <p:txBody>
          <a:bodyPr/>
          <a:lstStyle/>
          <a:p>
            <a:r>
              <a:rPr lang="en-US" dirty="0"/>
              <a:t>Data structures are very common, we rarely want to hold many individual items as their own distinct variables, if there are many of something, we want it in a list or similar. </a:t>
            </a:r>
          </a:p>
          <a:p>
            <a:r>
              <a:rPr lang="en-US" dirty="0"/>
              <a:t>Many data structures, including a list and tuple, are </a:t>
            </a:r>
            <a:r>
              <a:rPr lang="en-US" dirty="0" err="1"/>
              <a:t>iterable</a:t>
            </a:r>
            <a:r>
              <a:rPr lang="en-US" dirty="0"/>
              <a:t>:</a:t>
            </a:r>
          </a:p>
          <a:p>
            <a:pPr lvl="1"/>
            <a:r>
              <a:rPr lang="en-US" dirty="0"/>
              <a:t>Means that they can provide their items one at a time. </a:t>
            </a:r>
          </a:p>
          <a:p>
            <a:pPr lvl="1"/>
            <a:r>
              <a:rPr lang="en-US" dirty="0"/>
              <a:t>Important in looping. </a:t>
            </a:r>
          </a:p>
          <a:p>
            <a:r>
              <a:rPr lang="en-US" dirty="0"/>
              <a:t>Data structures allow for more generic code that is more reusable:</a:t>
            </a:r>
          </a:p>
          <a:p>
            <a:pPr lvl="1"/>
            <a:r>
              <a:rPr lang="en-US" dirty="0"/>
              <a:t>Things can be written to get “the next” or ”the first” item from a data structure and do something to it. </a:t>
            </a:r>
          </a:p>
          <a:p>
            <a:pPr lvl="1"/>
            <a:r>
              <a:rPr lang="en-US" dirty="0"/>
              <a:t>Never need to hard code what we are grabbing, just the next in the stack… </a:t>
            </a:r>
          </a:p>
          <a:p>
            <a:pPr lvl="1"/>
            <a:r>
              <a:rPr lang="en-US" dirty="0"/>
              <a:t>Add/remove are generic actions, we don’t need to care about the details – more abstraction is usually good. </a:t>
            </a:r>
          </a:p>
        </p:txBody>
      </p:sp>
    </p:spTree>
    <p:extLst>
      <p:ext uri="{BB962C8B-B14F-4D97-AF65-F5344CB8AC3E}">
        <p14:creationId xmlns:p14="http://schemas.microsoft.com/office/powerpoint/2010/main" val="2380776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DB8F0-7B22-EAFD-0B53-4801CA3CEE3C}"/>
              </a:ext>
            </a:extLst>
          </p:cNvPr>
          <p:cNvSpPr>
            <a:spLocks noGrp="1"/>
          </p:cNvSpPr>
          <p:nvPr>
            <p:ph type="title"/>
          </p:nvPr>
        </p:nvSpPr>
        <p:spPr/>
        <p:txBody>
          <a:bodyPr/>
          <a:lstStyle/>
          <a:p>
            <a:r>
              <a:rPr lang="en-US" dirty="0"/>
              <a:t>Conditional Flow</a:t>
            </a:r>
          </a:p>
        </p:txBody>
      </p:sp>
      <p:sp>
        <p:nvSpPr>
          <p:cNvPr id="3" name="Content Placeholder 2">
            <a:extLst>
              <a:ext uri="{FF2B5EF4-FFF2-40B4-BE49-F238E27FC236}">
                <a16:creationId xmlns:a16="http://schemas.microsoft.com/office/drawing/2014/main" id="{64C79DDE-F7A1-A3B3-FE33-5DD7B6652013}"/>
              </a:ext>
            </a:extLst>
          </p:cNvPr>
          <p:cNvSpPr>
            <a:spLocks noGrp="1"/>
          </p:cNvSpPr>
          <p:nvPr>
            <p:ph idx="1"/>
          </p:nvPr>
        </p:nvSpPr>
        <p:spPr>
          <a:xfrm>
            <a:off x="107093" y="1853754"/>
            <a:ext cx="10947762" cy="4298568"/>
          </a:xfrm>
        </p:spPr>
        <p:txBody>
          <a:bodyPr/>
          <a:lstStyle/>
          <a:p>
            <a:r>
              <a:rPr lang="en-US" dirty="0"/>
              <a:t>One of the most important things we need to make useful programs is the ability to have conditions in our logic flow. </a:t>
            </a:r>
          </a:p>
          <a:p>
            <a:pPr lvl="1"/>
            <a:r>
              <a:rPr lang="en-US" dirty="0"/>
              <a:t>I.e. do one thing is some cases, something else in other cases. </a:t>
            </a:r>
          </a:p>
          <a:p>
            <a:r>
              <a:rPr lang="en-US" dirty="0"/>
              <a:t>The core idea in conditional flow is the “if” statement:</a:t>
            </a:r>
          </a:p>
          <a:p>
            <a:pPr lvl="1"/>
            <a:r>
              <a:rPr lang="en-US" dirty="0"/>
              <a:t>Conditional statement – something that can evaluate to true or false. </a:t>
            </a:r>
          </a:p>
          <a:p>
            <a:pPr lvl="1"/>
            <a:r>
              <a:rPr lang="en-US" dirty="0"/>
              <a:t>Different actions to go in either case. </a:t>
            </a:r>
          </a:p>
          <a:p>
            <a:r>
              <a:rPr lang="en-US" dirty="0"/>
              <a:t>This allows our programs to “decide”</a:t>
            </a:r>
          </a:p>
          <a:p>
            <a:r>
              <a:rPr lang="en-US" dirty="0"/>
              <a:t>Indentation is critical here (and in Python):</a:t>
            </a:r>
          </a:p>
          <a:p>
            <a:pPr lvl="1"/>
            <a:r>
              <a:rPr lang="en-US" dirty="0"/>
              <a:t>Everything indented is “in” the if clause. </a:t>
            </a:r>
          </a:p>
          <a:p>
            <a:pPr lvl="1"/>
            <a:r>
              <a:rPr lang="en-US" dirty="0"/>
              <a:t>The end of indentation ends that clause, and starts “after”. </a:t>
            </a:r>
          </a:p>
        </p:txBody>
      </p:sp>
      <p:pic>
        <p:nvPicPr>
          <p:cNvPr id="4098" name="Picture 2" descr="Python if, if...else Statement (With Examples)">
            <a:hlinkClick r:id="rId2"/>
            <a:extLst>
              <a:ext uri="{FF2B5EF4-FFF2-40B4-BE49-F238E27FC236}">
                <a16:creationId xmlns:a16="http://schemas.microsoft.com/office/drawing/2014/main" id="{2BDF7EA4-1169-BEEC-EF8B-05DEFA56B2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3783" y="3566554"/>
            <a:ext cx="6831406" cy="2943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462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9C407-294C-82A1-7BAC-54E78FB14035}"/>
              </a:ext>
            </a:extLst>
          </p:cNvPr>
          <p:cNvSpPr>
            <a:spLocks noGrp="1"/>
          </p:cNvSpPr>
          <p:nvPr>
            <p:ph type="title"/>
          </p:nvPr>
        </p:nvSpPr>
        <p:spPr>
          <a:xfrm>
            <a:off x="1451579" y="804519"/>
            <a:ext cx="9603275" cy="1049235"/>
          </a:xfrm>
        </p:spPr>
        <p:txBody>
          <a:bodyPr>
            <a:normAutofit/>
          </a:bodyPr>
          <a:lstStyle/>
          <a:p>
            <a:r>
              <a:rPr lang="en-US" dirty="0"/>
              <a:t>What Else?</a:t>
            </a:r>
          </a:p>
        </p:txBody>
      </p:sp>
      <p:sp>
        <p:nvSpPr>
          <p:cNvPr id="3" name="Content Placeholder 2">
            <a:extLst>
              <a:ext uri="{FF2B5EF4-FFF2-40B4-BE49-F238E27FC236}">
                <a16:creationId xmlns:a16="http://schemas.microsoft.com/office/drawing/2014/main" id="{A11933F2-B169-280A-02D3-C9630DE9047C}"/>
              </a:ext>
            </a:extLst>
          </p:cNvPr>
          <p:cNvSpPr>
            <a:spLocks noGrp="1"/>
          </p:cNvSpPr>
          <p:nvPr>
            <p:ph idx="1"/>
          </p:nvPr>
        </p:nvSpPr>
        <p:spPr>
          <a:xfrm>
            <a:off x="0" y="1853754"/>
            <a:ext cx="7245626" cy="4294017"/>
          </a:xfrm>
        </p:spPr>
        <p:txBody>
          <a:bodyPr>
            <a:normAutofit lnSpcReduction="10000"/>
          </a:bodyPr>
          <a:lstStyle/>
          <a:p>
            <a:r>
              <a:rPr lang="en-US" dirty="0"/>
              <a:t>If statements usually, but not always, finish in an “else” clause. </a:t>
            </a:r>
          </a:p>
          <a:p>
            <a:r>
              <a:rPr lang="en-US" dirty="0"/>
              <a:t>The else clause will execute if the ”if” (or </a:t>
            </a:r>
            <a:r>
              <a:rPr lang="en-US" dirty="0" err="1"/>
              <a:t>elifs</a:t>
            </a:r>
            <a:r>
              <a:rPr lang="en-US" dirty="0"/>
              <a:t>…) does not. </a:t>
            </a:r>
          </a:p>
          <a:p>
            <a:r>
              <a:rPr lang="en-US" dirty="0" err="1"/>
              <a:t>Elif</a:t>
            </a:r>
            <a:r>
              <a:rPr lang="en-US" dirty="0"/>
              <a:t>, or “else, if” bridges the gap between the if and else clauses. </a:t>
            </a:r>
          </a:p>
          <a:p>
            <a:r>
              <a:rPr lang="en-US" dirty="0" err="1"/>
              <a:t>Elif</a:t>
            </a:r>
            <a:r>
              <a:rPr lang="en-US" dirty="0"/>
              <a:t> is another “if” statement, dependent on the one before it. </a:t>
            </a:r>
          </a:p>
          <a:p>
            <a:pPr lvl="1"/>
            <a:r>
              <a:rPr lang="en-US" dirty="0"/>
              <a:t>This will perform the if check only if the previous if or </a:t>
            </a:r>
            <a:r>
              <a:rPr lang="en-US" dirty="0" err="1"/>
              <a:t>elif</a:t>
            </a:r>
            <a:r>
              <a:rPr lang="en-US" dirty="0"/>
              <a:t> was false. </a:t>
            </a:r>
          </a:p>
          <a:p>
            <a:r>
              <a:rPr lang="en-US" dirty="0"/>
              <a:t>The typical structure is:</a:t>
            </a:r>
          </a:p>
          <a:p>
            <a:pPr lvl="1"/>
            <a:r>
              <a:rPr lang="en-US" dirty="0"/>
              <a:t>If</a:t>
            </a:r>
          </a:p>
          <a:p>
            <a:pPr lvl="1"/>
            <a:r>
              <a:rPr lang="en-US" dirty="0" err="1"/>
              <a:t>Elif</a:t>
            </a:r>
            <a:endParaRPr lang="en-US" dirty="0"/>
          </a:p>
          <a:p>
            <a:pPr lvl="1"/>
            <a:r>
              <a:rPr lang="en-US" dirty="0"/>
              <a:t>…</a:t>
            </a:r>
          </a:p>
          <a:p>
            <a:pPr lvl="1"/>
            <a:r>
              <a:rPr lang="en-US" dirty="0"/>
              <a:t>else</a:t>
            </a:r>
          </a:p>
          <a:p>
            <a:endParaRPr lang="en-US" dirty="0"/>
          </a:p>
        </p:txBody>
      </p:sp>
      <p:pic>
        <p:nvPicPr>
          <p:cNvPr id="3074" name="Picture 2" descr="Python if else and elif to find out grade in Exam based on input mark">
            <a:extLst>
              <a:ext uri="{FF2B5EF4-FFF2-40B4-BE49-F238E27FC236}">
                <a16:creationId xmlns:a16="http://schemas.microsoft.com/office/drawing/2014/main" id="{1BCC8405-6F08-4491-49AB-98A34EF4539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84565" y="1967193"/>
            <a:ext cx="4343000" cy="4180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865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5E1B-D10D-3CE0-4F94-2AA79903C34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8680761-C585-1803-23F7-BE32C8DE7C69}"/>
              </a:ext>
            </a:extLst>
          </p:cNvPr>
          <p:cNvSpPr>
            <a:spLocks noGrp="1"/>
          </p:cNvSpPr>
          <p:nvPr>
            <p:ph idx="1"/>
          </p:nvPr>
        </p:nvSpPr>
        <p:spPr/>
        <p:txBody>
          <a:bodyPr/>
          <a:lstStyle/>
          <a:p>
            <a:endParaRPr lang="en-US" dirty="0"/>
          </a:p>
        </p:txBody>
      </p:sp>
      <p:pic>
        <p:nvPicPr>
          <p:cNvPr id="5122" name="Picture 2" descr="Python if else elif Statement - Learn By Example">
            <a:extLst>
              <a:ext uri="{FF2B5EF4-FFF2-40B4-BE49-F238E27FC236}">
                <a16:creationId xmlns:a16="http://schemas.microsoft.com/office/drawing/2014/main" id="{452EBB5C-7B00-5962-9A60-F2C2E5D68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58" y="0"/>
            <a:ext cx="1088928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210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8CA67-63D3-67B9-44D4-2A72F58BAA2C}"/>
              </a:ext>
            </a:extLst>
          </p:cNvPr>
          <p:cNvSpPr>
            <a:spLocks noGrp="1"/>
          </p:cNvSpPr>
          <p:nvPr>
            <p:ph type="title"/>
          </p:nvPr>
        </p:nvSpPr>
        <p:spPr/>
        <p:txBody>
          <a:bodyPr/>
          <a:lstStyle/>
          <a:p>
            <a:r>
              <a:rPr lang="en-US" dirty="0"/>
              <a:t>Boolean Logic</a:t>
            </a:r>
          </a:p>
        </p:txBody>
      </p:sp>
      <p:sp>
        <p:nvSpPr>
          <p:cNvPr id="3" name="Content Placeholder 2">
            <a:extLst>
              <a:ext uri="{FF2B5EF4-FFF2-40B4-BE49-F238E27FC236}">
                <a16:creationId xmlns:a16="http://schemas.microsoft.com/office/drawing/2014/main" id="{F73124AA-B967-3599-AC82-276A9446494A}"/>
              </a:ext>
            </a:extLst>
          </p:cNvPr>
          <p:cNvSpPr>
            <a:spLocks noGrp="1"/>
          </p:cNvSpPr>
          <p:nvPr>
            <p:ph idx="1"/>
          </p:nvPr>
        </p:nvSpPr>
        <p:spPr>
          <a:xfrm>
            <a:off x="1451579" y="1853754"/>
            <a:ext cx="10246778" cy="4199727"/>
          </a:xfrm>
        </p:spPr>
        <p:txBody>
          <a:bodyPr/>
          <a:lstStyle/>
          <a:p>
            <a:r>
              <a:rPr lang="en-US" dirty="0"/>
              <a:t>Conditional execution depends on Boolean logic. </a:t>
            </a:r>
          </a:p>
          <a:p>
            <a:pPr lvl="1"/>
            <a:r>
              <a:rPr lang="en-US" dirty="0"/>
              <a:t>Each condition must evaluate to True or False. </a:t>
            </a:r>
          </a:p>
          <a:p>
            <a:r>
              <a:rPr lang="en-US" dirty="0"/>
              <a:t>Most conditions are simple (</a:t>
            </a:r>
            <a:r>
              <a:rPr lang="en-US" dirty="0" err="1"/>
              <a:t>i</a:t>
            </a:r>
            <a:r>
              <a:rPr lang="en-US" dirty="0"/>
              <a:t> &lt; length), but not all are:</a:t>
            </a:r>
          </a:p>
          <a:p>
            <a:pPr lvl="1"/>
            <a:r>
              <a:rPr lang="en-US" dirty="0"/>
              <a:t>Conditions can have multiple possible outcomes – multiple </a:t>
            </a:r>
            <a:r>
              <a:rPr lang="en-US" dirty="0" err="1"/>
              <a:t>elif</a:t>
            </a:r>
            <a:r>
              <a:rPr lang="en-US" dirty="0"/>
              <a:t>. </a:t>
            </a:r>
          </a:p>
          <a:p>
            <a:pPr lvl="1"/>
            <a:r>
              <a:rPr lang="en-US" dirty="0"/>
              <a:t>Conditions can have complex logic – nested or compound conditions. </a:t>
            </a:r>
          </a:p>
          <a:p>
            <a:r>
              <a:rPr lang="en-US" dirty="0"/>
              <a:t>Think – heart attack risk:</a:t>
            </a:r>
          </a:p>
          <a:p>
            <a:pPr lvl="1"/>
            <a:r>
              <a:rPr lang="en-US" dirty="0"/>
              <a:t>Depends on multiple factors – age, sex, weight, BMI, blood cholesterol, </a:t>
            </a:r>
            <a:r>
              <a:rPr lang="en-US" dirty="0" err="1"/>
              <a:t>etc</a:t>
            </a:r>
            <a:r>
              <a:rPr lang="en-US" dirty="0"/>
              <a:t>…</a:t>
            </a:r>
          </a:p>
          <a:p>
            <a:pPr lvl="1"/>
            <a:r>
              <a:rPr lang="en-US" dirty="0"/>
              <a:t>Risk level determinations need complex logic – “this” or “this”, ”this” or “this and that”, </a:t>
            </a:r>
            <a:r>
              <a:rPr lang="en-US" dirty="0" err="1"/>
              <a:t>etc</a:t>
            </a:r>
            <a:r>
              <a:rPr lang="en-US" dirty="0"/>
              <a:t>….</a:t>
            </a:r>
          </a:p>
          <a:p>
            <a:pPr lvl="1"/>
            <a:r>
              <a:rPr lang="en-US" dirty="0"/>
              <a:t>E.g. risk is high if you have diabetes and are BMI &gt; 30, or if blood pressure and weight are high…</a:t>
            </a:r>
          </a:p>
        </p:txBody>
      </p:sp>
    </p:spTree>
    <p:extLst>
      <p:ext uri="{BB962C8B-B14F-4D97-AF65-F5344CB8AC3E}">
        <p14:creationId xmlns:p14="http://schemas.microsoft.com/office/powerpoint/2010/main" val="1946038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41B0B1-3446-2236-7ECC-7ABCCB6F5295}"/>
              </a:ext>
            </a:extLst>
          </p:cNvPr>
          <p:cNvSpPr>
            <a:spLocks noGrp="1"/>
          </p:cNvSpPr>
          <p:nvPr>
            <p:ph idx="1"/>
          </p:nvPr>
        </p:nvSpPr>
        <p:spPr>
          <a:xfrm>
            <a:off x="178905" y="2015732"/>
            <a:ext cx="2094396" cy="3450613"/>
          </a:xfrm>
        </p:spPr>
        <p:txBody>
          <a:bodyPr/>
          <a:lstStyle/>
          <a:p>
            <a:r>
              <a:rPr lang="en-US" dirty="0"/>
              <a:t>Priority is:</a:t>
            </a:r>
          </a:p>
          <a:p>
            <a:pPr lvl="1"/>
            <a:r>
              <a:rPr lang="en-US" dirty="0"/>
              <a:t>NOT</a:t>
            </a:r>
          </a:p>
          <a:p>
            <a:pPr lvl="1"/>
            <a:r>
              <a:rPr lang="en-US" dirty="0"/>
              <a:t>AND</a:t>
            </a:r>
          </a:p>
          <a:p>
            <a:pPr lvl="1"/>
            <a:r>
              <a:rPr lang="en-US" dirty="0"/>
              <a:t>OR</a:t>
            </a:r>
          </a:p>
        </p:txBody>
      </p:sp>
      <p:pic>
        <p:nvPicPr>
          <p:cNvPr id="6146" name="Picture 2" descr="Search Tips: Boolean Logic - Respiratory Care - Everett I.L. Baker Library  at Norwalk Community College">
            <a:extLst>
              <a:ext uri="{FF2B5EF4-FFF2-40B4-BE49-F238E27FC236}">
                <a16:creationId xmlns:a16="http://schemas.microsoft.com/office/drawing/2014/main" id="{9492B50D-4A12-FD87-8BA5-44BDF0A046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300" y="0"/>
            <a:ext cx="99187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89F93F2F-BBF1-B23B-9F7B-B2EB86B3C40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203762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8A12-36CD-039C-5828-ACBB07C860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98B335-D16D-61A1-AB35-32D60916F993}"/>
              </a:ext>
            </a:extLst>
          </p:cNvPr>
          <p:cNvSpPr>
            <a:spLocks noGrp="1"/>
          </p:cNvSpPr>
          <p:nvPr>
            <p:ph idx="1"/>
          </p:nvPr>
        </p:nvSpPr>
        <p:spPr/>
        <p:txBody>
          <a:bodyPr/>
          <a:lstStyle/>
          <a:p>
            <a:endParaRPr lang="en-US"/>
          </a:p>
        </p:txBody>
      </p:sp>
      <p:pic>
        <p:nvPicPr>
          <p:cNvPr id="7170" name="Picture 2" descr="What Is Boolean Logic? Examples of Boolean Logic">
            <a:extLst>
              <a:ext uri="{FF2B5EF4-FFF2-40B4-BE49-F238E27FC236}">
                <a16:creationId xmlns:a16="http://schemas.microsoft.com/office/drawing/2014/main" id="{805C4457-19FC-2CD3-CC51-DD1F2CDCF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249" y="481913"/>
            <a:ext cx="11392930" cy="5696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249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700B3-6D9C-06F4-A236-1D1833FA32D1}"/>
              </a:ext>
            </a:extLst>
          </p:cNvPr>
          <p:cNvSpPr>
            <a:spLocks noGrp="1"/>
          </p:cNvSpPr>
          <p:nvPr>
            <p:ph type="title"/>
          </p:nvPr>
        </p:nvSpPr>
        <p:spPr>
          <a:xfrm>
            <a:off x="1451579" y="804519"/>
            <a:ext cx="9603275" cy="1049235"/>
          </a:xfrm>
        </p:spPr>
        <p:txBody>
          <a:bodyPr>
            <a:normAutofit/>
          </a:bodyPr>
          <a:lstStyle/>
          <a:p>
            <a:r>
              <a:rPr lang="en-US" dirty="0"/>
              <a:t>Relational Operators</a:t>
            </a:r>
          </a:p>
        </p:txBody>
      </p:sp>
      <p:sp>
        <p:nvSpPr>
          <p:cNvPr id="3" name="Content Placeholder 2">
            <a:extLst>
              <a:ext uri="{FF2B5EF4-FFF2-40B4-BE49-F238E27FC236}">
                <a16:creationId xmlns:a16="http://schemas.microsoft.com/office/drawing/2014/main" id="{5EA7CE1C-0294-66FC-CE51-280C538C82EC}"/>
              </a:ext>
            </a:extLst>
          </p:cNvPr>
          <p:cNvSpPr>
            <a:spLocks noGrp="1"/>
          </p:cNvSpPr>
          <p:nvPr>
            <p:ph idx="1"/>
          </p:nvPr>
        </p:nvSpPr>
        <p:spPr>
          <a:xfrm>
            <a:off x="268357" y="2015734"/>
            <a:ext cx="5345778" cy="3808596"/>
          </a:xfrm>
        </p:spPr>
        <p:txBody>
          <a:bodyPr>
            <a:normAutofit/>
          </a:bodyPr>
          <a:lstStyle/>
          <a:p>
            <a:r>
              <a:rPr lang="en-US" dirty="0"/>
              <a:t>The logical conditions can be anything that evaluates to true or false. </a:t>
            </a:r>
          </a:p>
          <a:p>
            <a:r>
              <a:rPr lang="en-US" dirty="0"/>
              <a:t>Relational operators are what we can use to make comparisons. </a:t>
            </a:r>
          </a:p>
          <a:p>
            <a:pPr lvl="1"/>
            <a:r>
              <a:rPr lang="en-US" dirty="0"/>
              <a:t>E.g. </a:t>
            </a:r>
            <a:r>
              <a:rPr lang="en-US" dirty="0" err="1"/>
              <a:t>i</a:t>
            </a:r>
            <a:r>
              <a:rPr lang="en-US" dirty="0"/>
              <a:t> &lt; </a:t>
            </a:r>
            <a:r>
              <a:rPr lang="en-US" dirty="0" err="1"/>
              <a:t>len</a:t>
            </a:r>
            <a:r>
              <a:rPr lang="en-US" dirty="0"/>
              <a:t>(list) is a common comparison if repeating in a loop. </a:t>
            </a:r>
          </a:p>
          <a:p>
            <a:r>
              <a:rPr lang="en-US" dirty="0"/>
              <a:t>Note: comparisons use == double equal. One equal sign is assignment. </a:t>
            </a:r>
          </a:p>
        </p:txBody>
      </p:sp>
      <p:pic>
        <p:nvPicPr>
          <p:cNvPr id="8194" name="Picture 2" descr="Boolean Operators in Python | Different Boolean Operators in Python">
            <a:extLst>
              <a:ext uri="{FF2B5EF4-FFF2-40B4-BE49-F238E27FC236}">
                <a16:creationId xmlns:a16="http://schemas.microsoft.com/office/drawing/2014/main" id="{336FDBB7-5FC5-01DE-0A4E-6FB3132D05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84346" y="1853754"/>
            <a:ext cx="6451786" cy="3612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585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1ADF-D257-BD6B-425B-52B0EC762257}"/>
              </a:ext>
            </a:extLst>
          </p:cNvPr>
          <p:cNvSpPr>
            <a:spLocks noGrp="1"/>
          </p:cNvSpPr>
          <p:nvPr>
            <p:ph type="title"/>
          </p:nvPr>
        </p:nvSpPr>
        <p:spPr/>
        <p:txBody>
          <a:bodyPr/>
          <a:lstStyle/>
          <a:p>
            <a:r>
              <a:rPr lang="en-US" dirty="0"/>
              <a:t>Boolean Fun Time!!!!</a:t>
            </a:r>
          </a:p>
        </p:txBody>
      </p:sp>
      <p:sp>
        <p:nvSpPr>
          <p:cNvPr id="3" name="Content Placeholder 2">
            <a:extLst>
              <a:ext uri="{FF2B5EF4-FFF2-40B4-BE49-F238E27FC236}">
                <a16:creationId xmlns:a16="http://schemas.microsoft.com/office/drawing/2014/main" id="{2D313AFB-394C-2DD7-0E78-56938895938D}"/>
              </a:ext>
            </a:extLst>
          </p:cNvPr>
          <p:cNvSpPr>
            <a:spLocks noGrp="1"/>
          </p:cNvSpPr>
          <p:nvPr>
            <p:ph idx="1"/>
          </p:nvPr>
        </p:nvSpPr>
        <p:spPr>
          <a:xfrm>
            <a:off x="1451579" y="1853753"/>
            <a:ext cx="9603275" cy="4199727"/>
          </a:xfrm>
        </p:spPr>
        <p:txBody>
          <a:bodyPr/>
          <a:lstStyle/>
          <a:p>
            <a:r>
              <a:rPr lang="en-US" dirty="0"/>
              <a:t>We’ll try some exercises to test our logical mettle. </a:t>
            </a:r>
          </a:p>
          <a:p>
            <a:r>
              <a:rPr lang="en-US" dirty="0"/>
              <a:t>We can also peek at running Python from the command line. </a:t>
            </a:r>
          </a:p>
          <a:p>
            <a:r>
              <a:rPr lang="en-US" dirty="0"/>
              <a:t>From VS Code, click Terminal -&gt; New Terminal. </a:t>
            </a:r>
          </a:p>
          <a:p>
            <a:r>
              <a:rPr lang="en-US" dirty="0"/>
              <a:t>Type “python” and hit enter. </a:t>
            </a:r>
          </a:p>
          <a:p>
            <a:r>
              <a:rPr lang="en-US" dirty="0"/>
              <a:t>This is a python live interpreter. Each line we type and enter is like a one-line notebook cell. </a:t>
            </a:r>
          </a:p>
          <a:p>
            <a:r>
              <a:rPr lang="en-US" dirty="0"/>
              <a:t>You can run one of the statements to check it. You can also use a notebook cell. </a:t>
            </a:r>
          </a:p>
          <a:p>
            <a:r>
              <a:rPr lang="en-US" dirty="0"/>
              <a:t>Try to think it through, then run a check in Python. </a:t>
            </a:r>
          </a:p>
        </p:txBody>
      </p:sp>
    </p:spTree>
    <p:extLst>
      <p:ext uri="{BB962C8B-B14F-4D97-AF65-F5344CB8AC3E}">
        <p14:creationId xmlns:p14="http://schemas.microsoft.com/office/powerpoint/2010/main" val="3328122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5C11-23AE-2E94-4713-3163502B0407}"/>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9884800F-B4AA-0D0C-54D4-BEE0AA694BD9}"/>
              </a:ext>
            </a:extLst>
          </p:cNvPr>
          <p:cNvSpPr>
            <a:spLocks noGrp="1"/>
          </p:cNvSpPr>
          <p:nvPr>
            <p:ph idx="1"/>
          </p:nvPr>
        </p:nvSpPr>
        <p:spPr>
          <a:xfrm>
            <a:off x="616226" y="2015732"/>
            <a:ext cx="11111947" cy="4037749"/>
          </a:xfrm>
        </p:spPr>
        <p:txBody>
          <a:bodyPr>
            <a:normAutofit/>
          </a:bodyPr>
          <a:lstStyle/>
          <a:p>
            <a:r>
              <a:rPr lang="en-US" dirty="0"/>
              <a:t>Review/questions – variables, VS Code, Python, GitHub basics</a:t>
            </a:r>
          </a:p>
          <a:p>
            <a:r>
              <a:rPr lang="en-US" dirty="0"/>
              <a:t>Data Structures</a:t>
            </a:r>
          </a:p>
          <a:p>
            <a:r>
              <a:rPr lang="en-US" dirty="0"/>
              <a:t>Conditional Execution</a:t>
            </a:r>
          </a:p>
          <a:p>
            <a:r>
              <a:rPr lang="en-US" dirty="0"/>
              <a:t>Loops</a:t>
            </a:r>
          </a:p>
          <a:p>
            <a:r>
              <a:rPr lang="en-US" dirty="0"/>
              <a:t>The first parts feel a bit disjointed, after a week or so we’ll have covered enough basics to have more of a logical flow. This part is a bit dry, I know. </a:t>
            </a:r>
          </a:p>
          <a:p>
            <a:r>
              <a:rPr lang="en-US" dirty="0"/>
              <a:t>By next time:</a:t>
            </a:r>
          </a:p>
          <a:p>
            <a:pPr lvl="1"/>
            <a:r>
              <a:rPr lang="en-US" dirty="0"/>
              <a:t>OK with VS Code, Notebooks, GitHub in general. Comfortable with variable, data structures, if/</a:t>
            </a:r>
            <a:r>
              <a:rPr lang="en-US" dirty="0" err="1"/>
              <a:t>elif</a:t>
            </a:r>
            <a:r>
              <a:rPr lang="en-US" dirty="0"/>
              <a:t>/else in theory and practice. OK with starting to write some code. Read </a:t>
            </a:r>
            <a:r>
              <a:rPr lang="en-US" dirty="0" err="1"/>
              <a:t>ch</a:t>
            </a:r>
            <a:r>
              <a:rPr lang="en-US" dirty="0"/>
              <a:t> 1+ 2 of thinking python. </a:t>
            </a:r>
          </a:p>
        </p:txBody>
      </p:sp>
    </p:spTree>
    <p:extLst>
      <p:ext uri="{BB962C8B-B14F-4D97-AF65-F5344CB8AC3E}">
        <p14:creationId xmlns:p14="http://schemas.microsoft.com/office/powerpoint/2010/main" val="4196862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02590-2B61-7346-7178-FB3DB44CA29C}"/>
              </a:ext>
            </a:extLst>
          </p:cNvPr>
          <p:cNvSpPr>
            <a:spLocks noGrp="1"/>
          </p:cNvSpPr>
          <p:nvPr>
            <p:ph type="title"/>
          </p:nvPr>
        </p:nvSpPr>
        <p:spPr/>
        <p:txBody>
          <a:bodyPr/>
          <a:lstStyle/>
          <a:p>
            <a:r>
              <a:rPr lang="en-US" dirty="0"/>
              <a:t>Free Logic Puzzles!!!</a:t>
            </a:r>
          </a:p>
        </p:txBody>
      </p:sp>
      <p:sp>
        <p:nvSpPr>
          <p:cNvPr id="3" name="Content Placeholder 2">
            <a:extLst>
              <a:ext uri="{FF2B5EF4-FFF2-40B4-BE49-F238E27FC236}">
                <a16:creationId xmlns:a16="http://schemas.microsoft.com/office/drawing/2014/main" id="{49BD9456-2833-3C61-9FCC-0AC9A204E2A6}"/>
              </a:ext>
            </a:extLst>
          </p:cNvPr>
          <p:cNvSpPr>
            <a:spLocks noGrp="1"/>
          </p:cNvSpPr>
          <p:nvPr>
            <p:ph idx="1"/>
          </p:nvPr>
        </p:nvSpPr>
        <p:spPr>
          <a:xfrm>
            <a:off x="208722" y="2015732"/>
            <a:ext cx="11728173" cy="3450613"/>
          </a:xfrm>
        </p:spPr>
        <p:txBody>
          <a:bodyPr numCol="3">
            <a:normAutofit fontScale="85000" lnSpcReduction="10000"/>
          </a:bodyPr>
          <a:lstStyle/>
          <a:p>
            <a:pPr algn="l">
              <a:buFont typeface="+mj-lt"/>
              <a:buAutoNum type="arabicPeriod"/>
            </a:pPr>
            <a:r>
              <a:rPr lang="en-CA" b="0" i="0" dirty="0">
                <a:solidFill>
                  <a:srgbClr val="000000"/>
                </a:solidFill>
                <a:effectLst/>
                <a:latin typeface="Lucida Grande" panose="020B0600040502020204" pitchFamily="34" charset="0"/>
              </a:rPr>
              <a:t>True and True</a:t>
            </a:r>
          </a:p>
          <a:p>
            <a:pPr algn="l">
              <a:buFont typeface="+mj-lt"/>
              <a:buAutoNum type="arabicPeriod"/>
            </a:pPr>
            <a:r>
              <a:rPr lang="en-CA" b="0" i="0" dirty="0">
                <a:solidFill>
                  <a:srgbClr val="000000"/>
                </a:solidFill>
                <a:effectLst/>
                <a:latin typeface="Lucida Grande" panose="020B0600040502020204" pitchFamily="34" charset="0"/>
              </a:rPr>
              <a:t>False and True</a:t>
            </a:r>
          </a:p>
          <a:p>
            <a:pPr algn="l">
              <a:buFont typeface="+mj-lt"/>
              <a:buAutoNum type="arabicPeriod"/>
            </a:pPr>
            <a:r>
              <a:rPr lang="en-CA" b="0" i="0" dirty="0">
                <a:solidFill>
                  <a:srgbClr val="000000"/>
                </a:solidFill>
                <a:effectLst/>
                <a:latin typeface="Lucida Grande" panose="020B0600040502020204" pitchFamily="34" charset="0"/>
              </a:rPr>
              <a:t>1 == 1 and 2 == 1</a:t>
            </a:r>
          </a:p>
          <a:p>
            <a:pPr algn="l">
              <a:buFont typeface="+mj-lt"/>
              <a:buAutoNum type="arabicPeriod"/>
            </a:pPr>
            <a:r>
              <a:rPr lang="en-CA" b="0" i="0" dirty="0">
                <a:solidFill>
                  <a:srgbClr val="000000"/>
                </a:solidFill>
                <a:effectLst/>
                <a:latin typeface="Lucida Grande" panose="020B0600040502020204" pitchFamily="34" charset="0"/>
              </a:rPr>
              <a:t>"test" == "test"</a:t>
            </a:r>
          </a:p>
          <a:p>
            <a:pPr algn="l">
              <a:buFont typeface="+mj-lt"/>
              <a:buAutoNum type="arabicPeriod"/>
            </a:pPr>
            <a:r>
              <a:rPr lang="en-CA" b="0" i="0" dirty="0">
                <a:solidFill>
                  <a:srgbClr val="000000"/>
                </a:solidFill>
                <a:effectLst/>
                <a:latin typeface="Lucida Grande" panose="020B0600040502020204" pitchFamily="34" charset="0"/>
              </a:rPr>
              <a:t>1 == 1 or 2 != 1</a:t>
            </a:r>
          </a:p>
          <a:p>
            <a:pPr algn="l">
              <a:buFont typeface="+mj-lt"/>
              <a:buAutoNum type="arabicPeriod"/>
            </a:pPr>
            <a:r>
              <a:rPr lang="en-CA" b="0" i="0" dirty="0">
                <a:solidFill>
                  <a:srgbClr val="000000"/>
                </a:solidFill>
                <a:effectLst/>
                <a:latin typeface="Lucida Grande" panose="020B0600040502020204" pitchFamily="34" charset="0"/>
              </a:rPr>
              <a:t>True and 1 == 1</a:t>
            </a:r>
          </a:p>
          <a:p>
            <a:pPr algn="l">
              <a:buFont typeface="+mj-lt"/>
              <a:buAutoNum type="arabicPeriod"/>
            </a:pPr>
            <a:r>
              <a:rPr lang="en-CA" b="0" i="0" dirty="0">
                <a:solidFill>
                  <a:srgbClr val="000000"/>
                </a:solidFill>
                <a:effectLst/>
                <a:latin typeface="Lucida Grande" panose="020B0600040502020204" pitchFamily="34" charset="0"/>
              </a:rPr>
              <a:t>False and 0 != 0</a:t>
            </a:r>
          </a:p>
          <a:p>
            <a:pPr algn="l">
              <a:buFont typeface="+mj-lt"/>
              <a:buAutoNum type="arabicPeriod"/>
            </a:pPr>
            <a:r>
              <a:rPr lang="en-CA" b="0" i="0" dirty="0">
                <a:solidFill>
                  <a:srgbClr val="000000"/>
                </a:solidFill>
                <a:effectLst/>
                <a:latin typeface="Lucida Grande" panose="020B0600040502020204" pitchFamily="34" charset="0"/>
              </a:rPr>
              <a:t>True or 1 == 1</a:t>
            </a:r>
          </a:p>
          <a:p>
            <a:pPr algn="l">
              <a:buFont typeface="+mj-lt"/>
              <a:buAutoNum type="arabicPeriod"/>
            </a:pPr>
            <a:r>
              <a:rPr lang="en-CA" b="0" i="0" dirty="0">
                <a:solidFill>
                  <a:srgbClr val="000000"/>
                </a:solidFill>
                <a:effectLst/>
                <a:latin typeface="Lucida Grande" panose="020B0600040502020204" pitchFamily="34" charset="0"/>
              </a:rPr>
              <a:t>"test" == "testing"</a:t>
            </a:r>
          </a:p>
          <a:p>
            <a:pPr algn="l">
              <a:buFont typeface="+mj-lt"/>
              <a:buAutoNum type="arabicPeriod"/>
            </a:pPr>
            <a:r>
              <a:rPr lang="en-CA" b="0" i="0" dirty="0">
                <a:solidFill>
                  <a:srgbClr val="000000"/>
                </a:solidFill>
                <a:effectLst/>
                <a:latin typeface="Lucida Grande" panose="020B0600040502020204" pitchFamily="34" charset="0"/>
              </a:rPr>
              <a:t>1 != 0 and 2 == 1</a:t>
            </a:r>
          </a:p>
          <a:p>
            <a:pPr algn="l">
              <a:buFont typeface="+mj-lt"/>
              <a:buAutoNum type="arabicPeriod"/>
            </a:pPr>
            <a:r>
              <a:rPr lang="en-CA" b="0" i="0" dirty="0">
                <a:solidFill>
                  <a:srgbClr val="000000"/>
                </a:solidFill>
                <a:effectLst/>
                <a:latin typeface="Lucida Grande" panose="020B0600040502020204" pitchFamily="34" charset="0"/>
              </a:rPr>
              <a:t>"test" != "testing"</a:t>
            </a:r>
          </a:p>
          <a:p>
            <a:pPr algn="l">
              <a:buFont typeface="+mj-lt"/>
              <a:buAutoNum type="arabicPeriod"/>
            </a:pPr>
            <a:r>
              <a:rPr lang="en-CA" b="0" i="0" dirty="0">
                <a:solidFill>
                  <a:srgbClr val="000000"/>
                </a:solidFill>
                <a:effectLst/>
                <a:latin typeface="Lucida Grande" panose="020B0600040502020204" pitchFamily="34" charset="0"/>
              </a:rPr>
              <a:t>"test" == 1</a:t>
            </a:r>
          </a:p>
          <a:p>
            <a:pPr algn="l">
              <a:buFont typeface="+mj-lt"/>
              <a:buAutoNum type="arabicPeriod"/>
            </a:pPr>
            <a:r>
              <a:rPr lang="en-CA" b="0" i="0" dirty="0">
                <a:solidFill>
                  <a:srgbClr val="000000"/>
                </a:solidFill>
                <a:effectLst/>
                <a:latin typeface="Lucida Grande" panose="020B0600040502020204" pitchFamily="34" charset="0"/>
              </a:rPr>
              <a:t>not (True and False)</a:t>
            </a:r>
          </a:p>
          <a:p>
            <a:pPr algn="l">
              <a:buFont typeface="+mj-lt"/>
              <a:buAutoNum type="arabicPeriod"/>
            </a:pPr>
            <a:r>
              <a:rPr lang="en-CA" b="0" i="0" dirty="0">
                <a:solidFill>
                  <a:srgbClr val="000000"/>
                </a:solidFill>
                <a:effectLst/>
                <a:latin typeface="Lucida Grande" panose="020B0600040502020204" pitchFamily="34" charset="0"/>
              </a:rPr>
              <a:t>not (1 == 1 and 0 != 1)</a:t>
            </a:r>
          </a:p>
          <a:p>
            <a:pPr algn="l">
              <a:buFont typeface="+mj-lt"/>
              <a:buAutoNum type="arabicPeriod"/>
            </a:pPr>
            <a:r>
              <a:rPr lang="en-CA" b="0" i="0" dirty="0">
                <a:solidFill>
                  <a:srgbClr val="000000"/>
                </a:solidFill>
                <a:effectLst/>
                <a:latin typeface="Lucida Grande" panose="020B0600040502020204" pitchFamily="34" charset="0"/>
              </a:rPr>
              <a:t>not (10 == 1 or 1000 == 1000)</a:t>
            </a:r>
          </a:p>
          <a:p>
            <a:pPr algn="l">
              <a:buFont typeface="+mj-lt"/>
              <a:buAutoNum type="arabicPeriod"/>
            </a:pPr>
            <a:r>
              <a:rPr lang="en-CA" b="0" i="0" dirty="0">
                <a:solidFill>
                  <a:srgbClr val="000000"/>
                </a:solidFill>
                <a:effectLst/>
                <a:latin typeface="Lucida Grande" panose="020B0600040502020204" pitchFamily="34" charset="0"/>
              </a:rPr>
              <a:t>not (1 != 10 or 3 == 4)</a:t>
            </a:r>
          </a:p>
          <a:p>
            <a:pPr algn="l">
              <a:buFont typeface="+mj-lt"/>
              <a:buAutoNum type="arabicPeriod"/>
            </a:pPr>
            <a:r>
              <a:rPr lang="en-CA" b="0" i="0" dirty="0">
                <a:solidFill>
                  <a:srgbClr val="000000"/>
                </a:solidFill>
                <a:effectLst/>
                <a:latin typeface="Lucida Grande" panose="020B0600040502020204" pitchFamily="34" charset="0"/>
              </a:rPr>
              <a:t>not ("testing" == "testing" and "Zed" == "Cool Guy")</a:t>
            </a:r>
          </a:p>
          <a:p>
            <a:pPr algn="l">
              <a:buFont typeface="+mj-lt"/>
              <a:buAutoNum type="arabicPeriod"/>
            </a:pPr>
            <a:r>
              <a:rPr lang="en-CA" b="0" i="0" dirty="0">
                <a:solidFill>
                  <a:srgbClr val="000000"/>
                </a:solidFill>
                <a:effectLst/>
                <a:latin typeface="Lucida Grande" panose="020B0600040502020204" pitchFamily="34" charset="0"/>
              </a:rPr>
              <a:t>1 == 1 and not ("testing" == 1 or 1 == 0)</a:t>
            </a:r>
          </a:p>
          <a:p>
            <a:pPr algn="l">
              <a:buFont typeface="+mj-lt"/>
              <a:buAutoNum type="arabicPeriod"/>
            </a:pPr>
            <a:r>
              <a:rPr lang="en-CA" b="0" i="0" dirty="0">
                <a:solidFill>
                  <a:srgbClr val="000000"/>
                </a:solidFill>
                <a:effectLst/>
                <a:latin typeface="Lucida Grande" panose="020B0600040502020204" pitchFamily="34" charset="0"/>
              </a:rPr>
              <a:t>"chunky" == "bacon" and not (3 == 4 or 3 == 3)</a:t>
            </a:r>
          </a:p>
          <a:p>
            <a:pPr algn="l">
              <a:buFont typeface="+mj-lt"/>
              <a:buAutoNum type="arabicPeriod"/>
            </a:pPr>
            <a:r>
              <a:rPr lang="en-CA" b="0" i="0" dirty="0">
                <a:solidFill>
                  <a:srgbClr val="000000"/>
                </a:solidFill>
                <a:effectLst/>
                <a:latin typeface="Lucida Grande" panose="020B0600040502020204" pitchFamily="34" charset="0"/>
              </a:rPr>
              <a:t>3 == 3 and not ("testing" == "testing" or "Python" == "Fun")</a:t>
            </a:r>
          </a:p>
        </p:txBody>
      </p:sp>
    </p:spTree>
    <p:extLst>
      <p:ext uri="{BB962C8B-B14F-4D97-AF65-F5344CB8AC3E}">
        <p14:creationId xmlns:p14="http://schemas.microsoft.com/office/powerpoint/2010/main" val="3191356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73E3A-A9F8-FF38-EF1E-6FA5A110D38F}"/>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53B7EEA3-CD58-68F8-506E-A8D0E438B862}"/>
              </a:ext>
            </a:extLst>
          </p:cNvPr>
          <p:cNvSpPr>
            <a:spLocks noGrp="1"/>
          </p:cNvSpPr>
          <p:nvPr>
            <p:ph idx="1"/>
          </p:nvPr>
        </p:nvSpPr>
        <p:spPr>
          <a:xfrm>
            <a:off x="1451579" y="1853754"/>
            <a:ext cx="9603275" cy="4199727"/>
          </a:xfrm>
        </p:spPr>
        <p:txBody>
          <a:bodyPr/>
          <a:lstStyle/>
          <a:p>
            <a:r>
              <a:rPr lang="en-US" dirty="0"/>
              <a:t>Conditionals are one of the first things that are likely to need substantial testing. </a:t>
            </a:r>
          </a:p>
          <a:p>
            <a:r>
              <a:rPr lang="en-US" dirty="0"/>
              <a:t>We want to think about how we’d test as we create more complex things. </a:t>
            </a:r>
          </a:p>
          <a:p>
            <a:pPr lvl="1"/>
            <a:r>
              <a:rPr lang="en-US" dirty="0"/>
              <a:t>Consider how we verify if it works or not as we think about how to do it. </a:t>
            </a:r>
          </a:p>
          <a:p>
            <a:pPr lvl="1"/>
            <a:r>
              <a:rPr lang="en-US" dirty="0"/>
              <a:t>Likely along the decision boundaries or edge cases, especially for complex logic. </a:t>
            </a:r>
          </a:p>
          <a:p>
            <a:r>
              <a:rPr lang="en-US" dirty="0"/>
              <a:t>For conditionals, we can consider:</a:t>
            </a:r>
          </a:p>
          <a:p>
            <a:pPr lvl="1"/>
            <a:r>
              <a:rPr lang="en-US" dirty="0"/>
              <a:t>What is each ”normal” outcome?</a:t>
            </a:r>
          </a:p>
          <a:p>
            <a:pPr lvl="1"/>
            <a:r>
              <a:rPr lang="en-US" dirty="0"/>
              <a:t>What is on the “edges” of each condition? Are there “holes”, especially with complex logic? </a:t>
            </a:r>
          </a:p>
          <a:p>
            <a:pPr lvl="1"/>
            <a:r>
              <a:rPr lang="en-US" dirty="0"/>
              <a:t>What are values at the limits in any direction?</a:t>
            </a:r>
          </a:p>
          <a:p>
            <a:pPr lvl="1"/>
            <a:r>
              <a:rPr lang="en-US" dirty="0"/>
              <a:t>What happens with an unacceptable input? </a:t>
            </a:r>
          </a:p>
        </p:txBody>
      </p:sp>
    </p:spTree>
    <p:extLst>
      <p:ext uri="{BB962C8B-B14F-4D97-AF65-F5344CB8AC3E}">
        <p14:creationId xmlns:p14="http://schemas.microsoft.com/office/powerpoint/2010/main" val="1016699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824E-FDED-1737-146A-E9C47D2A4188}"/>
              </a:ext>
            </a:extLst>
          </p:cNvPr>
          <p:cNvSpPr>
            <a:spLocks noGrp="1"/>
          </p:cNvSpPr>
          <p:nvPr>
            <p:ph type="title"/>
          </p:nvPr>
        </p:nvSpPr>
        <p:spPr/>
        <p:txBody>
          <a:bodyPr/>
          <a:lstStyle/>
          <a:p>
            <a:r>
              <a:rPr lang="en-US" dirty="0"/>
              <a:t>Testing and Debugging</a:t>
            </a:r>
          </a:p>
        </p:txBody>
      </p:sp>
      <p:sp>
        <p:nvSpPr>
          <p:cNvPr id="3" name="Content Placeholder 2">
            <a:extLst>
              <a:ext uri="{FF2B5EF4-FFF2-40B4-BE49-F238E27FC236}">
                <a16:creationId xmlns:a16="http://schemas.microsoft.com/office/drawing/2014/main" id="{6CA9E24E-EBCB-4698-F36C-724004F30466}"/>
              </a:ext>
            </a:extLst>
          </p:cNvPr>
          <p:cNvSpPr>
            <a:spLocks noGrp="1"/>
          </p:cNvSpPr>
          <p:nvPr>
            <p:ph idx="1"/>
          </p:nvPr>
        </p:nvSpPr>
        <p:spPr>
          <a:xfrm>
            <a:off x="1451579" y="1853754"/>
            <a:ext cx="9603275" cy="4278689"/>
          </a:xfrm>
        </p:spPr>
        <p:txBody>
          <a:bodyPr/>
          <a:lstStyle/>
          <a:p>
            <a:r>
              <a:rPr lang="en-US" dirty="0"/>
              <a:t>Testing code is a very large and complex topic, but it doesn’t need to be. </a:t>
            </a:r>
          </a:p>
          <a:p>
            <a:r>
              <a:rPr lang="en-US" dirty="0"/>
              <a:t>We can start with some simple tools now:</a:t>
            </a:r>
          </a:p>
          <a:p>
            <a:pPr lvl="1"/>
            <a:r>
              <a:rPr lang="en-US" dirty="0"/>
              <a:t>Construct test data – e.g. for a conditional, try one of each outcome, things along the edges of the decisions, and limits/odd values. We can then run these and see if it is correct. </a:t>
            </a:r>
          </a:p>
          <a:p>
            <a:pPr lvl="1"/>
            <a:r>
              <a:rPr lang="en-US" dirty="0"/>
              <a:t>Print statements – we can weave in print statements to tell us useful things, then comment them out when it works. E.g. print which “if/</a:t>
            </a:r>
            <a:r>
              <a:rPr lang="en-US" dirty="0" err="1"/>
              <a:t>elif</a:t>
            </a:r>
            <a:r>
              <a:rPr lang="en-US" dirty="0"/>
              <a:t>” clause we are in, along with the values. </a:t>
            </a:r>
          </a:p>
          <a:p>
            <a:pPr lvl="1"/>
            <a:r>
              <a:rPr lang="en-US" dirty="0"/>
              <a:t>Break apart code into blocks – we can break lines of code into individual blocks and execute them one at at time. Isolate things line by line. Combines well with the variable viewer. </a:t>
            </a:r>
          </a:p>
          <a:p>
            <a:r>
              <a:rPr lang="en-US" dirty="0"/>
              <a:t>Debugging pairs with reading documentation to allow you to do anything you heart desires!!!</a:t>
            </a:r>
          </a:p>
        </p:txBody>
      </p:sp>
    </p:spTree>
    <p:extLst>
      <p:ext uri="{BB962C8B-B14F-4D97-AF65-F5344CB8AC3E}">
        <p14:creationId xmlns:p14="http://schemas.microsoft.com/office/powerpoint/2010/main" val="1967459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D7148-B192-A985-7DDB-774B2ED9506D}"/>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F8EB4855-6F08-74CA-B2F3-D94EE82788A5}"/>
              </a:ext>
            </a:extLst>
          </p:cNvPr>
          <p:cNvSpPr>
            <a:spLocks noGrp="1"/>
          </p:cNvSpPr>
          <p:nvPr>
            <p:ph idx="1"/>
          </p:nvPr>
        </p:nvSpPr>
        <p:spPr>
          <a:xfrm>
            <a:off x="1451579" y="1853754"/>
            <a:ext cx="9603275" cy="4199727"/>
          </a:xfrm>
        </p:spPr>
        <p:txBody>
          <a:bodyPr>
            <a:normAutofit lnSpcReduction="10000"/>
          </a:bodyPr>
          <a:lstStyle/>
          <a:p>
            <a:r>
              <a:rPr lang="en-US" dirty="0"/>
              <a:t>As logic starts to get complex, a good idea is to think in pseudocode – of an English/programming hybrid. </a:t>
            </a:r>
          </a:p>
          <a:p>
            <a:r>
              <a:rPr lang="en-US" dirty="0"/>
              <a:t>Try to break down the steps of what you need to do, but ignore the syntax. </a:t>
            </a:r>
          </a:p>
          <a:p>
            <a:r>
              <a:rPr lang="en-US" dirty="0"/>
              <a:t>Suppose we want to return the sum of the square roots of two numbers. </a:t>
            </a:r>
          </a:p>
          <a:p>
            <a:pPr lvl="1"/>
            <a:r>
              <a:rPr lang="en-US" dirty="0"/>
              <a:t>Temp 1 = root(number 1)</a:t>
            </a:r>
          </a:p>
          <a:p>
            <a:pPr lvl="1"/>
            <a:r>
              <a:rPr lang="en-US" dirty="0"/>
              <a:t>Temp 2 = root(number 2)</a:t>
            </a:r>
          </a:p>
          <a:p>
            <a:pPr lvl="1"/>
            <a:r>
              <a:rPr lang="en-US" dirty="0"/>
              <a:t>Result = temp 1 + temp 2</a:t>
            </a:r>
          </a:p>
          <a:p>
            <a:r>
              <a:rPr lang="en-US" dirty="0"/>
              <a:t>Each line is the correct step, we can then look up how to write that in code. </a:t>
            </a:r>
          </a:p>
          <a:p>
            <a:pPr lvl="1"/>
            <a:r>
              <a:rPr lang="en-US" dirty="0"/>
              <a:t>Break each step down into the smallest pieces you can logically, write some “code” of what those steps are, translate this into actual real code, repeat if one step was more complex than you originally thought. </a:t>
            </a:r>
          </a:p>
        </p:txBody>
      </p:sp>
    </p:spTree>
    <p:extLst>
      <p:ext uri="{BB962C8B-B14F-4D97-AF65-F5344CB8AC3E}">
        <p14:creationId xmlns:p14="http://schemas.microsoft.com/office/powerpoint/2010/main" val="2261984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B37A8-D32C-D951-838D-74A03957DF4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A4641FA-A3DC-F93F-2F0F-1FFEB8015828}"/>
              </a:ext>
            </a:extLst>
          </p:cNvPr>
          <p:cNvSpPr>
            <a:spLocks noGrp="1"/>
          </p:cNvSpPr>
          <p:nvPr>
            <p:ph idx="1"/>
          </p:nvPr>
        </p:nvSpPr>
        <p:spPr/>
        <p:txBody>
          <a:bodyPr/>
          <a:lstStyle/>
          <a:p>
            <a:r>
              <a:rPr lang="en-US" dirty="0"/>
              <a:t>Conditional code is critical in allowing our programs to be smart. </a:t>
            </a:r>
          </a:p>
          <a:p>
            <a:r>
              <a:rPr lang="en-US" dirty="0"/>
              <a:t>If/</a:t>
            </a:r>
            <a:r>
              <a:rPr lang="en-US" dirty="0" err="1"/>
              <a:t>elif</a:t>
            </a:r>
            <a:r>
              <a:rPr lang="en-US" dirty="0"/>
              <a:t>/else provides us a lot of flexibility. </a:t>
            </a:r>
          </a:p>
          <a:p>
            <a:r>
              <a:rPr lang="en-US" dirty="0"/>
              <a:t>Understand Boolean logic for conditions. </a:t>
            </a:r>
          </a:p>
          <a:p>
            <a:r>
              <a:rPr lang="en-US" dirty="0"/>
              <a:t>Think of </a:t>
            </a:r>
            <a:r>
              <a:rPr lang="en-US"/>
              <a:t>potential spots for error. </a:t>
            </a:r>
          </a:p>
        </p:txBody>
      </p:sp>
    </p:spTree>
    <p:extLst>
      <p:ext uri="{BB962C8B-B14F-4D97-AF65-F5344CB8AC3E}">
        <p14:creationId xmlns:p14="http://schemas.microsoft.com/office/powerpoint/2010/main" val="4220674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C321-7F14-3CE9-4B14-DBF677D3995C}"/>
              </a:ext>
            </a:extLst>
          </p:cNvPr>
          <p:cNvSpPr>
            <a:spLocks noGrp="1"/>
          </p:cNvSpPr>
          <p:nvPr>
            <p:ph type="title"/>
          </p:nvPr>
        </p:nvSpPr>
        <p:spPr>
          <a:xfrm>
            <a:off x="1451579" y="784641"/>
            <a:ext cx="9603275" cy="1049235"/>
          </a:xfrm>
        </p:spPr>
        <p:txBody>
          <a:bodyPr/>
          <a:lstStyle/>
          <a:p>
            <a:r>
              <a:rPr lang="en-US" dirty="0"/>
              <a:t>But First, More GitHub</a:t>
            </a:r>
          </a:p>
        </p:txBody>
      </p:sp>
      <p:sp>
        <p:nvSpPr>
          <p:cNvPr id="3" name="Content Placeholder 2">
            <a:extLst>
              <a:ext uri="{FF2B5EF4-FFF2-40B4-BE49-F238E27FC236}">
                <a16:creationId xmlns:a16="http://schemas.microsoft.com/office/drawing/2014/main" id="{22C47EB5-B612-D529-DE20-22FCB488086A}"/>
              </a:ext>
            </a:extLst>
          </p:cNvPr>
          <p:cNvSpPr>
            <a:spLocks noGrp="1"/>
          </p:cNvSpPr>
          <p:nvPr>
            <p:ph idx="1"/>
          </p:nvPr>
        </p:nvSpPr>
        <p:spPr>
          <a:xfrm>
            <a:off x="1451579" y="1833876"/>
            <a:ext cx="9603275" cy="4239483"/>
          </a:xfrm>
        </p:spPr>
        <p:txBody>
          <a:bodyPr>
            <a:normAutofit lnSpcReduction="10000"/>
          </a:bodyPr>
          <a:lstStyle/>
          <a:p>
            <a:r>
              <a:rPr lang="en-US" dirty="0"/>
              <a:t>First, try to “pull” my updates. </a:t>
            </a:r>
          </a:p>
          <a:p>
            <a:pPr lvl="1"/>
            <a:r>
              <a:rPr lang="en-US" dirty="0"/>
              <a:t>Source Control -&gt; 3 dots -&gt; pull. </a:t>
            </a:r>
          </a:p>
          <a:p>
            <a:pPr lvl="1"/>
            <a:r>
              <a:rPr lang="en-US" dirty="0"/>
              <a:t>We may need to resolve conflicts for some, that’s fine, we’ll stop and do so here. </a:t>
            </a:r>
          </a:p>
          <a:p>
            <a:r>
              <a:rPr lang="en-US" dirty="0"/>
              <a:t>We can publish your version of this repository on your </a:t>
            </a:r>
            <a:r>
              <a:rPr lang="en-US" dirty="0" err="1"/>
              <a:t>github</a:t>
            </a:r>
            <a:r>
              <a:rPr lang="en-US" dirty="0"/>
              <a:t>. </a:t>
            </a:r>
          </a:p>
          <a:p>
            <a:pPr lvl="1"/>
            <a:r>
              <a:rPr lang="en-US" dirty="0"/>
              <a:t>Requires that you “fork”, or create your own personal branch from my tree. </a:t>
            </a:r>
          </a:p>
          <a:p>
            <a:pPr lvl="1"/>
            <a:r>
              <a:rPr lang="en-US" dirty="0"/>
              <a:t>If you click “commit” (the check) it will ask if you want to branch. </a:t>
            </a:r>
          </a:p>
          <a:p>
            <a:pPr lvl="1"/>
            <a:r>
              <a:rPr lang="en-US" dirty="0"/>
              <a:t>It will publish from your computer to your own GitHub profile page. </a:t>
            </a:r>
          </a:p>
          <a:p>
            <a:r>
              <a:rPr lang="en-US" dirty="0"/>
              <a:t>Workflow will be Me -&gt; my rep. -&gt; your PC (pull) -&gt; your GH (commit/push). </a:t>
            </a:r>
          </a:p>
          <a:p>
            <a:r>
              <a:rPr lang="en-US" dirty="0"/>
              <a:t>This will end up causing a few random errors over the semester. </a:t>
            </a:r>
          </a:p>
          <a:p>
            <a:pPr lvl="1"/>
            <a:r>
              <a:rPr lang="en-US" dirty="0"/>
              <a:t>Try not to modify future files, that’ll minimize conflicts. </a:t>
            </a:r>
          </a:p>
        </p:txBody>
      </p:sp>
    </p:spTree>
    <p:extLst>
      <p:ext uri="{BB962C8B-B14F-4D97-AF65-F5344CB8AC3E}">
        <p14:creationId xmlns:p14="http://schemas.microsoft.com/office/powerpoint/2010/main" val="1756719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Toy plastic numbers">
            <a:extLst>
              <a:ext uri="{FF2B5EF4-FFF2-40B4-BE49-F238E27FC236}">
                <a16:creationId xmlns:a16="http://schemas.microsoft.com/office/drawing/2014/main" id="{4C864A7C-9771-44CA-DD3A-764FAD51256E}"/>
              </a:ext>
            </a:extLst>
          </p:cNvPr>
          <p:cNvPicPr>
            <a:picLocks noChangeAspect="1"/>
          </p:cNvPicPr>
          <p:nvPr/>
        </p:nvPicPr>
        <p:blipFill rotWithShape="1">
          <a:blip r:embed="rId3"/>
          <a:srcRect t="10115" r="-1" b="5613"/>
          <a:stretch/>
        </p:blipFill>
        <p:spPr>
          <a:xfrm>
            <a:off x="20" y="10"/>
            <a:ext cx="12191675" cy="6857990"/>
          </a:xfrm>
          <a:prstGeom prst="rect">
            <a:avLst/>
          </a:prstGeom>
        </p:spPr>
      </p:pic>
      <p:sp>
        <p:nvSpPr>
          <p:cNvPr id="17" name="Rectangle 16">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E604B-78B0-7838-B9F2-D6FE6F21581A}"/>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dirty="0">
                <a:solidFill>
                  <a:srgbClr val="FFFFFE"/>
                </a:solidFill>
              </a:rPr>
              <a:t>Variables</a:t>
            </a:r>
          </a:p>
        </p:txBody>
      </p:sp>
      <p:cxnSp>
        <p:nvCxnSpPr>
          <p:cNvPr id="19" name="Straight Connector 18">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a:solidFill>
              <a:srgbClr val="ED9508"/>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5051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75BE-5867-ADE1-4C84-DF686462229E}"/>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B633951C-37BD-7AAF-6521-B462D98AA3DF}"/>
              </a:ext>
            </a:extLst>
          </p:cNvPr>
          <p:cNvSpPr>
            <a:spLocks noGrp="1"/>
          </p:cNvSpPr>
          <p:nvPr>
            <p:ph idx="1"/>
          </p:nvPr>
        </p:nvSpPr>
        <p:spPr>
          <a:xfrm>
            <a:off x="1451579" y="2015732"/>
            <a:ext cx="9603275" cy="4037749"/>
          </a:xfrm>
        </p:spPr>
        <p:txBody>
          <a:bodyPr/>
          <a:lstStyle/>
          <a:p>
            <a:r>
              <a:rPr lang="en-US" dirty="0"/>
              <a:t>Last time we started to play around in Python notebooks and focused mainly on variables. </a:t>
            </a:r>
          </a:p>
          <a:p>
            <a:r>
              <a:rPr lang="en-US" dirty="0"/>
              <a:t>Variables are what our program “knows”, or the values that are held in its memory. </a:t>
            </a:r>
          </a:p>
          <a:p>
            <a:r>
              <a:rPr lang="en-US" dirty="0"/>
              <a:t>Variables have:</a:t>
            </a:r>
          </a:p>
          <a:p>
            <a:pPr lvl="1"/>
            <a:r>
              <a:rPr lang="en-US" dirty="0"/>
              <a:t>Names that we use to refer to them in our code. </a:t>
            </a:r>
          </a:p>
          <a:p>
            <a:pPr lvl="1"/>
            <a:r>
              <a:rPr lang="en-US" dirty="0"/>
              <a:t>Values that are the actual thing that we want to remember. </a:t>
            </a:r>
          </a:p>
          <a:p>
            <a:pPr lvl="1"/>
            <a:r>
              <a:rPr lang="en-US" dirty="0"/>
              <a:t>Types, depending on if they are numbers, strings, or some other object. </a:t>
            </a:r>
          </a:p>
          <a:p>
            <a:r>
              <a:rPr lang="en-US" dirty="0"/>
              <a:t>Our programs will create some variables holding the info our program uses/needs, then do some stuff to those variables, and finally use or view the results. </a:t>
            </a:r>
          </a:p>
        </p:txBody>
      </p:sp>
    </p:spTree>
    <p:extLst>
      <p:ext uri="{BB962C8B-B14F-4D97-AF65-F5344CB8AC3E}">
        <p14:creationId xmlns:p14="http://schemas.microsoft.com/office/powerpoint/2010/main" val="1397938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E33C-AAA0-B7D7-0068-C0E1B0028DD3}"/>
              </a:ext>
            </a:extLst>
          </p:cNvPr>
          <p:cNvSpPr>
            <a:spLocks noGrp="1"/>
          </p:cNvSpPr>
          <p:nvPr>
            <p:ph type="title"/>
          </p:nvPr>
        </p:nvSpPr>
        <p:spPr/>
        <p:txBody>
          <a:bodyPr/>
          <a:lstStyle/>
          <a:p>
            <a:r>
              <a:rPr lang="en-US" dirty="0"/>
              <a:t>Object Orientations</a:t>
            </a:r>
          </a:p>
        </p:txBody>
      </p:sp>
      <p:sp>
        <p:nvSpPr>
          <p:cNvPr id="3" name="Content Placeholder 2">
            <a:extLst>
              <a:ext uri="{FF2B5EF4-FFF2-40B4-BE49-F238E27FC236}">
                <a16:creationId xmlns:a16="http://schemas.microsoft.com/office/drawing/2014/main" id="{9ACB0B66-4AF7-7530-DF5A-3CA8E7578645}"/>
              </a:ext>
            </a:extLst>
          </p:cNvPr>
          <p:cNvSpPr>
            <a:spLocks noGrp="1"/>
          </p:cNvSpPr>
          <p:nvPr>
            <p:ph idx="1"/>
          </p:nvPr>
        </p:nvSpPr>
        <p:spPr>
          <a:xfrm>
            <a:off x="1311965" y="1853754"/>
            <a:ext cx="9939131" cy="4199727"/>
          </a:xfrm>
        </p:spPr>
        <p:txBody>
          <a:bodyPr/>
          <a:lstStyle/>
          <a:p>
            <a:r>
              <a:rPr lang="en-US" dirty="0"/>
              <a:t>This will make more sense in a couple of weeks, but I want to bring up the idea of objects. </a:t>
            </a:r>
          </a:p>
          <a:p>
            <a:r>
              <a:rPr lang="en-US" dirty="0"/>
              <a:t>In Python, everything (numbers, strings, lists, </a:t>
            </a:r>
            <a:r>
              <a:rPr lang="en-US" dirty="0" err="1"/>
              <a:t>etc</a:t>
            </a:r>
            <a:r>
              <a:rPr lang="en-US" dirty="0"/>
              <a:t>…) is an object. </a:t>
            </a:r>
          </a:p>
          <a:p>
            <a:r>
              <a:rPr lang="en-US" dirty="0"/>
              <a:t>An object is an example of a class:</a:t>
            </a:r>
          </a:p>
          <a:p>
            <a:pPr lvl="1"/>
            <a:r>
              <a:rPr lang="en-US" dirty="0"/>
              <a:t>We have classes, or types of things that can exist. Strings, integers, Booleans, and other objects we’ll create soon etc... Are all different classes, or types of things that can be made. </a:t>
            </a:r>
          </a:p>
          <a:p>
            <a:pPr lvl="1"/>
            <a:r>
              <a:rPr lang="en-US" dirty="0"/>
              <a:t>Each individual thing we make is an object, of a particular type.</a:t>
            </a:r>
          </a:p>
          <a:p>
            <a:pPr lvl="1"/>
            <a:r>
              <a:rPr lang="en-US" dirty="0"/>
              <a:t>Each of our variables refers to one object. </a:t>
            </a:r>
          </a:p>
          <a:p>
            <a:r>
              <a:rPr lang="en-US" dirty="0"/>
              <a:t>This is “object-oriented programming” – we create objects of different types, then do things to them. </a:t>
            </a:r>
          </a:p>
        </p:txBody>
      </p:sp>
    </p:spTree>
    <p:extLst>
      <p:ext uri="{BB962C8B-B14F-4D97-AF65-F5344CB8AC3E}">
        <p14:creationId xmlns:p14="http://schemas.microsoft.com/office/powerpoint/2010/main" val="3552622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A402E-EC6E-AB91-BCE6-AB11AFAAC9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8711ED-E177-12CB-E596-9E413014FFE6}"/>
              </a:ext>
            </a:extLst>
          </p:cNvPr>
          <p:cNvSpPr>
            <a:spLocks noGrp="1"/>
          </p:cNvSpPr>
          <p:nvPr>
            <p:ph idx="1"/>
          </p:nvPr>
        </p:nvSpPr>
        <p:spPr/>
        <p:txBody>
          <a:bodyPr/>
          <a:lstStyle/>
          <a:p>
            <a:endParaRPr lang="en-US"/>
          </a:p>
        </p:txBody>
      </p:sp>
      <p:pic>
        <p:nvPicPr>
          <p:cNvPr id="9218" name="Picture 2" descr="Vecteur Stock Object oriented programming language or OOP paradigm  explanation outline diagram. Labeled educational scheme with class, objects,  attributes and methods for coding system and type vector illustration. |  Adobe Stock">
            <a:extLst>
              <a:ext uri="{FF2B5EF4-FFF2-40B4-BE49-F238E27FC236}">
                <a16:creationId xmlns:a16="http://schemas.microsoft.com/office/drawing/2014/main" id="{D5AD4D96-CB55-7C87-3A39-3D51542D5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290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00B6-B271-99DC-04D1-A821DAAFD0DC}"/>
              </a:ext>
            </a:extLst>
          </p:cNvPr>
          <p:cNvSpPr>
            <a:spLocks noGrp="1"/>
          </p:cNvSpPr>
          <p:nvPr>
            <p:ph type="title"/>
          </p:nvPr>
        </p:nvSpPr>
        <p:spPr/>
        <p:txBody>
          <a:bodyPr/>
          <a:lstStyle/>
          <a:p>
            <a:r>
              <a:rPr lang="en-US" dirty="0"/>
              <a:t>Data Structures</a:t>
            </a:r>
          </a:p>
        </p:txBody>
      </p:sp>
      <p:sp>
        <p:nvSpPr>
          <p:cNvPr id="3" name="Content Placeholder 2">
            <a:extLst>
              <a:ext uri="{FF2B5EF4-FFF2-40B4-BE49-F238E27FC236}">
                <a16:creationId xmlns:a16="http://schemas.microsoft.com/office/drawing/2014/main" id="{4524C934-DFBA-3EBB-46AD-48628E874087}"/>
              </a:ext>
            </a:extLst>
          </p:cNvPr>
          <p:cNvSpPr>
            <a:spLocks noGrp="1"/>
          </p:cNvSpPr>
          <p:nvPr>
            <p:ph idx="1"/>
          </p:nvPr>
        </p:nvSpPr>
        <p:spPr>
          <a:xfrm>
            <a:off x="1451579" y="2015732"/>
            <a:ext cx="9603275" cy="4037749"/>
          </a:xfrm>
        </p:spPr>
        <p:txBody>
          <a:bodyPr>
            <a:normAutofit fontScale="92500" lnSpcReduction="10000"/>
          </a:bodyPr>
          <a:lstStyle/>
          <a:p>
            <a:r>
              <a:rPr lang="en-US" dirty="0"/>
              <a:t>Another type of object we can assign to a variable is a Data Structure, or an object that holds other objects. Think of them as containers that hold objects/variables. </a:t>
            </a:r>
          </a:p>
          <a:p>
            <a:r>
              <a:rPr lang="en-US" dirty="0"/>
              <a:t>We’ll look at Lists and Tuples now, you’ll encounter others soon. </a:t>
            </a:r>
          </a:p>
          <a:p>
            <a:r>
              <a:rPr lang="en-US" dirty="0"/>
              <a:t>Data structures are common when we have more than one of something. </a:t>
            </a:r>
          </a:p>
          <a:p>
            <a:pPr lvl="1"/>
            <a:r>
              <a:rPr lang="en-US" dirty="0"/>
              <a:t>E.g. we can have a list of products in an order. </a:t>
            </a:r>
          </a:p>
          <a:p>
            <a:r>
              <a:rPr lang="en-US" dirty="0"/>
              <a:t>Data structures add another layer to referring to a variable:</a:t>
            </a:r>
          </a:p>
          <a:p>
            <a:pPr lvl="1"/>
            <a:r>
              <a:rPr lang="en-US" dirty="0"/>
              <a:t>The data structure itself is a regular variable, referred to by it’s name. </a:t>
            </a:r>
            <a:r>
              <a:rPr lang="en-US" dirty="0" err="1"/>
              <a:t>E.g</a:t>
            </a:r>
            <a:r>
              <a:rPr lang="en-US" dirty="0"/>
              <a:t> “</a:t>
            </a:r>
            <a:r>
              <a:rPr lang="en-US" dirty="0" err="1"/>
              <a:t>customer_list</a:t>
            </a:r>
            <a:r>
              <a:rPr lang="en-US" dirty="0"/>
              <a:t>”. </a:t>
            </a:r>
          </a:p>
          <a:p>
            <a:pPr lvl="1"/>
            <a:r>
              <a:rPr lang="en-US" dirty="0"/>
              <a:t>The data structure also provides some way to refer to which object inside the container. </a:t>
            </a:r>
          </a:p>
          <a:p>
            <a:r>
              <a:rPr lang="en-US" dirty="0"/>
              <a:t>For lists and tuples we use an index – the position number in square brackets. </a:t>
            </a:r>
          </a:p>
          <a:p>
            <a:pPr lvl="1"/>
            <a:r>
              <a:rPr lang="en-US" dirty="0" err="1"/>
              <a:t>Container_variable_name</a:t>
            </a:r>
            <a:r>
              <a:rPr lang="en-US" dirty="0"/>
              <a:t>[</a:t>
            </a:r>
            <a:r>
              <a:rPr lang="en-US" dirty="0" err="1"/>
              <a:t>position_number_of_object</a:t>
            </a:r>
            <a:r>
              <a:rPr lang="en-US" dirty="0"/>
              <a:t>]</a:t>
            </a:r>
          </a:p>
        </p:txBody>
      </p:sp>
    </p:spTree>
    <p:extLst>
      <p:ext uri="{BB962C8B-B14F-4D97-AF65-F5344CB8AC3E}">
        <p14:creationId xmlns:p14="http://schemas.microsoft.com/office/powerpoint/2010/main" val="3474718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F526181-EF3B-0C54-644D-862D82E5746D}"/>
              </a:ext>
            </a:extLst>
          </p:cNvPr>
          <p:cNvSpPr>
            <a:spLocks noGrp="1"/>
          </p:cNvSpPr>
          <p:nvPr>
            <p:ph type="title"/>
          </p:nvPr>
        </p:nvSpPr>
        <p:spPr>
          <a:xfrm>
            <a:off x="7555992" y="707475"/>
            <a:ext cx="3157577" cy="1312001"/>
          </a:xfrm>
        </p:spPr>
        <p:txBody>
          <a:bodyPr anchor="t">
            <a:normAutofit/>
          </a:bodyPr>
          <a:lstStyle/>
          <a:p>
            <a:r>
              <a:rPr lang="en-US" sz="2800"/>
              <a:t>List Indexing</a:t>
            </a:r>
          </a:p>
        </p:txBody>
      </p:sp>
      <p:cxnSp>
        <p:nvCxnSpPr>
          <p:cNvPr id="1035" name="Straight Connector 1034">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37"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026" name="Picture 2" descr="Python List Methods | 15 Essential Functions &amp; How to Use Them">
            <a:extLst>
              <a:ext uri="{FF2B5EF4-FFF2-40B4-BE49-F238E27FC236}">
                <a16:creationId xmlns:a16="http://schemas.microsoft.com/office/drawing/2014/main" id="{687C4D0C-4993-B5F1-824D-EE58DDB7EC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3094" y="707475"/>
            <a:ext cx="5761020" cy="506969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9E346A4-B96A-39E7-D245-CF712BE8541F}"/>
              </a:ext>
            </a:extLst>
          </p:cNvPr>
          <p:cNvSpPr>
            <a:spLocks noGrp="1"/>
          </p:cNvSpPr>
          <p:nvPr>
            <p:ph idx="1"/>
          </p:nvPr>
        </p:nvSpPr>
        <p:spPr>
          <a:xfrm>
            <a:off x="6007206" y="2273608"/>
            <a:ext cx="5879994" cy="4236517"/>
          </a:xfrm>
        </p:spPr>
        <p:txBody>
          <a:bodyPr>
            <a:normAutofit/>
          </a:bodyPr>
          <a:lstStyle/>
          <a:p>
            <a:r>
              <a:rPr lang="en-US" dirty="0"/>
              <a:t>Lists are 0-indexed. (The first position is 0)</a:t>
            </a:r>
          </a:p>
          <a:p>
            <a:r>
              <a:rPr lang="en-US" dirty="0"/>
              <a:t>We can also slice portions of a list:</a:t>
            </a:r>
          </a:p>
          <a:p>
            <a:pPr lvl="1"/>
            <a:r>
              <a:rPr lang="en-US" dirty="0"/>
              <a:t>The left side of the colon is the start (</a:t>
            </a:r>
            <a:r>
              <a:rPr lang="en-US" dirty="0" err="1"/>
              <a:t>inc</a:t>
            </a:r>
            <a:r>
              <a:rPr lang="en-US" dirty="0"/>
              <a:t>)</a:t>
            </a:r>
          </a:p>
          <a:p>
            <a:pPr lvl="1"/>
            <a:r>
              <a:rPr lang="en-US" dirty="0"/>
              <a:t>The right side is the end (non-</a:t>
            </a:r>
            <a:r>
              <a:rPr lang="en-US" dirty="0" err="1"/>
              <a:t>inc</a:t>
            </a:r>
            <a:r>
              <a:rPr lang="en-US" dirty="0"/>
              <a:t>)</a:t>
            </a:r>
          </a:p>
          <a:p>
            <a:pPr lvl="1"/>
            <a:r>
              <a:rPr lang="en-US" dirty="0"/>
              <a:t>Blank is “no constraint” on that end. </a:t>
            </a:r>
          </a:p>
          <a:p>
            <a:pPr lvl="1"/>
            <a:r>
              <a:rPr lang="en-US" dirty="0"/>
              <a:t>It’s good to be comfortable with this, especially when we get to multiple dimensions (it comes up in NN a bit), but it isn’t urgent to be fluent. </a:t>
            </a:r>
          </a:p>
          <a:p>
            <a:r>
              <a:rPr lang="en-US" dirty="0"/>
              <a:t>Lists can return their length, most </a:t>
            </a:r>
            <a:r>
              <a:rPr lang="en-US" dirty="0" err="1"/>
              <a:t>d.s.</a:t>
            </a:r>
            <a:r>
              <a:rPr lang="en-US" dirty="0"/>
              <a:t> have some “length” type function to give the size. </a:t>
            </a:r>
          </a:p>
        </p:txBody>
      </p:sp>
    </p:spTree>
    <p:extLst>
      <p:ext uri="{BB962C8B-B14F-4D97-AF65-F5344CB8AC3E}">
        <p14:creationId xmlns:p14="http://schemas.microsoft.com/office/powerpoint/2010/main" val="280882556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{F1334E83-F796-0F4D-8642-E92DF019DC38}tf10001119</Template>
  <TotalTime>876</TotalTime>
  <Words>2125</Words>
  <Application>Microsoft Macintosh PowerPoint</Application>
  <PresentationFormat>Widescreen</PresentationFormat>
  <Paragraphs>171</Paragraphs>
  <Slides>24</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Gill Sans MT</vt:lpstr>
      <vt:lpstr>Lucida Grande</vt:lpstr>
      <vt:lpstr>Gallery</vt:lpstr>
      <vt:lpstr>Programming</vt:lpstr>
      <vt:lpstr>Today:</vt:lpstr>
      <vt:lpstr>But First, More GitHub</vt:lpstr>
      <vt:lpstr>Variables</vt:lpstr>
      <vt:lpstr>Variables</vt:lpstr>
      <vt:lpstr>Object Orientations</vt:lpstr>
      <vt:lpstr>PowerPoint Presentation</vt:lpstr>
      <vt:lpstr>Data Structures</vt:lpstr>
      <vt:lpstr>List Indexing</vt:lpstr>
      <vt:lpstr>Tuples</vt:lpstr>
      <vt:lpstr>Data Structure Use</vt:lpstr>
      <vt:lpstr>Conditional Flow</vt:lpstr>
      <vt:lpstr>What Else?</vt:lpstr>
      <vt:lpstr>PowerPoint Presentation</vt:lpstr>
      <vt:lpstr>Boolean Logic</vt:lpstr>
      <vt:lpstr>PowerPoint Presentation</vt:lpstr>
      <vt:lpstr>PowerPoint Presentation</vt:lpstr>
      <vt:lpstr>Relational Operators</vt:lpstr>
      <vt:lpstr>Boolean Fun Time!!!!</vt:lpstr>
      <vt:lpstr>Free Logic Puzzles!!!</vt:lpstr>
      <vt:lpstr>Testing</vt:lpstr>
      <vt:lpstr>Testing and Debugging</vt:lpstr>
      <vt:lpstr>Pseudocode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Akeem Semper</dc:creator>
  <cp:lastModifiedBy>Akeem Semper</cp:lastModifiedBy>
  <cp:revision>15</cp:revision>
  <dcterms:created xsi:type="dcterms:W3CDTF">2023-09-07T03:06:08Z</dcterms:created>
  <dcterms:modified xsi:type="dcterms:W3CDTF">2023-09-07T17:42:18Z</dcterms:modified>
</cp:coreProperties>
</file>