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58" r:id="rId5"/>
    <p:sldId id="263" r:id="rId6"/>
    <p:sldId id="265" r:id="rId7"/>
    <p:sldId id="264" r:id="rId8"/>
    <p:sldId id="268" r:id="rId9"/>
    <p:sldId id="266" r:id="rId10"/>
    <p:sldId id="261" r:id="rId11"/>
    <p:sldId id="262" r:id="rId12"/>
    <p:sldId id="260" r:id="rId13"/>
    <p:sldId id="259" r:id="rId14"/>
    <p:sldId id="267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A0EF0-2121-1142-9AD6-55375D4B9E51}">
          <p14:sldIdLst>
            <p14:sldId id="272"/>
            <p14:sldId id="256"/>
            <p14:sldId id="257"/>
            <p14:sldId id="258"/>
            <p14:sldId id="263"/>
            <p14:sldId id="265"/>
            <p14:sldId id="264"/>
            <p14:sldId id="268"/>
          </p14:sldIdLst>
        </p14:section>
        <p14:section name="Array details" id="{52269AA0-2B47-744B-824B-D5515BEF7E40}">
          <p14:sldIdLst>
            <p14:sldId id="266"/>
            <p14:sldId id="261"/>
            <p14:sldId id="262"/>
            <p14:sldId id="260"/>
            <p14:sldId id="259"/>
            <p14:sldId id="267"/>
            <p14:sldId id="270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/>
    <p:restoredTop sz="96327"/>
  </p:normalViewPr>
  <p:slideViewPr>
    <p:cSldViewPr snapToGrid="0">
      <p:cViewPr varScale="1">
        <p:scale>
          <a:sx n="185" d="100"/>
          <a:sy n="185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EB8-2FA6-AA0A-9418-C8CCF6B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667E-7035-700C-7837-6A34A8F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2 Review:</a:t>
            </a:r>
          </a:p>
          <a:p>
            <a:pPr lvl="1"/>
            <a:r>
              <a:rPr lang="en-US" dirty="0"/>
              <a:t>Example solution in repository. </a:t>
            </a:r>
          </a:p>
          <a:p>
            <a:pPr lvl="1"/>
            <a:r>
              <a:rPr lang="en-US" dirty="0"/>
              <a:t>I’ll go over a few common points that I saw, please ask if something doesn’t make sense. </a:t>
            </a:r>
          </a:p>
          <a:p>
            <a:r>
              <a:rPr lang="en-US" dirty="0"/>
              <a:t>Lab 3 – there is a </a:t>
            </a:r>
            <a:r>
              <a:rPr lang="en-US" dirty="0" err="1"/>
              <a:t>dropbox</a:t>
            </a:r>
            <a:r>
              <a:rPr lang="en-US" dirty="0"/>
              <a:t> up, I had it labeled “</a:t>
            </a:r>
            <a:r>
              <a:rPr lang="en-US" dirty="0" err="1"/>
              <a:t>Asn</a:t>
            </a:r>
            <a:r>
              <a:rPr lang="en-US" dirty="0"/>
              <a:t> 3” by mistake for a while. </a:t>
            </a:r>
          </a:p>
          <a:p>
            <a:r>
              <a:rPr lang="en-US" dirty="0"/>
              <a:t>Exam next time:</a:t>
            </a:r>
          </a:p>
          <a:p>
            <a:pPr lvl="1"/>
            <a:r>
              <a:rPr lang="en-US" dirty="0"/>
              <a:t>Open book. Normal browser. </a:t>
            </a:r>
          </a:p>
          <a:p>
            <a:pPr lvl="1"/>
            <a:r>
              <a:rPr lang="en-US" dirty="0"/>
              <a:t>90 minutes. Approximately 35-40 questions. Mostly MC, might be a couple of SA.</a:t>
            </a:r>
          </a:p>
          <a:p>
            <a:pPr lvl="2"/>
            <a:r>
              <a:rPr lang="en-US" dirty="0"/>
              <a:t>“knowledge” questions, what does this code do? What is the issue in this code? </a:t>
            </a:r>
          </a:p>
          <a:p>
            <a:pPr lvl="1"/>
            <a:r>
              <a:rPr lang="en-US" dirty="0"/>
              <a:t>Similar in complexity to the lab stuff, our class examples are more complex. </a:t>
            </a:r>
          </a:p>
          <a:p>
            <a:pPr lvl="1"/>
            <a:r>
              <a:rPr lang="en-US" dirty="0"/>
              <a:t>Basics of python and programming – basic variables, common operations, data structures, string manipulation, debugging, logic controls, loops. </a:t>
            </a:r>
          </a:p>
        </p:txBody>
      </p:sp>
    </p:spTree>
    <p:extLst>
      <p:ext uri="{BB962C8B-B14F-4D97-AF65-F5344CB8AC3E}">
        <p14:creationId xmlns:p14="http://schemas.microsoft.com/office/powerpoint/2010/main" val="41402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or “,” for that dimension’s index. </a:t>
            </a:r>
          </a:p>
          <a:p>
            <a:pPr lvl="1"/>
            <a:r>
              <a:rPr lang="en-US" dirty="0"/>
              <a:t>array2D[0][0] or array2D[0,0] both get the first element.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 – no different length rows. </a:t>
            </a:r>
          </a:p>
          <a:p>
            <a:r>
              <a:rPr lang="en-US" dirty="0"/>
              <a:t>Can get annoying to manipulate manually. </a:t>
            </a:r>
          </a:p>
          <a:p>
            <a:pPr lvl="1"/>
            <a:r>
              <a:rPr lang="en-US" dirty="0"/>
              <a:t>Operations and logic is still the same. </a:t>
            </a:r>
          </a:p>
          <a:p>
            <a:pPr lvl="1"/>
            <a:r>
              <a:rPr lang="en-US" dirty="0"/>
              <a:t>It becomes hard to impossible to visualize the data as we manipulate it. </a:t>
            </a:r>
          </a:p>
          <a:p>
            <a:pPr lvl="1"/>
            <a:r>
              <a:rPr lang="en-US" dirty="0"/>
              <a:t>In practice, we usually rely on set operations – flatten and then reverse that flatten. </a:t>
            </a:r>
          </a:p>
          <a:p>
            <a:r>
              <a:rPr lang="en-US" dirty="0"/>
              <a:t>We can slice and dice an array to get a part of it…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EB7-1567-5247-D320-73DBE7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347-281E-907F-6C53-5377A243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560"/>
            <a:ext cx="9603275" cy="1391655"/>
          </a:xfrm>
        </p:spPr>
        <p:txBody>
          <a:bodyPr/>
          <a:lstStyle/>
          <a:p>
            <a:r>
              <a:rPr lang="en-US" dirty="0"/>
              <a:t>We can reshape arrays when needed, such as flattening an array for a ML model. </a:t>
            </a:r>
          </a:p>
          <a:p>
            <a:r>
              <a:rPr lang="en-US" dirty="0"/>
              <a:t>The reshaping always counts left to right, then down. </a:t>
            </a:r>
          </a:p>
        </p:txBody>
      </p:sp>
      <p:pic>
        <p:nvPicPr>
          <p:cNvPr id="6146" name="Picture 2" descr="NumPy: the absolute basics for beginners — NumPy v2.0.dev0 Manual">
            <a:extLst>
              <a:ext uri="{FF2B5EF4-FFF2-40B4-BE49-F238E27FC236}">
                <a16:creationId xmlns:a16="http://schemas.microsoft.com/office/drawing/2014/main" id="{F1E0F1B5-88BF-6D82-C21E-7514B5AA4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398" r="8415" b="7422"/>
          <a:stretch/>
        </p:blipFill>
        <p:spPr bwMode="auto">
          <a:xfrm>
            <a:off x="1294362" y="3275215"/>
            <a:ext cx="9603276" cy="3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187896"/>
          </a:xfrm>
        </p:spPr>
        <p:txBody>
          <a:bodyPr/>
          <a:lstStyle/>
          <a:p>
            <a:r>
              <a:rPr lang="en-US" dirty="0"/>
              <a:t>We can slice using the “:” to span range for each dimension. </a:t>
            </a:r>
          </a:p>
          <a:p>
            <a:r>
              <a:rPr lang="en-US" dirty="0"/>
              <a:t>The “::2” changes the stride, or gets every “X” item. </a:t>
            </a:r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1650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4E8-5BDA-CC33-6A2F-F120353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260-3B51-3CEF-88AF-70E4A81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something that are a core concept of computing in general. </a:t>
            </a:r>
          </a:p>
          <a:p>
            <a:r>
              <a:rPr lang="en-US" dirty="0"/>
              <a:t>With high-level languages, we can usually side-step the restrictions of arrays. </a:t>
            </a:r>
          </a:p>
          <a:p>
            <a:pPr lvl="1"/>
            <a:r>
              <a:rPr lang="en-US" dirty="0"/>
              <a:t>Inability to grow, inflexibility in what it can hold. </a:t>
            </a:r>
          </a:p>
          <a:p>
            <a:pPr lvl="1"/>
            <a:r>
              <a:rPr lang="en-US" dirty="0"/>
              <a:t>Lists, vectors, </a:t>
            </a:r>
            <a:r>
              <a:rPr lang="en-US" dirty="0" err="1"/>
              <a:t>etc</a:t>
            </a:r>
            <a:r>
              <a:rPr lang="en-US" dirty="0"/>
              <a:t>… are all easier to use as they handle some details for us. </a:t>
            </a:r>
          </a:p>
          <a:p>
            <a:r>
              <a:rPr lang="en-US" dirty="0"/>
              <a:t>In data science, we generally interact with arrays when feeding data to a model. </a:t>
            </a:r>
          </a:p>
          <a:p>
            <a:pPr lvl="1"/>
            <a:r>
              <a:rPr lang="en-US" dirty="0"/>
              <a:t>The ML algorithms “want” an array of the data. </a:t>
            </a:r>
          </a:p>
          <a:p>
            <a:pPr lvl="1"/>
            <a:r>
              <a:rPr lang="en-US" dirty="0"/>
              <a:t>The set data types are not an issue, nor is the inability to grow. </a:t>
            </a:r>
          </a:p>
          <a:p>
            <a:pPr lvl="1"/>
            <a:r>
              <a:rPr lang="en-US" dirty="0"/>
              <a:t>The speed and direct math operations are very useful for mass calculations. </a:t>
            </a:r>
          </a:p>
          <a:p>
            <a:r>
              <a:rPr lang="en-US" dirty="0"/>
              <a:t>Arrays are mostly interoperable with our other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35052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9444"/>
          </a:xfrm>
        </p:spPr>
        <p:txBody>
          <a:bodyPr/>
          <a:lstStyle/>
          <a:p>
            <a:r>
              <a:rPr lang="en-US" dirty="0"/>
              <a:t>An array is a data structure that is largely like a list, with some differences:</a:t>
            </a:r>
          </a:p>
          <a:p>
            <a:pPr lvl="1"/>
            <a:r>
              <a:rPr lang="en-US" dirty="0"/>
              <a:t>Arrays are of a fixed size. </a:t>
            </a:r>
          </a:p>
          <a:p>
            <a:pPr lvl="1"/>
            <a:r>
              <a:rPr lang="en-US" dirty="0"/>
              <a:t>Arrays have a fixed data type. </a:t>
            </a:r>
          </a:p>
          <a:p>
            <a:pPr lvl="1"/>
            <a:r>
              <a:rPr lang="en-US" dirty="0"/>
              <a:t>Arrays can’t be changed, but the objects in them can be. </a:t>
            </a:r>
          </a:p>
          <a:p>
            <a:pPr lvl="1"/>
            <a:r>
              <a:rPr lang="en-US" dirty="0"/>
              <a:t>Arrays are </a:t>
            </a:r>
            <a:r>
              <a:rPr lang="en-US" dirty="0" err="1"/>
              <a:t>iterable</a:t>
            </a:r>
            <a:r>
              <a:rPr lang="en-US" dirty="0"/>
              <a:t> and can be used with “normal things like for loops. </a:t>
            </a:r>
          </a:p>
        </p:txBody>
      </p:sp>
      <p:pic>
        <p:nvPicPr>
          <p:cNvPr id="7170" name="Picture 2" descr="Python NumPy shape - Python NumPy Tutorial">
            <a:extLst>
              <a:ext uri="{FF2B5EF4-FFF2-40B4-BE49-F238E27FC236}">
                <a16:creationId xmlns:a16="http://schemas.microsoft.com/office/drawing/2014/main" id="{82B93CB4-1898-D6A5-0DD2-0A13445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81" y="4123198"/>
            <a:ext cx="6514669" cy="26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  <a:p>
            <a:pPr lvl="1"/>
            <a:r>
              <a:rPr lang="en-US" dirty="0"/>
              <a:t>Before things like lists existed, we didn’t have a choice.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Allowing it to be dynamic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1139</TotalTime>
  <Words>1276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Arrays</vt:lpstr>
      <vt:lpstr>What’s an array?</vt:lpstr>
      <vt:lpstr>But… Why?</vt:lpstr>
      <vt:lpstr>Language Level </vt:lpstr>
      <vt:lpstr>Levels of Abstraction</vt:lpstr>
      <vt:lpstr>Levels and Arrays</vt:lpstr>
      <vt:lpstr>Code Execution</vt:lpstr>
      <vt:lpstr>Building the Array</vt:lpstr>
      <vt:lpstr>Python Arrays</vt:lpstr>
      <vt:lpstr>PowerPoint Presentation</vt:lpstr>
      <vt:lpstr>PowerPoint Presentation</vt:lpstr>
      <vt:lpstr>PowerPoint Presentation</vt:lpstr>
      <vt:lpstr>Multi-Dimensional Arrays</vt:lpstr>
      <vt:lpstr>Reshaping</vt:lpstr>
      <vt:lpstr>Slice and Dice</vt:lpstr>
      <vt:lpstr>Array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2023-10-02T22:44:47Z</dcterms:created>
  <dcterms:modified xsi:type="dcterms:W3CDTF">2023-10-03T17:44:03Z</dcterms:modified>
</cp:coreProperties>
</file>