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60" r:id="rId4"/>
    <p:sldId id="259" r:id="rId5"/>
    <p:sldId id="270" r:id="rId6"/>
    <p:sldId id="258" r:id="rId7"/>
    <p:sldId id="269" r:id="rId8"/>
    <p:sldId id="271" r:id="rId9"/>
    <p:sldId id="273" r:id="rId10"/>
    <p:sldId id="272" r:id="rId11"/>
    <p:sldId id="274" r:id="rId12"/>
    <p:sldId id="275" r:id="rId13"/>
    <p:sldId id="262" r:id="rId14"/>
    <p:sldId id="268" r:id="rId15"/>
    <p:sldId id="263" r:id="rId16"/>
    <p:sldId id="267" r:id="rId17"/>
    <p:sldId id="264" r:id="rId18"/>
    <p:sldId id="265" r:id="rId19"/>
    <p:sldId id="266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909"/>
  </p:normalViewPr>
  <p:slideViewPr>
    <p:cSldViewPr snapToGrid="0">
      <p:cViewPr varScale="1">
        <p:scale>
          <a:sx n="137" d="100"/>
          <a:sy n="137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6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2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68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5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09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42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7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7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0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0C75-77A3-0C41-B414-6659112D8723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F95DD96-39CD-0F4B-8AE3-8AC466BA04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8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C5432-3681-1D40-3526-0FC967F2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CB2A-ABD3-96BB-78A0-56642977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2106"/>
            <a:ext cx="9603275" cy="4131375"/>
          </a:xfrm>
        </p:spPr>
        <p:txBody>
          <a:bodyPr/>
          <a:lstStyle/>
          <a:p>
            <a:r>
              <a:rPr lang="en-US" dirty="0"/>
              <a:t>It’s finally (almost) over!!!!!!!!!!!!</a:t>
            </a:r>
          </a:p>
          <a:p>
            <a:r>
              <a:rPr lang="en-US" dirty="0"/>
              <a:t>Next time is a test, yay!</a:t>
            </a:r>
          </a:p>
          <a:p>
            <a:r>
              <a:rPr lang="en-US" dirty="0"/>
              <a:t>Lab 6:</a:t>
            </a:r>
          </a:p>
          <a:p>
            <a:pPr lvl="1"/>
            <a:r>
              <a:rPr lang="en-US" dirty="0"/>
              <a:t>Sample solution is up. </a:t>
            </a:r>
          </a:p>
          <a:p>
            <a:pPr lvl="1"/>
            <a:r>
              <a:rPr lang="en-US" dirty="0"/>
              <a:t>This one takes a while to mark, I might finish tonight. Looks good so far. </a:t>
            </a:r>
          </a:p>
          <a:p>
            <a:r>
              <a:rPr lang="en-US" dirty="0"/>
              <a:t>Assignment – ask if you have any questions. </a:t>
            </a:r>
          </a:p>
          <a:p>
            <a:r>
              <a:rPr lang="en-US" dirty="0"/>
              <a:t>Today - Refactoring, APIs, more GUIs:</a:t>
            </a:r>
          </a:p>
          <a:p>
            <a:pPr lvl="1"/>
            <a:r>
              <a:rPr lang="en-US" dirty="0"/>
              <a:t>Simple topics and examples.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B8153-3D80-8BA7-421F-54A616362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978" y="55219"/>
            <a:ext cx="6982915" cy="169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2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609B-F9EA-29E7-D6EF-717D7EFE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18B2-7CD0-CF98-0BB5-8272ED954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Auto-Refactoring of Python Code in PyCharm | by KonfHub | Medium">
            <a:extLst>
              <a:ext uri="{FF2B5EF4-FFF2-40B4-BE49-F238E27FC236}">
                <a16:creationId xmlns:a16="http://schemas.microsoft.com/office/drawing/2014/main" id="{34A7556C-DC6E-8C6C-0BAA-B8F0CCC8FF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083"/>
          <a:stretch/>
        </p:blipFill>
        <p:spPr bwMode="auto">
          <a:xfrm>
            <a:off x="0" y="2088535"/>
            <a:ext cx="12192000" cy="431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99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E5BD-2867-1155-99B4-C811424B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1763-3529-A958-DCB5-8385283D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44A7DCB-E1BE-545A-43D0-BA67CC43D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26"/>
          <a:stretch/>
        </p:blipFill>
        <p:spPr bwMode="auto">
          <a:xfrm>
            <a:off x="1651000" y="2196711"/>
            <a:ext cx="8890000" cy="374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94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79A0-5993-7282-ED12-E17F37D0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9A61-D25D-BB4A-9FC2-5197CA9C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D31CFE-697F-BFDF-8E05-60A946D61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6"/>
          <a:stretch/>
        </p:blipFill>
        <p:spPr bwMode="auto">
          <a:xfrm>
            <a:off x="1651000" y="1853754"/>
            <a:ext cx="8890000" cy="4834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25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8102-1968-5CBD-FCC6-6BDA4DD6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DF28-2A66-1F26-2012-80FD33C6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This isn’t something that we’ll delve deeply into, but many tools exist. </a:t>
            </a:r>
          </a:p>
          <a:p>
            <a:pPr lvl="1"/>
            <a:r>
              <a:rPr lang="en-US" dirty="0"/>
              <a:t>Extract parts of code that can be made into a function. </a:t>
            </a:r>
          </a:p>
          <a:p>
            <a:r>
              <a:rPr lang="en-US" dirty="0"/>
              <a:t>Many IDEs have assorted built-in tools to refactor. </a:t>
            </a:r>
          </a:p>
          <a:p>
            <a:pPr lvl="1"/>
            <a:r>
              <a:rPr lang="en-US" dirty="0"/>
              <a:t>VS Code can extract methods and variables or rename things in bulk</a:t>
            </a:r>
          </a:p>
          <a:p>
            <a:pPr lvl="1"/>
            <a:r>
              <a:rPr lang="en-US" dirty="0"/>
              <a:t>Other plugins can provide more functionality. </a:t>
            </a:r>
          </a:p>
          <a:p>
            <a:r>
              <a:rPr lang="en-US" dirty="0"/>
              <a:t>I randomly saw a link to a VS Code plugin from MS that looks useful, Gather:</a:t>
            </a:r>
          </a:p>
          <a:p>
            <a:pPr lvl="1"/>
            <a:r>
              <a:rPr lang="en-US" dirty="0"/>
              <a:t>“Gather analyzes notebooks and helps users extract only the relevant code segments needed to re-create a particular cell output. ”</a:t>
            </a:r>
          </a:p>
          <a:p>
            <a:pPr lvl="1"/>
            <a:r>
              <a:rPr lang="en-US" dirty="0"/>
              <a:t>I just saw this a couple of days ago, I haven’t used it much, it is simple. </a:t>
            </a:r>
          </a:p>
        </p:txBody>
      </p:sp>
    </p:spTree>
    <p:extLst>
      <p:ext uri="{BB962C8B-B14F-4D97-AF65-F5344CB8AC3E}">
        <p14:creationId xmlns:p14="http://schemas.microsoft.com/office/powerpoint/2010/main" val="334214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1895-A463-7733-7EF1-BCA847E4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BE7B-B999-4F59-D504-162FFD52E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During the refactoring process we’ll make a change to help work with the GUI. </a:t>
            </a:r>
          </a:p>
          <a:p>
            <a:pPr lvl="1"/>
            <a:r>
              <a:rPr lang="en-US" dirty="0"/>
              <a:t>Make all inputs/outputs go through the game object. </a:t>
            </a:r>
          </a:p>
          <a:p>
            <a:pPr lvl="1"/>
            <a:r>
              <a:rPr lang="en-US" dirty="0"/>
              <a:t>GUI buttons will trigger a method call to the game object, which will then do everything internally. </a:t>
            </a:r>
          </a:p>
          <a:p>
            <a:pPr lvl="1"/>
            <a:r>
              <a:rPr lang="en-US" dirty="0"/>
              <a:t>All usage of the other objects, such as the hands of cards and the bank balances, will need to go through a request to the game object. </a:t>
            </a:r>
          </a:p>
          <a:p>
            <a:r>
              <a:rPr lang="en-US" dirty="0"/>
              <a:t>We are making things more abstract and “user oriented” with these changes. </a:t>
            </a:r>
          </a:p>
          <a:p>
            <a:pPr lvl="1"/>
            <a:r>
              <a:rPr lang="en-US" dirty="0"/>
              <a:t>The GUI interface doesn’t need to worry about internals, only about “user side” actions. </a:t>
            </a:r>
          </a:p>
          <a:p>
            <a:pPr lvl="1"/>
            <a:r>
              <a:rPr lang="en-US" dirty="0"/>
              <a:t>Using the game logic will now be more detached from the details. </a:t>
            </a:r>
          </a:p>
          <a:p>
            <a:r>
              <a:rPr lang="en-US" dirty="0"/>
              <a:t>I’ll organize some GUI code, extract some methods, add constants, and move things. </a:t>
            </a:r>
          </a:p>
        </p:txBody>
      </p:sp>
    </p:spTree>
    <p:extLst>
      <p:ext uri="{BB962C8B-B14F-4D97-AF65-F5344CB8AC3E}">
        <p14:creationId xmlns:p14="http://schemas.microsoft.com/office/powerpoint/2010/main" val="118335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7B84-6F4E-BDD1-D39F-19D54F77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99298-395F-5C9D-E0E1-6265C673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While refactoring we can also think of constructing an interface for our game. </a:t>
            </a:r>
          </a:p>
          <a:p>
            <a:pPr lvl="1"/>
            <a:r>
              <a:rPr lang="en-US" dirty="0"/>
              <a:t>Our GUI based notebook is the “controller” of the game. </a:t>
            </a:r>
          </a:p>
          <a:p>
            <a:pPr lvl="1"/>
            <a:r>
              <a:rPr lang="en-US" dirty="0"/>
              <a:t>The code in the .</a:t>
            </a:r>
            <a:r>
              <a:rPr lang="en-US" dirty="0" err="1"/>
              <a:t>py</a:t>
            </a:r>
            <a:r>
              <a:rPr lang="en-US" dirty="0"/>
              <a:t> is the logic of the game. </a:t>
            </a:r>
          </a:p>
          <a:p>
            <a:pPr lvl="1"/>
            <a:r>
              <a:rPr lang="en-US" dirty="0"/>
              <a:t>We could swap out the controller, as long as it sends the same commands. </a:t>
            </a:r>
          </a:p>
          <a:p>
            <a:r>
              <a:rPr lang="en-US" dirty="0"/>
              <a:t>Everything (well designed) works like this:</a:t>
            </a:r>
          </a:p>
          <a:p>
            <a:pPr lvl="1"/>
            <a:r>
              <a:rPr lang="en-US" dirty="0"/>
              <a:t>The interface presents options for what we can do, how to do it, and what to expect. </a:t>
            </a:r>
          </a:p>
          <a:p>
            <a:pPr lvl="1"/>
            <a:r>
              <a:rPr lang="en-US" dirty="0"/>
              <a:t>The details of how any of that happens is irrelevant. </a:t>
            </a:r>
          </a:p>
          <a:p>
            <a:r>
              <a:rPr lang="en-US" dirty="0"/>
              <a:t>To use something, we only need to care about the interface with it. </a:t>
            </a:r>
          </a:p>
          <a:p>
            <a:r>
              <a:rPr lang="en-US" dirty="0"/>
              <a:t>If we document with docstrings and comments, that can be rolled up with doc tools. </a:t>
            </a:r>
          </a:p>
        </p:txBody>
      </p:sp>
    </p:spTree>
    <p:extLst>
      <p:ext uri="{BB962C8B-B14F-4D97-AF65-F5344CB8AC3E}">
        <p14:creationId xmlns:p14="http://schemas.microsoft.com/office/powerpoint/2010/main" val="1684377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BC68-09FB-33BB-7B8E-6E297467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58032-A8AA-A238-5299-BD312EA9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/>
          <a:lstStyle/>
          <a:p>
            <a:r>
              <a:rPr lang="en-US" dirty="0"/>
              <a:t>An API is a published standard of how to interact with a system. </a:t>
            </a:r>
          </a:p>
          <a:p>
            <a:r>
              <a:rPr lang="en-US" dirty="0"/>
              <a:t>Most objects, functions, and programs have the exact same concept:</a:t>
            </a:r>
          </a:p>
          <a:p>
            <a:pPr lvl="1"/>
            <a:r>
              <a:rPr lang="en-US" dirty="0"/>
              <a:t>There is a specific set of things that this object does. </a:t>
            </a:r>
          </a:p>
          <a:p>
            <a:pPr lvl="1"/>
            <a:r>
              <a:rPr lang="en-US" dirty="0"/>
              <a:t>There is a specific set of ways to interact with it. </a:t>
            </a:r>
          </a:p>
          <a:p>
            <a:r>
              <a:rPr lang="en-US" dirty="0"/>
              <a:t>When we use a published library we are complying with their API. </a:t>
            </a:r>
          </a:p>
          <a:p>
            <a:pPr lvl="1"/>
            <a:r>
              <a:rPr lang="en-US" dirty="0"/>
              <a:t>The documentation tells us exactly what classes and methods we can call and what they do. </a:t>
            </a:r>
          </a:p>
          <a:p>
            <a:r>
              <a:rPr lang="en-US" dirty="0"/>
              <a:t>Connecting to some other real program (a web server, some vendor application, our Moodle site, a data warehouse) is the same:</a:t>
            </a:r>
          </a:p>
          <a:p>
            <a:pPr lvl="1"/>
            <a:r>
              <a:rPr lang="en-US" dirty="0"/>
              <a:t>There is some API that tells us how to create a connection, send commands, and interpret responses. </a:t>
            </a:r>
          </a:p>
        </p:txBody>
      </p:sp>
    </p:spTree>
    <p:extLst>
      <p:ext uri="{BB962C8B-B14F-4D97-AF65-F5344CB8AC3E}">
        <p14:creationId xmlns:p14="http://schemas.microsoft.com/office/powerpoint/2010/main" val="397316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DC3-4335-CF7E-60D0-01CE8539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4C33-64FC-FF7C-2AD3-0B971466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9417"/>
          </a:xfrm>
        </p:spPr>
        <p:txBody>
          <a:bodyPr>
            <a:normAutofit/>
          </a:bodyPr>
          <a:lstStyle/>
          <a:p>
            <a:r>
              <a:rPr lang="en-US" dirty="0"/>
              <a:t>We can extend this idea to think more about separation of parts of code. </a:t>
            </a:r>
          </a:p>
          <a:p>
            <a:r>
              <a:rPr lang="en-US" dirty="0"/>
              <a:t>One framework for this is MVC – Model View Controller. </a:t>
            </a:r>
          </a:p>
          <a:p>
            <a:r>
              <a:rPr lang="en-US" dirty="0"/>
              <a:t>MVC says that we should break the logic of our program into 3 separate parts:</a:t>
            </a:r>
          </a:p>
          <a:p>
            <a:pPr lvl="1"/>
            <a:r>
              <a:rPr lang="en-US" dirty="0"/>
              <a:t>Model – the data. This is more logical when working with databases, but for us it is the classes the store our deck of cards and players. </a:t>
            </a:r>
          </a:p>
          <a:p>
            <a:pPr lvl="1"/>
            <a:r>
              <a:rPr lang="en-US" dirty="0"/>
              <a:t>View – the presentation of the data, such as our widget GUI. </a:t>
            </a:r>
          </a:p>
          <a:p>
            <a:pPr lvl="1"/>
            <a:r>
              <a:rPr lang="en-US" dirty="0"/>
              <a:t>Controller – the “brain” of the program, such as our poker logic. </a:t>
            </a:r>
          </a:p>
          <a:p>
            <a:r>
              <a:rPr lang="en-US" dirty="0"/>
              <a:t>Each of these parts can change independent of each other:</a:t>
            </a:r>
          </a:p>
          <a:p>
            <a:pPr lvl="1"/>
            <a:r>
              <a:rPr lang="en-US" dirty="0"/>
              <a:t>E.g. our widget GUI can be replaced with a real GUI for a different view. </a:t>
            </a:r>
          </a:p>
          <a:p>
            <a:pPr lvl="1"/>
            <a:r>
              <a:rPr lang="en-US" dirty="0"/>
              <a:t>Similar concept to abstraction and encapsulation we are used to – a black box approach. </a:t>
            </a:r>
          </a:p>
        </p:txBody>
      </p:sp>
    </p:spTree>
    <p:extLst>
      <p:ext uri="{BB962C8B-B14F-4D97-AF65-F5344CB8AC3E}">
        <p14:creationId xmlns:p14="http://schemas.microsoft.com/office/powerpoint/2010/main" val="42073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104E-8C26-FF80-A541-D7818498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75C1-3AC4-5570-DCBC-55DBD208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MVC Pattern? - Coding Ninjas">
            <a:extLst>
              <a:ext uri="{FF2B5EF4-FFF2-40B4-BE49-F238E27FC236}">
                <a16:creationId xmlns:a16="http://schemas.microsoft.com/office/drawing/2014/main" id="{CC2E2AE1-252B-0492-5D65-9CD34128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0"/>
            <a:ext cx="11757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861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3D42-9A37-C833-1A0D-3E98C554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Ideas and Software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28F40-169C-A234-CB4A-C5D69739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concept of MVC is applied very commonly in software development. </a:t>
            </a:r>
          </a:p>
          <a:p>
            <a:r>
              <a:rPr lang="en-US" dirty="0"/>
              <a:t>In most/all cases the thought patterns of this can help us. </a:t>
            </a:r>
          </a:p>
          <a:p>
            <a:pPr lvl="1"/>
            <a:r>
              <a:rPr lang="en-US" dirty="0"/>
              <a:t>Focus on input/output, then figure out how to connect the two. </a:t>
            </a:r>
          </a:p>
          <a:p>
            <a:pPr lvl="1"/>
            <a:r>
              <a:rPr lang="en-US" dirty="0"/>
              <a:t>If we are writing a function, it gives us an easy way to define tests. </a:t>
            </a:r>
          </a:p>
          <a:p>
            <a:pPr lvl="1"/>
            <a:r>
              <a:rPr lang="en-US" dirty="0"/>
              <a:t>If we are building larger chunks, it leads us to define a standardized interfaces. </a:t>
            </a:r>
          </a:p>
          <a:p>
            <a:r>
              <a:rPr lang="en-US" dirty="0"/>
              <a:t>In data science, we want to maintain a similar separation in many places:</a:t>
            </a:r>
          </a:p>
          <a:p>
            <a:pPr lvl="1"/>
            <a:r>
              <a:rPr lang="en-US" dirty="0"/>
              <a:t>The data should be its own thing, not connected to any other part of the process. </a:t>
            </a:r>
          </a:p>
          <a:p>
            <a:pPr lvl="1"/>
            <a:r>
              <a:rPr lang="en-US" dirty="0"/>
              <a:t>The model and its training should be able to be swapped, so we can compare. </a:t>
            </a:r>
          </a:p>
          <a:p>
            <a:pPr lvl="1"/>
            <a:r>
              <a:rPr lang="en-US" dirty="0"/>
              <a:t>The resulting predictions are independent of the pipeline used to make them. </a:t>
            </a:r>
          </a:p>
          <a:p>
            <a:pPr lvl="1"/>
            <a:r>
              <a:rPr lang="en-US" dirty="0"/>
              <a:t>Each part can be swapped out for another with the functionality maintained. </a:t>
            </a:r>
          </a:p>
        </p:txBody>
      </p:sp>
    </p:spTree>
    <p:extLst>
      <p:ext uri="{BB962C8B-B14F-4D97-AF65-F5344CB8AC3E}">
        <p14:creationId xmlns:p14="http://schemas.microsoft.com/office/powerpoint/2010/main" val="4162427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5A54-6937-0C22-B53B-6FFB57AC4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EA5BE-1460-CD4D-7353-84FD81168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4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4F45-1F0A-B37F-FC9B-72584987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Near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14770-3CE8-9C99-C20D-F3708016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Of all the programming stuff we talked about, DS will generally demand more from:</a:t>
            </a:r>
          </a:p>
          <a:p>
            <a:pPr lvl="1"/>
            <a:r>
              <a:rPr lang="en-US" dirty="0"/>
              <a:t>Dealing with data structures, we’ll be making more complex ones later on for large data. </a:t>
            </a:r>
          </a:p>
          <a:p>
            <a:pPr lvl="1"/>
            <a:r>
              <a:rPr lang="en-US" dirty="0"/>
              <a:t>Manipulation of results, values, </a:t>
            </a:r>
            <a:r>
              <a:rPr lang="en-US" dirty="0" err="1"/>
              <a:t>etc</a:t>
            </a:r>
            <a:r>
              <a:rPr lang="en-US" dirty="0"/>
              <a:t>… in arrays/</a:t>
            </a:r>
            <a:r>
              <a:rPr lang="en-US" dirty="0" err="1"/>
              <a:t>df</a:t>
            </a:r>
            <a:r>
              <a:rPr lang="en-US" dirty="0"/>
              <a:t>/series/other…</a:t>
            </a:r>
          </a:p>
          <a:p>
            <a:pPr lvl="1"/>
            <a:r>
              <a:rPr lang="en-US" dirty="0"/>
              <a:t>Pipelines/grid search and their basic construction. </a:t>
            </a:r>
          </a:p>
          <a:p>
            <a:pPr lvl="1"/>
            <a:r>
              <a:rPr lang="en-US" dirty="0"/>
              <a:t>Some inheritance and object oriented stuff, though not everywhere.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26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380A-AB0F-B7CD-838D-4A730D4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Card Game…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9C67-7407-943B-CEB2-8EFCCCC3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card game has been a slowly evolving software engineering project.</a:t>
            </a:r>
          </a:p>
          <a:p>
            <a:pPr lvl="1"/>
            <a:r>
              <a:rPr lang="en-US" dirty="0"/>
              <a:t>Pretend I’m the client, my desires are everchanging and unclear. </a:t>
            </a:r>
          </a:p>
          <a:p>
            <a:r>
              <a:rPr lang="en-US" dirty="0"/>
              <a:t>We have built the functionality bit by bit, starting from very basic parts. </a:t>
            </a:r>
          </a:p>
          <a:p>
            <a:r>
              <a:rPr lang="en-US" dirty="0"/>
              <a:t>Because of this, the structure of the code isn’t ideal. </a:t>
            </a:r>
          </a:p>
          <a:p>
            <a:pPr lvl="1"/>
            <a:r>
              <a:rPr lang="en-US" dirty="0"/>
              <a:t>Some parts overlap or are redundant because our needs evolved. </a:t>
            </a:r>
          </a:p>
          <a:p>
            <a:pPr lvl="1"/>
            <a:r>
              <a:rPr lang="en-US" dirty="0"/>
              <a:t>Some parts are no longer needed as they’ve been superseded. </a:t>
            </a:r>
          </a:p>
          <a:p>
            <a:pPr lvl="1"/>
            <a:r>
              <a:rPr lang="en-US" dirty="0"/>
              <a:t>We didn’t build it with one solid goal, we started and then added bit by bit. </a:t>
            </a:r>
          </a:p>
        </p:txBody>
      </p:sp>
    </p:spTree>
    <p:extLst>
      <p:ext uri="{BB962C8B-B14F-4D97-AF65-F5344CB8AC3E}">
        <p14:creationId xmlns:p14="http://schemas.microsoft.com/office/powerpoint/2010/main" val="33412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7EEC-3470-E97D-A736-E081DF7C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909E-834B-9E5C-904D-61D315D74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Refactoring is rewriting code to be more readable, organized, or maintainable without changing the actual functionality. </a:t>
            </a:r>
          </a:p>
          <a:p>
            <a:r>
              <a:rPr lang="en-US" dirty="0"/>
              <a:t>Refactoring is an umbrella concept, and can include things such as:</a:t>
            </a:r>
          </a:p>
          <a:p>
            <a:pPr lvl="1"/>
            <a:r>
              <a:rPr lang="en-US" dirty="0"/>
              <a:t>Renaming variables or functions for consistency. </a:t>
            </a:r>
          </a:p>
          <a:p>
            <a:pPr lvl="1"/>
            <a:r>
              <a:rPr lang="en-US" dirty="0"/>
              <a:t>Moving a method from one class to another. </a:t>
            </a:r>
          </a:p>
          <a:p>
            <a:pPr lvl="1"/>
            <a:r>
              <a:rPr lang="en-US" dirty="0"/>
              <a:t>Changing static status for items (e.g. if a method doesn’t need to have a “self”, remove it). </a:t>
            </a:r>
          </a:p>
          <a:p>
            <a:pPr lvl="1"/>
            <a:r>
              <a:rPr lang="en-US" dirty="0"/>
              <a:t>Generating functions from repeated blocks of code. </a:t>
            </a:r>
          </a:p>
          <a:p>
            <a:r>
              <a:rPr lang="en-US" dirty="0"/>
              <a:t>Refactoring is the programming equivalent of cleaning up messy data. </a:t>
            </a:r>
          </a:p>
          <a:p>
            <a:r>
              <a:rPr lang="en-US" dirty="0"/>
              <a:t>This isn’t a process that has an “end”, it’s like editing for a writer. </a:t>
            </a:r>
          </a:p>
        </p:txBody>
      </p:sp>
    </p:spTree>
    <p:extLst>
      <p:ext uri="{BB962C8B-B14F-4D97-AF65-F5344CB8AC3E}">
        <p14:creationId xmlns:p14="http://schemas.microsoft.com/office/powerpoint/2010/main" val="233335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8AD0-EE61-9CCA-BFE1-BA832EF2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CB60-95AF-FFA8-0D1E-6D4F6A2A7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's Code Refactoring: Benefits and 5 Best Techniques - XB Software">
            <a:extLst>
              <a:ext uri="{FF2B5EF4-FFF2-40B4-BE49-F238E27FC236}">
                <a16:creationId xmlns:a16="http://schemas.microsoft.com/office/drawing/2014/main" id="{FFF606D1-614C-6710-DE86-5092A4777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9" t="7756" r="3955" b="14558"/>
          <a:stretch/>
        </p:blipFill>
        <p:spPr bwMode="auto">
          <a:xfrm>
            <a:off x="1902277" y="2015732"/>
            <a:ext cx="8701877" cy="46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73DE-A04A-8510-8A5D-9211A064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Agility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1F19-80F9-826D-B203-743DC6E9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Agile software development generally maintains a working partial solution. </a:t>
            </a:r>
          </a:p>
          <a:p>
            <a:pPr lvl="1"/>
            <a:r>
              <a:rPr lang="en-US" dirty="0"/>
              <a:t>Frequent revisions or improvements to things that are already written. </a:t>
            </a:r>
          </a:p>
          <a:p>
            <a:pPr lvl="1"/>
            <a:r>
              <a:rPr lang="en-US" dirty="0"/>
              <a:t>Solutions created targeting a partial set of objectives. </a:t>
            </a:r>
          </a:p>
          <a:p>
            <a:pPr lvl="1"/>
            <a:r>
              <a:rPr lang="en-US" dirty="0"/>
              <a:t>Target solution is changing after things have already been created. </a:t>
            </a:r>
          </a:p>
          <a:p>
            <a:r>
              <a:rPr lang="en-US" dirty="0"/>
              <a:t>Agile means that we should expect to have code that can be problematic.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35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CCB3-364A-7265-EB7D-A3127E1F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Refactoring Test-Driven Code</a:t>
            </a:r>
          </a:p>
        </p:txBody>
      </p:sp>
      <p:pic>
        <p:nvPicPr>
          <p:cNvPr id="2050" name="Picture 2" descr="When should we Refactor in TDD?. The TDD process requires us to repeat… |  by Heaton Cai | Medium">
            <a:extLst>
              <a:ext uri="{FF2B5EF4-FFF2-40B4-BE49-F238E27FC236}">
                <a16:creationId xmlns:a16="http://schemas.microsoft.com/office/drawing/2014/main" id="{0701BB0A-2774-569F-7062-C9744EF0A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/>
          <a:stretch/>
        </p:blipFill>
        <p:spPr bwMode="auto">
          <a:xfrm>
            <a:off x="0" y="1931758"/>
            <a:ext cx="7266945" cy="34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B173-02C4-B756-B0F8-314B6217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224" y="1931759"/>
            <a:ext cx="4887321" cy="4189123"/>
          </a:xfrm>
        </p:spPr>
        <p:txBody>
          <a:bodyPr>
            <a:normAutofit/>
          </a:bodyPr>
          <a:lstStyle/>
          <a:p>
            <a:r>
              <a:rPr lang="en-US" dirty="0"/>
              <a:t>Refactoring holds the most potential benefits for messy code. </a:t>
            </a:r>
          </a:p>
          <a:p>
            <a:r>
              <a:rPr lang="en-US" dirty="0"/>
              <a:t>It is way more difficult to deal with messy code though. </a:t>
            </a:r>
          </a:p>
          <a:p>
            <a:r>
              <a:rPr lang="en-US" dirty="0"/>
              <a:t>Code that is well designed makes reorganizing it easier. </a:t>
            </a:r>
          </a:p>
          <a:p>
            <a:pPr lvl="1"/>
            <a:r>
              <a:rPr lang="en-US" dirty="0"/>
              <a:t>Functions can be replaced easily. </a:t>
            </a:r>
          </a:p>
          <a:p>
            <a:pPr lvl="1"/>
            <a:r>
              <a:rPr lang="en-US" dirty="0"/>
              <a:t>Tests will still work. </a:t>
            </a:r>
          </a:p>
          <a:p>
            <a:pPr lvl="1"/>
            <a:r>
              <a:rPr lang="en-US" dirty="0"/>
              <a:t>Moving chunks around is easier.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2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4495-A40A-9690-1799-D2AE7E34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Refactoring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8B55-1A0E-0BB1-02A6-14DC85EF7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57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Refactoring documentation often refers to problems as “smells” – things to correct. </a:t>
            </a:r>
          </a:p>
          <a:p>
            <a:r>
              <a:rPr lang="en-US" dirty="0"/>
              <a:t>We don’t have a specific set of things to do, we just need to make it smell good. </a:t>
            </a:r>
          </a:p>
          <a:p>
            <a:r>
              <a:rPr lang="en-US" dirty="0"/>
              <a:t>This is something that is easier with feel and experience. </a:t>
            </a:r>
          </a:p>
          <a:p>
            <a:r>
              <a:rPr lang="en-US" dirty="0"/>
              <a:t>(In other languages indentation and spacing is a big one for readability, but since indents matter in Python, we’re less likely to have issues)</a:t>
            </a:r>
          </a:p>
          <a:p>
            <a:r>
              <a:rPr lang="en-US" dirty="0"/>
              <a:t>In data science applications, our most complex code bits such as a data pipeline are also things that we can test for functionality relatively simply. </a:t>
            </a:r>
          </a:p>
          <a:p>
            <a:pPr lvl="1"/>
            <a:r>
              <a:rPr lang="en-US" dirty="0"/>
              <a:t>For data pipelines, checking that the data is the correct structure does most of the work. </a:t>
            </a:r>
          </a:p>
          <a:p>
            <a:pPr lvl="1"/>
            <a:r>
              <a:rPr lang="en-US" dirty="0"/>
              <a:t>For training models, examining results, or making new predictions, we can check if it happens. </a:t>
            </a:r>
          </a:p>
          <a:p>
            <a:pPr lvl="1"/>
            <a:r>
              <a:rPr lang="en-US" dirty="0"/>
              <a:t>We should usually be able to refactor post exploration. (E.g. make a function to clean phone#)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05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190B-E7CA-F343-DE28-A071FCCD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A79B-3150-6F28-A6CE-A3180AC23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B6CA892-5431-8780-25A6-C7461EDA8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3"/>
          <a:stretch/>
        </p:blipFill>
        <p:spPr bwMode="auto">
          <a:xfrm>
            <a:off x="2005822" y="1938102"/>
            <a:ext cx="8180355" cy="44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977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12772</TotalTime>
  <Words>1452</Words>
  <Application>Microsoft Macintosh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Housekeeping</vt:lpstr>
      <vt:lpstr>Refactoring</vt:lpstr>
      <vt:lpstr>Our Card Game…</vt:lpstr>
      <vt:lpstr>Refactoring</vt:lpstr>
      <vt:lpstr>Refactoring Benefits</vt:lpstr>
      <vt:lpstr>Problems with Agility</vt:lpstr>
      <vt:lpstr>Refactoring Test-Driven Code</vt:lpstr>
      <vt:lpstr>Basic Refactoring Steps</vt:lpstr>
      <vt:lpstr>Simplifying with variables</vt:lpstr>
      <vt:lpstr>Code block to Function</vt:lpstr>
      <vt:lpstr>Adding Constants</vt:lpstr>
      <vt:lpstr>Parameterization</vt:lpstr>
      <vt:lpstr>Automated Refactoring</vt:lpstr>
      <vt:lpstr>Game Changes</vt:lpstr>
      <vt:lpstr>Interface Creation</vt:lpstr>
      <vt:lpstr>Application Programming Interface</vt:lpstr>
      <vt:lpstr>Model View Controller</vt:lpstr>
      <vt:lpstr>PowerPoint Presentation</vt:lpstr>
      <vt:lpstr>MVC Ideas and Software Design</vt:lpstr>
      <vt:lpstr>For the Near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17</cp:revision>
  <dcterms:created xsi:type="dcterms:W3CDTF">2023-12-03T22:14:47Z</dcterms:created>
  <dcterms:modified xsi:type="dcterms:W3CDTF">2023-12-12T19:06:55Z</dcterms:modified>
</cp:coreProperties>
</file>