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76" r:id="rId11"/>
    <p:sldId id="275" r:id="rId12"/>
    <p:sldId id="274" r:id="rId13"/>
    <p:sldId id="277" r:id="rId14"/>
    <p:sldId id="258" r:id="rId15"/>
    <p:sldId id="259" r:id="rId16"/>
    <p:sldId id="268" r:id="rId17"/>
    <p:sldId id="269" r:id="rId18"/>
    <p:sldId id="270" r:id="rId19"/>
    <p:sldId id="272" r:id="rId20"/>
    <p:sldId id="271" r:id="rId21"/>
    <p:sldId id="26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589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ADBCB-C514-C741-8B59-0B38810F9225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5E0A2B4-D910-C94E-BCC3-96AC224B7D7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340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ADBCB-C514-C741-8B59-0B38810F9225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A2B4-D910-C94E-BCC3-96AC224B7D77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547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ADBCB-C514-C741-8B59-0B38810F9225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A2B4-D910-C94E-BCC3-96AC224B7D7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787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ADBCB-C514-C741-8B59-0B38810F9225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A2B4-D910-C94E-BCC3-96AC224B7D77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11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ADBCB-C514-C741-8B59-0B38810F9225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A2B4-D910-C94E-BCC3-96AC224B7D7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840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ADBCB-C514-C741-8B59-0B38810F9225}" type="datetimeFigureOut">
              <a:rPr lang="en-US" smtClean="0"/>
              <a:t>2/15/23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A2B4-D910-C94E-BCC3-96AC224B7D77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184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ADBCB-C514-C741-8B59-0B38810F9225}" type="datetimeFigureOut">
              <a:rPr lang="en-US" smtClean="0"/>
              <a:t>2/15/23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A2B4-D910-C94E-BCC3-96AC224B7D77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077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ADBCB-C514-C741-8B59-0B38810F9225}" type="datetimeFigureOut">
              <a:rPr lang="en-US" smtClean="0"/>
              <a:t>2/15/23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A2B4-D910-C94E-BCC3-96AC224B7D77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428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ADBCB-C514-C741-8B59-0B38810F9225}" type="datetimeFigureOut">
              <a:rPr lang="en-US" smtClean="0"/>
              <a:t>2/15/23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A2B4-D910-C94E-BCC3-96AC224B7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6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ADBCB-C514-C741-8B59-0B38810F9225}" type="datetimeFigureOut">
              <a:rPr lang="en-US" smtClean="0"/>
              <a:t>2/15/23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A2B4-D910-C94E-BCC3-96AC224B7D77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459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65ADBCB-C514-C741-8B59-0B38810F9225}" type="datetimeFigureOut">
              <a:rPr lang="en-US" smtClean="0"/>
              <a:t>2/15/23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A2B4-D910-C94E-BCC3-96AC224B7D77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76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ADBCB-C514-C741-8B59-0B38810F9225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5E0A2B4-D910-C94E-BCC3-96AC224B7D7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453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2AF19-99B7-4148-9F27-D498EE109A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Logistic Regression and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239BFA-F36C-3B42-AD8D-F21386BA97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9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CEBB9-6E8A-B5AE-C891-C7FFF498C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– One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451EF-B162-E257-286C-64681CBE7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843" y="1853754"/>
            <a:ext cx="10866012" cy="428862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Theta = weights. (e.g. slopes and intercept). </a:t>
            </a:r>
          </a:p>
          <a:p>
            <a:r>
              <a:rPr lang="en-US" dirty="0"/>
              <a:t>Alpha = learning rate. (HP)</a:t>
            </a:r>
          </a:p>
          <a:p>
            <a:r>
              <a:rPr lang="en-US" dirty="0" err="1"/>
              <a:t>X,y</a:t>
            </a:r>
            <a:r>
              <a:rPr lang="en-US" dirty="0"/>
              <a:t>, = features, target. </a:t>
            </a:r>
          </a:p>
          <a:p>
            <a:r>
              <a:rPr lang="en-US" dirty="0"/>
              <a:t>H = post activation prediction value. </a:t>
            </a:r>
          </a:p>
          <a:p>
            <a:pPr lvl="1"/>
            <a:r>
              <a:rPr lang="en-US" dirty="0"/>
              <a:t>The result of the current model’s prediction.</a:t>
            </a:r>
          </a:p>
          <a:p>
            <a:r>
              <a:rPr lang="en-US" dirty="0"/>
              <a:t>Grad = gradients:</a:t>
            </a:r>
          </a:p>
          <a:p>
            <a:pPr lvl="1"/>
            <a:r>
              <a:rPr lang="en-US" dirty="0"/>
              <a:t>Matrix multiplication, this is the partial derivative step. </a:t>
            </a:r>
          </a:p>
          <a:p>
            <a:pPr lvl="1"/>
            <a:r>
              <a:rPr lang="en-US" dirty="0"/>
              <a:t>The calculus magic part – cost with respect to weights. </a:t>
            </a:r>
          </a:p>
          <a:p>
            <a:pPr lvl="1"/>
            <a:r>
              <a:rPr lang="en-US" dirty="0"/>
              <a:t>We take the total cost (error), and ”assign” responsibility to weights by this step. </a:t>
            </a:r>
          </a:p>
          <a:p>
            <a:pPr lvl="1"/>
            <a:r>
              <a:rPr lang="en-US" dirty="0"/>
              <a:t>Weights are then updated to lower the overall cost, the next round will predict with the new weights…</a:t>
            </a:r>
          </a:p>
          <a:p>
            <a:r>
              <a:rPr lang="en-US" dirty="0"/>
              <a:t>FYI for now, becomes more important to understand with neural networks.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C74A3E-089C-E9D1-12B2-DD666EEEE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342" y="1853754"/>
            <a:ext cx="7200317" cy="229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182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D7E5B-6A09-58CC-19AE-EFC13CF2B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 – Gradient Descent Update Weights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6FE00-F69F-EAA9-2199-86360F964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 descr="Derivative the Gradient Descent of Linear and Logistic Regression">
            <a:extLst>
              <a:ext uri="{FF2B5EF4-FFF2-40B4-BE49-F238E27FC236}">
                <a16:creationId xmlns:a16="http://schemas.microsoft.com/office/drawing/2014/main" id="{703AE311-A989-A1F8-D078-CA8C161BF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9" y="1853753"/>
            <a:ext cx="12170808" cy="4868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5900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Rectangle 12294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297" name="Picture 12296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299" name="Straight Connector 12298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01" name="Straight Connector 12300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2303" name="Rectangle 12302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05" name="Rectangle 12304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D7E5B-6A09-58CC-19AE-EFC13CF2B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700"/>
              <a:t>Step 5 – Gradient Descent Update Weights</a:t>
            </a:r>
          </a:p>
        </p:txBody>
      </p:sp>
      <p:cxnSp>
        <p:nvCxnSpPr>
          <p:cNvPr id="12307" name="Straight Connector 12306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309" name="Picture 12308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311" name="Straight Connector 12310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0" name="Picture 2" descr="Gradient Descent in Linear Regression - GeeksforGeeks">
            <a:extLst>
              <a:ext uri="{FF2B5EF4-FFF2-40B4-BE49-F238E27FC236}">
                <a16:creationId xmlns:a16="http://schemas.microsoft.com/office/drawing/2014/main" id="{F1AD961B-56CB-1101-FEA2-BF8937CB79F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66549" y="-26552"/>
            <a:ext cx="4447905" cy="689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377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3A943-75D1-749B-7815-A2805840E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and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B538B-529A-94C2-D8DC-EFC7EE72F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of gradient descent </a:t>
            </a:r>
          </a:p>
        </p:txBody>
      </p:sp>
    </p:spTree>
    <p:extLst>
      <p:ext uri="{BB962C8B-B14F-4D97-AF65-F5344CB8AC3E}">
        <p14:creationId xmlns:p14="http://schemas.microsoft.com/office/powerpoint/2010/main" val="1668913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387E8-C2B4-3B42-BBCF-865E16B57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Multi-way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49C91-66A7-DF4E-992A-5985782D1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6195784" cy="3450613"/>
          </a:xfrm>
        </p:spPr>
        <p:txBody>
          <a:bodyPr>
            <a:normAutofit/>
          </a:bodyPr>
          <a:lstStyle/>
          <a:p>
            <a:r>
              <a:rPr lang="en-US" dirty="0"/>
              <a:t>Many problems aren’t simple A/B, e.g. image recognition.</a:t>
            </a:r>
          </a:p>
          <a:p>
            <a:r>
              <a:rPr lang="en-US" dirty="0"/>
              <a:t>We can also classify into an arbitrary number of classes. </a:t>
            </a:r>
          </a:p>
          <a:p>
            <a:r>
              <a:rPr lang="en-US" dirty="0"/>
              <a:t>The approach we’ve used only works two ways, so we have a few approaches... </a:t>
            </a:r>
          </a:p>
        </p:txBody>
      </p:sp>
      <p:pic>
        <p:nvPicPr>
          <p:cNvPr id="1028" name="Picture 4" descr="The hot dog-identifying app from HBO&amp;#39;s Silicon Valley is now available on  Android - The Verge">
            <a:extLst>
              <a:ext uri="{FF2B5EF4-FFF2-40B4-BE49-F238E27FC236}">
                <a16:creationId xmlns:a16="http://schemas.microsoft.com/office/drawing/2014/main" id="{67B9A6B6-0612-CB4A-B5D2-10D36EC50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43030" y="1980911"/>
            <a:ext cx="4022797" cy="4022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740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6AA20-4153-BF41-840C-29587005C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Multiway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71DCE-667A-1441-8D98-4FC4AA368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50892"/>
          </a:xfrm>
        </p:spPr>
        <p:txBody>
          <a:bodyPr>
            <a:normAutofit/>
          </a:bodyPr>
          <a:lstStyle/>
          <a:p>
            <a:r>
              <a:rPr lang="en-US" dirty="0"/>
              <a:t>One vs rest/all:</a:t>
            </a:r>
          </a:p>
          <a:p>
            <a:pPr lvl="1"/>
            <a:r>
              <a:rPr lang="en-US" dirty="0"/>
              <a:t>One classifier is created for each class. </a:t>
            </a:r>
          </a:p>
          <a:p>
            <a:pPr lvl="1"/>
            <a:r>
              <a:rPr lang="en-US" dirty="0"/>
              <a:t>Every record is tested for each class, yes/no, one by one. </a:t>
            </a:r>
          </a:p>
          <a:p>
            <a:r>
              <a:rPr lang="en-US" dirty="0"/>
              <a:t>One vs one:</a:t>
            </a:r>
          </a:p>
          <a:p>
            <a:pPr lvl="1"/>
            <a:r>
              <a:rPr lang="en-US" dirty="0"/>
              <a:t>One classifier for each pair of classes. </a:t>
            </a:r>
          </a:p>
          <a:p>
            <a:pPr lvl="1"/>
            <a:r>
              <a:rPr lang="en-US" dirty="0"/>
              <a:t>Selects class by looking at which one wins the most votes. </a:t>
            </a:r>
          </a:p>
          <a:p>
            <a:r>
              <a:rPr lang="en-US" dirty="0"/>
              <a:t>Multinomial:</a:t>
            </a:r>
          </a:p>
          <a:p>
            <a:pPr lvl="1"/>
            <a:r>
              <a:rPr lang="en-US" dirty="0"/>
              <a:t>A score for each class is calculated. </a:t>
            </a:r>
          </a:p>
          <a:p>
            <a:pPr lvl="1"/>
            <a:r>
              <a:rPr lang="en-US" dirty="0"/>
              <a:t>The highest score class wins.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24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AC60-1307-9D13-15C9-1FF9CA5F7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Class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0685A-539C-AC52-92A7-11F5B945C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216103"/>
          </a:xfrm>
        </p:spPr>
        <p:txBody>
          <a:bodyPr>
            <a:normAutofit/>
          </a:bodyPr>
          <a:lstStyle/>
          <a:p>
            <a:r>
              <a:rPr lang="en-US" dirty="0"/>
              <a:t>Multinomial classification is the one from the previous page that is different. </a:t>
            </a:r>
          </a:p>
          <a:p>
            <a:pPr lvl="1"/>
            <a:r>
              <a:rPr lang="en-US" dirty="0"/>
              <a:t>Rather than yes/no, multinomial (as it is also known) classifiers say “which one”.  </a:t>
            </a:r>
          </a:p>
          <a:p>
            <a:r>
              <a:rPr lang="en-US" dirty="0"/>
              <a:t>Involves a multi-step process:</a:t>
            </a:r>
          </a:p>
          <a:p>
            <a:pPr lvl="1"/>
            <a:r>
              <a:rPr lang="en-US" dirty="0"/>
              <a:t>Set the weights for the model. </a:t>
            </a:r>
          </a:p>
          <a:p>
            <a:pPr lvl="1"/>
            <a:r>
              <a:rPr lang="en-US" dirty="0"/>
              <a:t>Generate the logits for each class. </a:t>
            </a:r>
          </a:p>
          <a:p>
            <a:pPr lvl="1"/>
            <a:r>
              <a:rPr lang="en-US" dirty="0"/>
              <a:t>Use “</a:t>
            </a:r>
            <a:r>
              <a:rPr lang="en-US" dirty="0" err="1"/>
              <a:t>Softmax</a:t>
            </a:r>
            <a:r>
              <a:rPr lang="en-US" dirty="0"/>
              <a:t>” to translate the logits to probabilities. </a:t>
            </a:r>
          </a:p>
          <a:p>
            <a:pPr lvl="1"/>
            <a:r>
              <a:rPr lang="en-US" dirty="0"/>
              <a:t>Use ”Cross Entropy” to calculate the loss. </a:t>
            </a:r>
          </a:p>
          <a:p>
            <a:pPr lvl="1"/>
            <a:r>
              <a:rPr lang="en-US" dirty="0"/>
              <a:t>Use gradients to “attribute” loss back to weights. </a:t>
            </a:r>
          </a:p>
          <a:p>
            <a:pPr lvl="1"/>
            <a:r>
              <a:rPr lang="en-US" dirty="0"/>
              <a:t>Adjust weights and repeat. </a:t>
            </a:r>
          </a:p>
        </p:txBody>
      </p:sp>
    </p:spTree>
    <p:extLst>
      <p:ext uri="{BB962C8B-B14F-4D97-AF65-F5344CB8AC3E}">
        <p14:creationId xmlns:p14="http://schemas.microsoft.com/office/powerpoint/2010/main" val="3305812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24C08-D8A6-36C8-8E4F-43E2AF2C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– generate Logits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127F8-F158-5012-1A46-94E5D50B2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923" y="2015732"/>
            <a:ext cx="5988877" cy="4037749"/>
          </a:xfrm>
        </p:spPr>
        <p:txBody>
          <a:bodyPr/>
          <a:lstStyle/>
          <a:p>
            <a:r>
              <a:rPr lang="en-US" dirty="0"/>
              <a:t>The outcome of the internal logistic regression calculation is the logit. </a:t>
            </a:r>
          </a:p>
          <a:p>
            <a:pPr lvl="1"/>
            <a:r>
              <a:rPr lang="en-US" dirty="0"/>
              <a:t>Note – not the outcome label. </a:t>
            </a:r>
          </a:p>
          <a:p>
            <a:r>
              <a:rPr lang="en-US" dirty="0"/>
              <a:t>In a binary classification, our error is just the distance from the true value – 1 or 0.</a:t>
            </a:r>
          </a:p>
          <a:p>
            <a:pPr lvl="1"/>
            <a:r>
              <a:rPr lang="en-US" dirty="0"/>
              <a:t>Only one value (and compliment) is needed. </a:t>
            </a:r>
          </a:p>
          <a:p>
            <a:r>
              <a:rPr lang="en-US" dirty="0"/>
              <a:t>In a multinomial classification we have several logits – one per outcome class. 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73297EF-B6C6-263C-B944-A8B542D5C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800" y="3154347"/>
            <a:ext cx="5537200" cy="120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712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73F44-8C0E-AD59-5182-8432AC227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Step 2 – </a:t>
            </a:r>
            <a:r>
              <a:rPr lang="en-US" dirty="0" err="1"/>
              <a:t>Softmax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FAFC2-429F-1685-631E-4EA900277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065" y="1853754"/>
            <a:ext cx="6054811" cy="419972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dirty="0" err="1"/>
              <a:t>softmax</a:t>
            </a:r>
            <a:r>
              <a:rPr lang="en-US" dirty="0"/>
              <a:t> function takes those logits and translates them to probabilities. </a:t>
            </a:r>
          </a:p>
          <a:p>
            <a:pPr lvl="1"/>
            <a:r>
              <a:rPr lang="en-US" dirty="0"/>
              <a:t>All probabilities sum to 1 – we are not assigning multiple labels. </a:t>
            </a:r>
          </a:p>
          <a:p>
            <a:pPr lvl="1"/>
            <a:r>
              <a:rPr lang="en-US" dirty="0"/>
              <a:t>The most likely outcome is the label. </a:t>
            </a:r>
          </a:p>
          <a:p>
            <a:r>
              <a:rPr lang="en-US" dirty="0"/>
              <a:t>The </a:t>
            </a:r>
            <a:r>
              <a:rPr lang="en-US" dirty="0" err="1"/>
              <a:t>softmax</a:t>
            </a:r>
            <a:r>
              <a:rPr lang="en-US" dirty="0"/>
              <a:t> (and sigmoid) are also known as activation functions. </a:t>
            </a:r>
          </a:p>
          <a:p>
            <a:pPr lvl="1"/>
            <a:r>
              <a:rPr lang="en-US" dirty="0"/>
              <a:t>This will matter with neural networks. </a:t>
            </a:r>
          </a:p>
          <a:p>
            <a:pPr lvl="1"/>
            <a:r>
              <a:rPr lang="en-US" dirty="0"/>
              <a:t>Sigmoid took the logit and produced binary probs, </a:t>
            </a:r>
            <a:r>
              <a:rPr lang="en-US" dirty="0" err="1"/>
              <a:t>softmax</a:t>
            </a:r>
            <a:r>
              <a:rPr lang="en-US" dirty="0"/>
              <a:t> takes the logit and provides multiclass probs</a:t>
            </a:r>
          </a:p>
          <a:p>
            <a:r>
              <a:rPr lang="en-US" dirty="0"/>
              <a:t>In the image, .25, 1.23, and -.08 are the outputs of the model. </a:t>
            </a:r>
          </a:p>
        </p:txBody>
      </p:sp>
      <p:pic>
        <p:nvPicPr>
          <p:cNvPr id="8194" name="Picture 2" descr="Softmax Function Equation">
            <a:extLst>
              <a:ext uri="{FF2B5EF4-FFF2-40B4-BE49-F238E27FC236}">
                <a16:creationId xmlns:a16="http://schemas.microsoft.com/office/drawing/2014/main" id="{4B6D808B-2749-8B10-1034-A6396FCEF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05905" y="-1"/>
            <a:ext cx="5786095" cy="325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omputing softmax scores">
            <a:extLst>
              <a:ext uri="{FF2B5EF4-FFF2-40B4-BE49-F238E27FC236}">
                <a16:creationId xmlns:a16="http://schemas.microsoft.com/office/drawing/2014/main" id="{470A7C96-834A-8D7A-CF4D-B5A48CF29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905" y="3376908"/>
            <a:ext cx="5786093" cy="325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228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7A48C-024C-718B-2918-EA2DAE7CB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389" y="804519"/>
            <a:ext cx="9794465" cy="1049235"/>
          </a:xfrm>
        </p:spPr>
        <p:txBody>
          <a:bodyPr/>
          <a:lstStyle/>
          <a:p>
            <a:r>
              <a:rPr lang="en-US" dirty="0" err="1"/>
              <a:t>Softmax</a:t>
            </a:r>
            <a:r>
              <a:rPr lang="en-US" dirty="0"/>
              <a:t> Example (Replace NN with Log. Reg.)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1ED62-7CD7-D8B6-8BC3-E169C9A8E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Loss Functions in Machine Learning | by Benjamin Wang | The Startup | Medium">
            <a:extLst>
              <a:ext uri="{FF2B5EF4-FFF2-40B4-BE49-F238E27FC236}">
                <a16:creationId xmlns:a16="http://schemas.microsoft.com/office/drawing/2014/main" id="{B5D326D7-1501-C53A-873F-1195065D2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025" y="2211862"/>
            <a:ext cx="12209166" cy="336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84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61251-B7AD-F642-AE4E-7B2882A92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99DC0-3399-7F43-984C-F5189F749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6083784" cy="3450613"/>
          </a:xfrm>
        </p:spPr>
        <p:txBody>
          <a:bodyPr/>
          <a:lstStyle/>
          <a:p>
            <a:r>
              <a:rPr lang="en-US" dirty="0"/>
              <a:t>Classification puts records into groups. </a:t>
            </a:r>
          </a:p>
          <a:p>
            <a:r>
              <a:rPr lang="en-US" dirty="0"/>
              <a:t>We examined logistic regression through the logit function. </a:t>
            </a:r>
          </a:p>
          <a:p>
            <a:r>
              <a:rPr lang="en-US" dirty="0"/>
              <a:t>The model doesn’t directly predict the label, it predicts the probability of that label, then translates that to an output.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71ED20-57E9-B7FC-ED98-E8BD6F8BC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363" y="3055730"/>
            <a:ext cx="457200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991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88DD7-03B5-D695-016E-ABB924A0C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– Labeling: Cross 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973E2-4F6D-8F92-E1DE-52E2742DA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Cross entropy is probably the most common loss function used with multiple classification. </a:t>
            </a:r>
          </a:p>
          <a:p>
            <a:r>
              <a:rPr lang="en-US" dirty="0"/>
              <a:t>Cross entropy is the multiple class version of log-loss. </a:t>
            </a:r>
          </a:p>
          <a:p>
            <a:r>
              <a:rPr lang="en-US" dirty="0"/>
              <a:t>One the loss is calculated we can gradient descend as normal.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D55999-5644-851A-C0A5-23C41099A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609" y="3998863"/>
            <a:ext cx="7323391" cy="205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765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D5138-A30A-814E-B294-206285C5F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4695D-C833-AA48-A871-C70443579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 introduces us to a few things:</a:t>
            </a:r>
          </a:p>
          <a:p>
            <a:pPr lvl="1"/>
            <a:r>
              <a:rPr lang="en-US" dirty="0"/>
              <a:t>Alternate cost functions – depending on the scenario, we can switch between cost calculations. </a:t>
            </a:r>
          </a:p>
          <a:p>
            <a:pPr lvl="1"/>
            <a:r>
              <a:rPr lang="en-US" dirty="0"/>
              <a:t>Multiple class predictions – processes mostly the same, but the prediction processing is different. </a:t>
            </a:r>
          </a:p>
          <a:p>
            <a:r>
              <a:rPr lang="en-US" dirty="0"/>
              <a:t>In </a:t>
            </a:r>
            <a:r>
              <a:rPr lang="en-US" dirty="0" err="1"/>
              <a:t>sklearn</a:t>
            </a:r>
            <a:r>
              <a:rPr lang="en-US" dirty="0"/>
              <a:t>, regularization (L2) is enabled by default. </a:t>
            </a:r>
          </a:p>
        </p:txBody>
      </p:sp>
    </p:spTree>
    <p:extLst>
      <p:ext uri="{BB962C8B-B14F-4D97-AF65-F5344CB8AC3E}">
        <p14:creationId xmlns:p14="http://schemas.microsoft.com/office/powerpoint/2010/main" val="3533247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77C1B-CC01-96B4-7300-9C4F6599A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and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1A2B0-FC6E-40F1-9E35-6BF09B864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989" y="1853754"/>
            <a:ext cx="1070886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Our classifying models produce a class as their label – usually 1 or 0. </a:t>
            </a:r>
          </a:p>
          <a:p>
            <a:r>
              <a:rPr lang="en-US" dirty="0"/>
              <a:t>The internal calculations produce a probability:</a:t>
            </a:r>
          </a:p>
          <a:p>
            <a:pPr lvl="1"/>
            <a:r>
              <a:rPr lang="en-US" dirty="0"/>
              <a:t>The probability of a 1 occurring. </a:t>
            </a:r>
          </a:p>
          <a:p>
            <a:r>
              <a:rPr lang="en-US" dirty="0"/>
              <a:t>The “closeness” of our predicted probability to the true value is our loss. </a:t>
            </a:r>
          </a:p>
          <a:p>
            <a:r>
              <a:rPr lang="en-US" dirty="0"/>
              <a:t>Just like in a linear regression, we:</a:t>
            </a:r>
          </a:p>
          <a:p>
            <a:pPr lvl="1"/>
            <a:r>
              <a:rPr lang="en-US" dirty="0"/>
              <a:t>Set the weights (still the slope and intercept, but the logit arranged ones)</a:t>
            </a:r>
          </a:p>
          <a:p>
            <a:pPr lvl="1"/>
            <a:r>
              <a:rPr lang="en-US" dirty="0"/>
              <a:t>Observe the cost of the model. </a:t>
            </a:r>
          </a:p>
          <a:p>
            <a:pPr lvl="1"/>
            <a:r>
              <a:rPr lang="en-US" dirty="0"/>
              <a:t>Use gradient calculations to “attribute” the cost (error) to the weights. </a:t>
            </a:r>
          </a:p>
          <a:p>
            <a:pPr lvl="1"/>
            <a:r>
              <a:rPr lang="en-US" dirty="0"/>
              <a:t>Update the weights to move “downwards” on the cost curve. </a:t>
            </a:r>
          </a:p>
          <a:p>
            <a:pPr lvl="1"/>
            <a:r>
              <a:rPr lang="en-US" dirty="0"/>
              <a:t>Repeat until stopped or optimal.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E98135-5DB9-2B57-91ED-D1DC75DCF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700" y="3247206"/>
            <a:ext cx="3797300" cy="15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330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F24AB-C6D6-4EE9-5581-C89E79FB5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in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0907C-B6E6-97F9-CA69-9FAB51171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843" y="1853754"/>
            <a:ext cx="6162261" cy="4199727"/>
          </a:xfrm>
        </p:spPr>
        <p:txBody>
          <a:bodyPr>
            <a:normAutofit/>
          </a:bodyPr>
          <a:lstStyle/>
          <a:p>
            <a:r>
              <a:rPr lang="en-US" dirty="0"/>
              <a:t>Regression gradient descent used MSE to measure cost. </a:t>
            </a:r>
          </a:p>
          <a:p>
            <a:r>
              <a:rPr lang="en-US" dirty="0"/>
              <a:t>Classification gradient descent has different cost calculations. </a:t>
            </a:r>
          </a:p>
          <a:p>
            <a:r>
              <a:rPr lang="en-US" dirty="0"/>
              <a:t>For binary classification, we use log-loss:</a:t>
            </a:r>
          </a:p>
          <a:p>
            <a:pPr lvl="1"/>
            <a:r>
              <a:rPr lang="en-US" dirty="0"/>
              <a:t>Average log of the “correctness”. </a:t>
            </a:r>
          </a:p>
          <a:p>
            <a:pPr lvl="1"/>
            <a:r>
              <a:rPr lang="en-US" dirty="0"/>
              <a:t>A.k.a. binary cross-entropy. </a:t>
            </a:r>
          </a:p>
          <a:p>
            <a:r>
              <a:rPr lang="en-US" dirty="0"/>
              <a:t>Like MSE looks at closeness to correct in regression, this does in classification. </a:t>
            </a:r>
          </a:p>
          <a:p>
            <a:pPr lvl="1"/>
            <a:r>
              <a:rPr lang="en-US" dirty="0"/>
              <a:t>Not accuracy based, closeness of prediction based. </a:t>
            </a:r>
          </a:p>
          <a:p>
            <a:pPr lvl="1"/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49B0B6A-F0E9-FD9F-6703-E7618BECD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828" y="2667447"/>
            <a:ext cx="5994400" cy="233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5505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27012-2F61-5D27-30C5-E09B7F73B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– Model Predicts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84F2A-1566-43FC-6989-A597B7CB5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2D20776-B35C-7F5E-15F2-0BDA8B3BE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650" y="1874138"/>
            <a:ext cx="53467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664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C12D9-2EEA-6B26-9C1A-3CB73FF5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– Correct Probabilities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01940-B744-01D6-F66C-3B895D666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DCAF68D-49DA-091F-2BE2-024F53110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600" y="2012673"/>
            <a:ext cx="8432800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953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DE16C-6DF6-76DD-0532-A458AA361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– Take 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4E25A-1946-07F2-EE8D-FBE62010F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233E797-70FF-6441-37E5-069899539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550" y="2015732"/>
            <a:ext cx="974090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432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418E4-32A4-293B-B097-D328777A4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4 - Tally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90631-3414-E953-0239-0B25C6A7C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98CE91E-D3C6-C9F4-4AFF-69EF8509E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316" y="2015732"/>
            <a:ext cx="37338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D654F3EF-D44C-856A-9D4D-6486F9309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00" y="3797000"/>
            <a:ext cx="5994400" cy="233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7056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D7E5B-6A09-58CC-19AE-EFC13CF2B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 – Gradient Descent Update Weights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6FE00-F69F-EAA9-2199-86360F964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python - Logistic Regression Gradient Descent - Stack Overflow">
            <a:extLst>
              <a:ext uri="{FF2B5EF4-FFF2-40B4-BE49-F238E27FC236}">
                <a16:creationId xmlns:a16="http://schemas.microsoft.com/office/drawing/2014/main" id="{AAA5B088-E85F-5B35-AF6A-430DAF278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438" y="1522654"/>
            <a:ext cx="10623054" cy="5335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48789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576</TotalTime>
  <Words>879</Words>
  <Application>Microsoft Macintosh PowerPoint</Application>
  <PresentationFormat>Widescreen</PresentationFormat>
  <Paragraphs>93</Paragraphs>
  <Slides>21</Slides>
  <Notes>0</Notes>
  <HiddenSlides>11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Gill Sans MT</vt:lpstr>
      <vt:lpstr>Gallery</vt:lpstr>
      <vt:lpstr>Logistic Regression and Classification</vt:lpstr>
      <vt:lpstr>Classification</vt:lpstr>
      <vt:lpstr>Classification and Gradient Descent</vt:lpstr>
      <vt:lpstr>Cost in Classification</vt:lpstr>
      <vt:lpstr>Step 1 – Model Predicts</vt:lpstr>
      <vt:lpstr>Step 2 – Correct Probabilities</vt:lpstr>
      <vt:lpstr>Step 3 – Take Log</vt:lpstr>
      <vt:lpstr>Step 4 - Tally</vt:lpstr>
      <vt:lpstr>Step 5 – Gradient Descent Update Weights</vt:lpstr>
      <vt:lpstr>Gradient Descent – One step</vt:lpstr>
      <vt:lpstr>Step 5 – Gradient Descent Update Weights</vt:lpstr>
      <vt:lpstr>Step 5 – Gradient Descent Update Weights</vt:lpstr>
      <vt:lpstr>Classification and Gradient Descent</vt:lpstr>
      <vt:lpstr>Multi-way Classification</vt:lpstr>
      <vt:lpstr>Multiway Classification</vt:lpstr>
      <vt:lpstr>Multiple Class Classification</vt:lpstr>
      <vt:lpstr>Step 1 – generate Logits</vt:lpstr>
      <vt:lpstr>Step 2 – Softmax</vt:lpstr>
      <vt:lpstr>Softmax Example (Replace NN with Log. Reg.)</vt:lpstr>
      <vt:lpstr>Step 3 – Labeling: Cross Entropy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 and Classification</dc:title>
  <dc:creator>Akeem Semper</dc:creator>
  <cp:lastModifiedBy>Akeem Semper</cp:lastModifiedBy>
  <cp:revision>15</cp:revision>
  <dcterms:created xsi:type="dcterms:W3CDTF">2022-01-20T17:54:42Z</dcterms:created>
  <dcterms:modified xsi:type="dcterms:W3CDTF">2023-02-15T17:09:04Z</dcterms:modified>
</cp:coreProperties>
</file>