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5" r:id="rId4"/>
    <p:sldId id="261" r:id="rId5"/>
    <p:sldId id="262" r:id="rId6"/>
    <p:sldId id="257" r:id="rId7"/>
    <p:sldId id="258" r:id="rId8"/>
    <p:sldId id="275" r:id="rId9"/>
    <p:sldId id="274" r:id="rId10"/>
    <p:sldId id="259" r:id="rId11"/>
    <p:sldId id="264" r:id="rId12"/>
    <p:sldId id="278" r:id="rId13"/>
    <p:sldId id="279" r:id="rId14"/>
    <p:sldId id="266" r:id="rId15"/>
    <p:sldId id="267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3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3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13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C5D4-C579-7A4E-B275-F588D71CC3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3ACEB0-5530-F041-9821-279CA0A0E2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AD5A-7A83-5C4C-9676-675895A77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7E239-BEEB-794A-A95E-6522428CD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1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3A67-B4E8-0540-8FF0-60889B16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E5A-927B-D742-8DDC-8D84EDD06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015733"/>
            <a:ext cx="5610225" cy="1856180"/>
          </a:xfrm>
        </p:spPr>
        <p:txBody>
          <a:bodyPr>
            <a:normAutofit/>
          </a:bodyPr>
          <a:lstStyle/>
          <a:p>
            <a:r>
              <a:rPr lang="en-US" dirty="0"/>
              <a:t>Entropy is similar to Gini – a measure of impurity. </a:t>
            </a:r>
          </a:p>
          <a:p>
            <a:r>
              <a:rPr lang="en-US" dirty="0"/>
              <a:t>Created to convey the idea of information – the lower the entropy the more “information” it conveys. </a:t>
            </a:r>
          </a:p>
        </p:txBody>
      </p:sp>
      <p:pic>
        <p:nvPicPr>
          <p:cNvPr id="2052" name="Picture 4" descr="The image highlights the variation of entropy over data points, Entropy is the lowest at end and maximum in middle of graph.">
            <a:extLst>
              <a:ext uri="{FF2B5EF4-FFF2-40B4-BE49-F238E27FC236}">
                <a16:creationId xmlns:a16="http://schemas.microsoft.com/office/drawing/2014/main" id="{74E08735-059A-8642-B840-778AF37396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r="19004"/>
          <a:stretch/>
        </p:blipFill>
        <p:spPr bwMode="auto">
          <a:xfrm>
            <a:off x="6451186" y="2015733"/>
            <a:ext cx="5091630" cy="399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09AE712-1D3F-034B-88C6-9DC63BB6B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434" y="3994851"/>
            <a:ext cx="5559145" cy="12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4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8BBE-CA3C-2244-A997-B6F6BC24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2F17-797C-6440-A30C-B7581EB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The algorithm looks for the decision that maximizes information gain or purity. </a:t>
            </a:r>
          </a:p>
          <a:p>
            <a:pPr lvl="1"/>
            <a:r>
              <a:rPr lang="en-US" dirty="0"/>
              <a:t>Gain = Gini/ENT before the split – Gini/ENT after the split</a:t>
            </a:r>
          </a:p>
          <a:p>
            <a:pPr lvl="1"/>
            <a:r>
              <a:rPr lang="en-US" dirty="0"/>
              <a:t>The split is the one that makes the tree the most pure after. </a:t>
            </a:r>
          </a:p>
          <a:p>
            <a:pPr lvl="1"/>
            <a:r>
              <a:rPr lang="en-US" dirty="0"/>
              <a:t>The decision at the splitting node is whatever decision does the best job of discriminating. </a:t>
            </a:r>
          </a:p>
          <a:p>
            <a:r>
              <a:rPr lang="en-US" dirty="0"/>
              <a:t>The series of the decisions makes the tree sequence of decisions. </a:t>
            </a:r>
          </a:p>
          <a:p>
            <a:r>
              <a:rPr lang="en-US" dirty="0"/>
              <a:t>In practice Gini and Entropy will usually give similar results</a:t>
            </a:r>
          </a:p>
        </p:txBody>
      </p:sp>
      <p:pic>
        <p:nvPicPr>
          <p:cNvPr id="5122" name="Picture 2" descr="Representation of Gini Index and Entropy">
            <a:extLst>
              <a:ext uri="{FF2B5EF4-FFF2-40B4-BE49-F238E27FC236}">
                <a16:creationId xmlns:a16="http://schemas.microsoft.com/office/drawing/2014/main" id="{0B4F503F-65DF-594A-A2CB-6F3BE1112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2" t="11718" r="9548" b="6250"/>
          <a:stretch/>
        </p:blipFill>
        <p:spPr bwMode="auto">
          <a:xfrm>
            <a:off x="2679844" y="4478655"/>
            <a:ext cx="6832311" cy="229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36F7-1F40-DA17-9CA3-68A74B77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AA74-27F9-1215-FE28-2F9272A4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data. </a:t>
            </a:r>
          </a:p>
          <a:p>
            <a:r>
              <a:rPr lang="en-US" dirty="0"/>
              <a:t>Choose whichever split gives the highest information gain. </a:t>
            </a:r>
          </a:p>
          <a:p>
            <a:pPr lvl="1"/>
            <a:r>
              <a:rPr lang="en-US" dirty="0"/>
              <a:t>Note: if dealing with a numeric feature, the criteria is just &lt;&gt; instead of picking a class. </a:t>
            </a:r>
          </a:p>
          <a:p>
            <a:r>
              <a:rPr lang="en-US" dirty="0"/>
              <a:t>Repeat until there are no more possible splits, or a limit is reached. </a:t>
            </a:r>
          </a:p>
          <a:p>
            <a:pPr lvl="1"/>
            <a:r>
              <a:rPr lang="en-US" dirty="0"/>
              <a:t>Note: a single variable can be use for more than one split decision. </a:t>
            </a:r>
          </a:p>
          <a:p>
            <a:pPr lvl="1"/>
            <a:endParaRPr lang="en-US" dirty="0"/>
          </a:p>
          <a:p>
            <a:r>
              <a:rPr lang="en-US" dirty="0"/>
              <a:t>To make a prediction, start at the top, follow the decisions down the tree. </a:t>
            </a:r>
          </a:p>
        </p:txBody>
      </p:sp>
    </p:spTree>
    <p:extLst>
      <p:ext uri="{BB962C8B-B14F-4D97-AF65-F5344CB8AC3E}">
        <p14:creationId xmlns:p14="http://schemas.microsoft.com/office/powerpoint/2010/main" val="117930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5D28-B57D-03CC-B5E3-86ABDF38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$72,000 salary, 39 min commute, no Coffee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9139-C509-A02C-7EDC-14CD954B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098" name="Picture 2" descr="Simple Explanation on How Decision Tree Algorithm Makes Decisions –  Regenerative">
            <a:extLst>
              <a:ext uri="{FF2B5EF4-FFF2-40B4-BE49-F238E27FC236}">
                <a16:creationId xmlns:a16="http://schemas.microsoft.com/office/drawing/2014/main" id="{0BB72846-5BF0-49DE-1059-917E08E76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752" y="2015734"/>
            <a:ext cx="8458496" cy="467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9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FFD6-22ED-F546-B798-68AAFE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Woody Goodness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74C-BD2A-1F48-A02F-FDEBA81F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Tree benefits:</a:t>
            </a:r>
          </a:p>
          <a:p>
            <a:pPr lvl="1"/>
            <a:r>
              <a:rPr lang="en-US" dirty="0"/>
              <a:t>Simple, understandable, and mirrors human decision making. </a:t>
            </a:r>
          </a:p>
          <a:p>
            <a:pPr lvl="1"/>
            <a:r>
              <a:rPr lang="en-US" dirty="0"/>
              <a:t>Handles non-linear relationships. </a:t>
            </a:r>
          </a:p>
          <a:p>
            <a:pPr lvl="1"/>
            <a:r>
              <a:rPr lang="en-US" dirty="0"/>
              <a:t>Explainable – we can follow the exact logic of the decisions. </a:t>
            </a:r>
          </a:p>
          <a:p>
            <a:pPr lvl="1"/>
            <a:r>
              <a:rPr lang="en-US" dirty="0"/>
              <a:t>Data prep is minimal – no need to encode or scale data. </a:t>
            </a:r>
          </a:p>
          <a:p>
            <a:pPr lvl="2"/>
            <a:r>
              <a:rPr lang="en-US" dirty="0"/>
              <a:t>Note: specific implementations of a tree may require encoding. </a:t>
            </a:r>
          </a:p>
          <a:p>
            <a:pPr lvl="1"/>
            <a:r>
              <a:rPr lang="en-US" dirty="0"/>
              <a:t>Generally computationally efficient with large datasets when making decisions. </a:t>
            </a:r>
          </a:p>
          <a:p>
            <a:r>
              <a:rPr lang="en-US" dirty="0"/>
              <a:t>Can be acceptable in scenarios (finance, insurance, </a:t>
            </a:r>
            <a:r>
              <a:rPr lang="en-US" dirty="0" err="1"/>
              <a:t>etc</a:t>
            </a:r>
            <a:r>
              <a:rPr lang="en-US" dirty="0"/>
              <a:t>…) where a black box model isn’t. </a:t>
            </a:r>
          </a:p>
          <a:p>
            <a:pPr lvl="1"/>
            <a:r>
              <a:rPr lang="en-US" dirty="0"/>
              <a:t>Models that make unexplainable decisions may not be viable if oversight is needed. </a:t>
            </a:r>
          </a:p>
        </p:txBody>
      </p:sp>
    </p:spTree>
    <p:extLst>
      <p:ext uri="{BB962C8B-B14F-4D97-AF65-F5344CB8AC3E}">
        <p14:creationId xmlns:p14="http://schemas.microsoft.com/office/powerpoint/2010/main" val="429014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3360-6454-764B-82F2-EEA9E2C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Barky Badness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D4D7-B3CA-C14B-8695-4991E10C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Trees have some disadvantages:</a:t>
            </a:r>
          </a:p>
          <a:p>
            <a:pPr lvl="1"/>
            <a:r>
              <a:rPr lang="en-US" dirty="0"/>
              <a:t>Non-robust – small changes in training data can generate wildly different trees.* </a:t>
            </a:r>
          </a:p>
          <a:p>
            <a:pPr lvl="1"/>
            <a:r>
              <a:rPr lang="en-US" dirty="0"/>
              <a:t>Prone to overfitting (though we can combat that when we code them).</a:t>
            </a:r>
          </a:p>
          <a:p>
            <a:pPr lvl="1"/>
            <a:r>
              <a:rPr lang="en-US" dirty="0"/>
              <a:t>Training with large datasets can be time consuming, especially when attempting to limit overfitting. </a:t>
            </a:r>
          </a:p>
          <a:p>
            <a:r>
              <a:rPr lang="en-US" dirty="0"/>
              <a:t>* If one small change happens to the training data, the most suitable split at a node may be different, this can cause all of the subsequent nodes to be different. The overall predictions may be similar, but the tree’s structure can vary widely. </a:t>
            </a:r>
          </a:p>
        </p:txBody>
      </p:sp>
    </p:spTree>
    <p:extLst>
      <p:ext uri="{BB962C8B-B14F-4D97-AF65-F5344CB8AC3E}">
        <p14:creationId xmlns:p14="http://schemas.microsoft.com/office/powerpoint/2010/main" val="127434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D296-51FF-B728-4AE2-8A29394C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FA77-6CB2-E367-F376-4F8BECFD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6094411" cy="4199727"/>
          </a:xfrm>
        </p:spPr>
        <p:txBody>
          <a:bodyPr>
            <a:normAutofit/>
          </a:bodyPr>
          <a:lstStyle/>
          <a:p>
            <a:r>
              <a:rPr lang="en-US" dirty="0"/>
              <a:t>One common issue with trees is overfitting to training data. </a:t>
            </a:r>
          </a:p>
          <a:p>
            <a:r>
              <a:rPr lang="en-US" dirty="0"/>
              <a:t>Think back to the </a:t>
            </a:r>
            <a:r>
              <a:rPr lang="en-US" dirty="0" err="1"/>
              <a:t>bball</a:t>
            </a:r>
            <a:r>
              <a:rPr lang="en-US" dirty="0"/>
              <a:t>/jockey example:</a:t>
            </a:r>
          </a:p>
          <a:p>
            <a:pPr lvl="1"/>
            <a:r>
              <a:rPr lang="en-US" dirty="0"/>
              <a:t>If we reach a leaf with two items, one of each. </a:t>
            </a:r>
          </a:p>
          <a:p>
            <a:pPr lvl="1"/>
            <a:r>
              <a:rPr lang="en-US" dirty="0"/>
              <a:t>The algo. will aim to split the two, based on something. </a:t>
            </a:r>
          </a:p>
          <a:p>
            <a:pPr lvl="1"/>
            <a:r>
              <a:rPr lang="en-US" dirty="0"/>
              <a:t>Result is two perfectly pure leaves, with 1 item each. </a:t>
            </a:r>
          </a:p>
          <a:p>
            <a:pPr lvl="1"/>
            <a:r>
              <a:rPr lang="en-US" dirty="0"/>
              <a:t>This is rarely a generalizable split. (All the “effective” splits were done earlier, this one is looking “too close”.) </a:t>
            </a:r>
          </a:p>
          <a:p>
            <a:r>
              <a:rPr lang="en-US" dirty="0"/>
              <a:t>This is overfitting – we’ve customized too much to the training data. </a:t>
            </a:r>
          </a:p>
        </p:txBody>
      </p:sp>
      <p:pic>
        <p:nvPicPr>
          <p:cNvPr id="3076" name="Picture 4" descr="Underfitting Vs Just right Vs Overfitting in Machine learning | Data  Science and Machine Learning | Kaggle">
            <a:extLst>
              <a:ext uri="{FF2B5EF4-FFF2-40B4-BE49-F238E27FC236}">
                <a16:creationId xmlns:a16="http://schemas.microsoft.com/office/drawing/2014/main" id="{962652CA-721E-679B-8173-5ECCB5CE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01" y="804518"/>
            <a:ext cx="6012199" cy="616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2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50A9-A7D6-56DC-C369-ABB759BB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or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B324-D643-8664-579B-49CF1BF4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Overfitting and underfitting are something we’ll look at several times. </a:t>
            </a:r>
          </a:p>
          <a:p>
            <a:r>
              <a:rPr lang="en-US" dirty="0"/>
              <a:t>In general, we want a model that has:</a:t>
            </a:r>
          </a:p>
          <a:p>
            <a:pPr lvl="1"/>
            <a:r>
              <a:rPr lang="en-US" dirty="0"/>
              <a:t>Learned enough from our training data that it is tailored to the type of data. </a:t>
            </a:r>
          </a:p>
          <a:p>
            <a:pPr lvl="1"/>
            <a:r>
              <a:rPr lang="en-US" dirty="0"/>
              <a:t>Not so specific that it doesn’t translate well to new data. </a:t>
            </a:r>
          </a:p>
          <a:p>
            <a:r>
              <a:rPr lang="en-US" dirty="0"/>
              <a:t>Trees allow us to see the excess fitting visually in the lower leaves. </a:t>
            </a:r>
          </a:p>
          <a:p>
            <a:r>
              <a:rPr lang="en-US" dirty="0"/>
              <a:t>We normally want to restrict the algorithm in some way from going “too far”:</a:t>
            </a:r>
          </a:p>
          <a:p>
            <a:pPr lvl="1"/>
            <a:r>
              <a:rPr lang="en-US" dirty="0"/>
              <a:t>For a tree, we can limit overfitting in advance or after the fact. </a:t>
            </a:r>
          </a:p>
          <a:p>
            <a:r>
              <a:rPr lang="en-US" dirty="0"/>
              <a:t>In general, our models are trying to be as accurate as they can be, and we are setting restrictions, through many methods, on their “learning” to prevent overfitting. </a:t>
            </a:r>
          </a:p>
        </p:txBody>
      </p:sp>
    </p:spTree>
    <p:extLst>
      <p:ext uri="{BB962C8B-B14F-4D97-AF65-F5344CB8AC3E}">
        <p14:creationId xmlns:p14="http://schemas.microsoft.com/office/powerpoint/2010/main" val="29135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1555-E665-D946-A295-44711B1F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B30A-BF00-A34A-B7AB-3B3332C81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17" y="2015734"/>
            <a:ext cx="4783817" cy="41117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Trees are one of the most simple to understand models in machine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A tree is just a series of if statements, until a decision is reached. </a:t>
            </a:r>
          </a:p>
          <a:p>
            <a:pPr>
              <a:lnSpc>
                <a:spcPct val="110000"/>
              </a:lnSpc>
            </a:pPr>
            <a:r>
              <a:rPr lang="en-US" dirty="0"/>
              <a:t>Once the tree is made, making a prediction is dead simple, just follow the tree and make decisions. </a:t>
            </a:r>
          </a:p>
          <a:p>
            <a:pPr>
              <a:lnSpc>
                <a:spcPct val="110000"/>
              </a:lnSpc>
            </a:pPr>
            <a:r>
              <a:rPr lang="en-US" dirty="0"/>
              <a:t>E.g. a “Fast Food” vs “Not Fast Food” classification model.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30BD10B-12D6-C741-9047-F63F4B82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3339" y="2015734"/>
            <a:ext cx="6258661" cy="36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50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73CF-9BB8-D249-8490-065C3D16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CBF-BCE9-D945-844F-2D58B131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67" y="2015734"/>
            <a:ext cx="5285367" cy="3791300"/>
          </a:xfrm>
        </p:spPr>
        <p:txBody>
          <a:bodyPr>
            <a:normAutofit/>
          </a:bodyPr>
          <a:lstStyle/>
          <a:p>
            <a:r>
              <a:rPr lang="en-US" dirty="0"/>
              <a:t>The parts of a tree are simple and tree like:</a:t>
            </a:r>
          </a:p>
          <a:p>
            <a:pPr lvl="1"/>
            <a:r>
              <a:rPr lang="en-US" dirty="0"/>
              <a:t>Node– each point. </a:t>
            </a:r>
          </a:p>
          <a:p>
            <a:pPr lvl="1"/>
            <a:r>
              <a:rPr lang="en-US" dirty="0"/>
              <a:t>Decision – node where a split is made.</a:t>
            </a:r>
          </a:p>
          <a:p>
            <a:pPr lvl="1"/>
            <a:r>
              <a:rPr lang="en-US" dirty="0"/>
              <a:t>Terminal/leaf – node where a value is determined.</a:t>
            </a:r>
          </a:p>
          <a:p>
            <a:pPr lvl="1"/>
            <a:r>
              <a:rPr lang="en-US" dirty="0"/>
              <a:t>Brach/Sub-Tree – a segment of a larger tree. </a:t>
            </a:r>
          </a:p>
          <a:p>
            <a:pPr lvl="1"/>
            <a:r>
              <a:rPr lang="en-US" dirty="0"/>
              <a:t>Depth – how many layers the tree has.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F1B538-8674-E042-8AB4-2076A5CD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780" y="2015734"/>
            <a:ext cx="6388404" cy="31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7092-F9F5-4049-A73E-5D27532C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930D-FFFB-E743-816D-0DF4EDA3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decisions and the cutoffs are created by looking at the features for the criteria that will do the “best job of deciding” – or that will split the group most sharply.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You are classifying people as horse jockeys or basketball players. </a:t>
            </a:r>
          </a:p>
          <a:p>
            <a:pPr lvl="1"/>
            <a:r>
              <a:rPr lang="en-US" dirty="0"/>
              <a:t>You know their height and hair color. </a:t>
            </a:r>
          </a:p>
          <a:p>
            <a:pPr lvl="1"/>
            <a:r>
              <a:rPr lang="en-US" dirty="0"/>
              <a:t>Height does a better job of splitting the records.</a:t>
            </a:r>
          </a:p>
          <a:p>
            <a:pPr lvl="2"/>
            <a:r>
              <a:rPr lang="en-US" dirty="0"/>
              <a:t>Those &gt;6ft are almost all basketball players.</a:t>
            </a:r>
          </a:p>
          <a:p>
            <a:pPr lvl="2"/>
            <a:r>
              <a:rPr lang="en-US" dirty="0"/>
              <a:t>Those &lt;6ft are almost all jockeys. </a:t>
            </a:r>
          </a:p>
          <a:p>
            <a:pPr lvl="2"/>
            <a:r>
              <a:rPr lang="en-US" dirty="0"/>
              <a:t>Your choice would be to divide the data based on height. </a:t>
            </a:r>
          </a:p>
          <a:p>
            <a:r>
              <a:rPr lang="en-US" dirty="0"/>
              <a:t>The algorithm finds the decisions that maximize this separation. </a:t>
            </a:r>
          </a:p>
        </p:txBody>
      </p:sp>
    </p:spTree>
    <p:extLst>
      <p:ext uri="{BB962C8B-B14F-4D97-AF65-F5344CB8AC3E}">
        <p14:creationId xmlns:p14="http://schemas.microsoft.com/office/powerpoint/2010/main" val="327502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D9C9-D6C7-6A4D-BACF-FD38590F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89BB-402F-C745-9433-D757D3F38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criteria for how good the separation can be defined by different metrics. </a:t>
            </a:r>
          </a:p>
          <a:p>
            <a:pPr lvl="1"/>
            <a:r>
              <a:rPr lang="en-US" dirty="0"/>
              <a:t>Gini.</a:t>
            </a:r>
          </a:p>
          <a:p>
            <a:pPr lvl="1"/>
            <a:r>
              <a:rPr lang="en-US" dirty="0"/>
              <a:t>Entropy. </a:t>
            </a:r>
          </a:p>
          <a:p>
            <a:r>
              <a:rPr lang="en-US" dirty="0"/>
              <a:t>The math behind each is different, the idea is the same. </a:t>
            </a:r>
          </a:p>
          <a:p>
            <a:r>
              <a:rPr lang="en-US" dirty="0"/>
              <a:t>Gini is the default (in </a:t>
            </a:r>
            <a:r>
              <a:rPr lang="en-US" dirty="0" err="1"/>
              <a:t>sklearn</a:t>
            </a:r>
            <a:r>
              <a:rPr lang="en-US" dirty="0"/>
              <a:t>, others may vary).  </a:t>
            </a:r>
          </a:p>
          <a:p>
            <a:pPr lvl="1"/>
            <a:r>
              <a:rPr lang="en-US" dirty="0"/>
              <a:t>Gini tends to be more computationally efficient. </a:t>
            </a:r>
          </a:p>
        </p:txBody>
      </p:sp>
    </p:spTree>
    <p:extLst>
      <p:ext uri="{BB962C8B-B14F-4D97-AF65-F5344CB8AC3E}">
        <p14:creationId xmlns:p14="http://schemas.microsoft.com/office/powerpoint/2010/main" val="24895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AF4-FB22-A045-ABA0-1FBD9BB8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AEBA-350D-6746-9554-318393C63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4 red gumballs and 0 blue gumballs, that group of 4 is 100% pure.</a:t>
            </a:r>
          </a:p>
          <a:p>
            <a:r>
              <a:rPr lang="en-US" dirty="0"/>
              <a:t>If we have 2 red and 2 blue, that group is 100% impure.</a:t>
            </a:r>
          </a:p>
          <a:p>
            <a:r>
              <a:rPr lang="en-US" dirty="0"/>
              <a:t>If we have 3 red and 1 blue, that group is either 75% or 81% pure, if we use Gini or Entropy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4A4A-2DC7-C74B-8813-1FA141CD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Gini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6C57F-ADF6-5848-821A-96A7541D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622284" cy="3450613"/>
          </a:xfrm>
        </p:spPr>
        <p:txBody>
          <a:bodyPr>
            <a:normAutofit/>
          </a:bodyPr>
          <a:lstStyle/>
          <a:p>
            <a:r>
              <a:rPr lang="en-US" dirty="0"/>
              <a:t>Gini measures how often a randomly chosen element from the set would be incorrectly labeled.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BC998-1140-444B-91D5-A45D7176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19806"/>
            <a:ext cx="4305998" cy="162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602-4F5F-4B45-BDAC-D370BA4C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3" y="3379720"/>
            <a:ext cx="3019708" cy="32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52B4F-6F8D-3E4A-8BAD-44C466C0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51" y="4139252"/>
            <a:ext cx="6388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33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7BE1-8642-3C82-C75C-ACF0D2AC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09D3-18EC-D24B-34C0-B47753D1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The Gini Coefficient (used as a measure of income inequality) by Country  [2163 x 865] : r/MapPorn">
            <a:extLst>
              <a:ext uri="{FF2B5EF4-FFF2-40B4-BE49-F238E27FC236}">
                <a16:creationId xmlns:a16="http://schemas.microsoft.com/office/drawing/2014/main" id="{1B722F82-6CA7-0B00-D834-33E7F797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12192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13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A272-65FE-F31F-6368-2FDDFA6B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Gini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ABEE-0A1B-6655-6694-0871E938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Gini Coefficient - Intelligent Economist">
            <a:extLst>
              <a:ext uri="{FF2B5EF4-FFF2-40B4-BE49-F238E27FC236}">
                <a16:creationId xmlns:a16="http://schemas.microsoft.com/office/drawing/2014/main" id="{4702DEF1-B418-CD89-6B21-8A6CDC624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9"/>
          <a:stretch/>
        </p:blipFill>
        <p:spPr bwMode="auto">
          <a:xfrm>
            <a:off x="2322970" y="1639707"/>
            <a:ext cx="7546060" cy="521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004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18629</TotalTime>
  <Words>1013</Words>
  <Application>Microsoft Macintosh PowerPoint</Application>
  <PresentationFormat>Widescreen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Trees</vt:lpstr>
      <vt:lpstr>Trees</vt:lpstr>
      <vt:lpstr>Tree Parts</vt:lpstr>
      <vt:lpstr>Building the Tree</vt:lpstr>
      <vt:lpstr>Criteria</vt:lpstr>
      <vt:lpstr>Scenario</vt:lpstr>
      <vt:lpstr>Gini</vt:lpstr>
      <vt:lpstr>PowerPoint Presentation</vt:lpstr>
      <vt:lpstr>Side Note - Gini Coefficient</vt:lpstr>
      <vt:lpstr>Entropy</vt:lpstr>
      <vt:lpstr>Splitting Decision</vt:lpstr>
      <vt:lpstr>Tree Construction</vt:lpstr>
      <vt:lpstr>$72,000 salary, 39 min commute, no Coffee</vt:lpstr>
      <vt:lpstr>Woody Goodness</vt:lpstr>
      <vt:lpstr>Barky Badness</vt:lpstr>
      <vt:lpstr>Tree Problems</vt:lpstr>
      <vt:lpstr>Over or Underfitting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25</cp:revision>
  <dcterms:created xsi:type="dcterms:W3CDTF">2022-01-01T00:47:46Z</dcterms:created>
  <dcterms:modified xsi:type="dcterms:W3CDTF">2023-02-15T17:11:02Z</dcterms:modified>
</cp:coreProperties>
</file>