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66" r:id="rId4"/>
    <p:sldId id="267" r:id="rId5"/>
    <p:sldId id="268" r:id="rId6"/>
    <p:sldId id="269" r:id="rId7"/>
    <p:sldId id="270"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5897"/>
  </p:normalViewPr>
  <p:slideViewPr>
    <p:cSldViewPr snapToGrid="0" snapToObjects="1">
      <p:cViewPr varScale="1">
        <p:scale>
          <a:sx n="118" d="100"/>
          <a:sy n="118" d="100"/>
        </p:scale>
        <p:origin x="23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F5F05D-6BEB-2841-A851-D41DAF75D792}" type="datetimeFigureOut">
              <a:rPr lang="en-US" smtClean="0"/>
              <a:t>2/15/23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D056480-C6C0-AF49-BB1F-3795E81DA1E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928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F5F05D-6BEB-2841-A851-D41DAF75D792}"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56480-C6C0-AF49-BB1F-3795E81DA1E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5171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F5F05D-6BEB-2841-A851-D41DAF75D792}"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56480-C6C0-AF49-BB1F-3795E81DA1E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123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F5F05D-6BEB-2841-A851-D41DAF75D792}"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56480-C6C0-AF49-BB1F-3795E81DA1E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0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F5F05D-6BEB-2841-A851-D41DAF75D792}"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56480-C6C0-AF49-BB1F-3795E81DA1E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064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F5F05D-6BEB-2841-A851-D41DAF75D792}" type="datetimeFigureOut">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56480-C6C0-AF49-BB1F-3795E81DA1E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277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F5F05D-6BEB-2841-A851-D41DAF75D792}" type="datetimeFigureOut">
              <a:rPr lang="en-US" smtClean="0"/>
              <a:t>2/15/23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56480-C6C0-AF49-BB1F-3795E81DA1E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692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F5F05D-6BEB-2841-A851-D41DAF75D792}" type="datetimeFigureOut">
              <a:rPr lang="en-US" smtClean="0"/>
              <a:t>2/15/23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56480-C6C0-AF49-BB1F-3795E81DA1E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915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5F05D-6BEB-2841-A851-D41DAF75D792}" type="datetimeFigureOut">
              <a:rPr lang="en-US" smtClean="0"/>
              <a:t>2/15/23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56480-C6C0-AF49-BB1F-3795E81DA1ED}" type="slidenum">
              <a:rPr lang="en-US" smtClean="0"/>
              <a:t>‹#›</a:t>
            </a:fld>
            <a:endParaRPr lang="en-US"/>
          </a:p>
        </p:txBody>
      </p:sp>
    </p:spTree>
    <p:extLst>
      <p:ext uri="{BB962C8B-B14F-4D97-AF65-F5344CB8AC3E}">
        <p14:creationId xmlns:p14="http://schemas.microsoft.com/office/powerpoint/2010/main" val="310779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F5F05D-6BEB-2841-A851-D41DAF75D792}" type="datetimeFigureOut">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56480-C6C0-AF49-BB1F-3795E81DA1E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744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EF5F05D-6BEB-2841-A851-D41DAF75D792}" type="datetimeFigureOut">
              <a:rPr lang="en-US" smtClean="0"/>
              <a:t>2/15/23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D056480-C6C0-AF49-BB1F-3795E81DA1E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988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EF5F05D-6BEB-2841-A851-D41DAF75D792}" type="datetimeFigureOut">
              <a:rPr lang="en-US" smtClean="0"/>
              <a:t>2/15/23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D056480-C6C0-AF49-BB1F-3795E81DA1E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915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DFE7-1B4B-FB42-87D7-F86F9DFF7450}"/>
              </a:ext>
            </a:extLst>
          </p:cNvPr>
          <p:cNvSpPr>
            <a:spLocks noGrp="1"/>
          </p:cNvSpPr>
          <p:nvPr>
            <p:ph type="ctrTitle"/>
          </p:nvPr>
        </p:nvSpPr>
        <p:spPr/>
        <p:txBody>
          <a:bodyPr/>
          <a:lstStyle/>
          <a:p>
            <a:r>
              <a:rPr lang="en-US" dirty="0"/>
              <a:t>Pipelines</a:t>
            </a:r>
          </a:p>
        </p:txBody>
      </p:sp>
      <p:sp>
        <p:nvSpPr>
          <p:cNvPr id="3" name="Subtitle 2">
            <a:extLst>
              <a:ext uri="{FF2B5EF4-FFF2-40B4-BE49-F238E27FC236}">
                <a16:creationId xmlns:a16="http://schemas.microsoft.com/office/drawing/2014/main" id="{60821CAA-4B4F-D440-B905-3C78478895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809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E245-42B3-4146-93A2-FE9EB7FFD2CA}"/>
              </a:ext>
            </a:extLst>
          </p:cNvPr>
          <p:cNvSpPr>
            <a:spLocks noGrp="1"/>
          </p:cNvSpPr>
          <p:nvPr>
            <p:ph type="title"/>
          </p:nvPr>
        </p:nvSpPr>
        <p:spPr/>
        <p:txBody>
          <a:bodyPr/>
          <a:lstStyle/>
          <a:p>
            <a:r>
              <a:rPr lang="en-US" dirty="0"/>
              <a:t>Pipelines</a:t>
            </a:r>
          </a:p>
        </p:txBody>
      </p:sp>
      <p:sp>
        <p:nvSpPr>
          <p:cNvPr id="3" name="Content Placeholder 2">
            <a:extLst>
              <a:ext uri="{FF2B5EF4-FFF2-40B4-BE49-F238E27FC236}">
                <a16:creationId xmlns:a16="http://schemas.microsoft.com/office/drawing/2014/main" id="{5B8C195E-3D9D-5547-A86B-87B30053CED6}"/>
              </a:ext>
            </a:extLst>
          </p:cNvPr>
          <p:cNvSpPr>
            <a:spLocks noGrp="1"/>
          </p:cNvSpPr>
          <p:nvPr>
            <p:ph idx="1"/>
          </p:nvPr>
        </p:nvSpPr>
        <p:spPr>
          <a:xfrm>
            <a:off x="1226635" y="2015732"/>
            <a:ext cx="9828220" cy="4037749"/>
          </a:xfrm>
        </p:spPr>
        <p:txBody>
          <a:bodyPr>
            <a:normAutofit/>
          </a:bodyPr>
          <a:lstStyle/>
          <a:p>
            <a:r>
              <a:rPr lang="en-US" dirty="0"/>
              <a:t>Most data requires some preprocessing before modelling:</a:t>
            </a:r>
          </a:p>
          <a:p>
            <a:pPr lvl="1"/>
            <a:r>
              <a:rPr lang="en-US" dirty="0"/>
              <a:t>Categorical data usually needs to be encoded. </a:t>
            </a:r>
          </a:p>
          <a:p>
            <a:pPr lvl="1"/>
            <a:r>
              <a:rPr lang="en-US" dirty="0"/>
              <a:t>Numerical data usually needs to be scaled. </a:t>
            </a:r>
          </a:p>
          <a:p>
            <a:r>
              <a:rPr lang="en-US" dirty="0"/>
              <a:t>Creating long series of steps to prep data can be cumbersome. </a:t>
            </a:r>
          </a:p>
          <a:p>
            <a:r>
              <a:rPr lang="en-US" dirty="0" err="1"/>
              <a:t>Sklearn’s</a:t>
            </a:r>
            <a:r>
              <a:rPr lang="en-US" dirty="0"/>
              <a:t> pipeline can simplify and condense data prep into one function. </a:t>
            </a:r>
          </a:p>
          <a:p>
            <a:r>
              <a:rPr lang="en-US" dirty="0"/>
              <a:t>Create a “pipe” where each step of prep and modelling is specified and executed together:</a:t>
            </a:r>
          </a:p>
          <a:p>
            <a:pPr lvl="1"/>
            <a:r>
              <a:rPr lang="en-US" dirty="0"/>
              <a:t>Fit the data to the pipe instead of the model. </a:t>
            </a:r>
          </a:p>
          <a:p>
            <a:pPr lvl="1"/>
            <a:r>
              <a:rPr lang="en-US" dirty="0"/>
              <a:t>The model is the last step of the pipe, the prep steps are listed in order. </a:t>
            </a:r>
          </a:p>
          <a:p>
            <a:pPr lvl="1"/>
            <a:endParaRPr lang="en-US" dirty="0"/>
          </a:p>
        </p:txBody>
      </p:sp>
    </p:spTree>
    <p:extLst>
      <p:ext uri="{BB962C8B-B14F-4D97-AF65-F5344CB8AC3E}">
        <p14:creationId xmlns:p14="http://schemas.microsoft.com/office/powerpoint/2010/main" val="313799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6D63-8757-8440-BC87-D324D5E086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3DF9CD-034A-774F-8375-CC4E4832A4DB}"/>
              </a:ext>
            </a:extLst>
          </p:cNvPr>
          <p:cNvSpPr>
            <a:spLocks noGrp="1"/>
          </p:cNvSpPr>
          <p:nvPr>
            <p:ph idx="1"/>
          </p:nvPr>
        </p:nvSpPr>
        <p:spPr/>
        <p:txBody>
          <a:bodyPr/>
          <a:lstStyle/>
          <a:p>
            <a:endParaRPr lang="en-US"/>
          </a:p>
        </p:txBody>
      </p:sp>
      <p:pic>
        <p:nvPicPr>
          <p:cNvPr id="4098" name="Picture 2" descr="Understanding Pipeline in Machine Learning with Scikit-learn (sklearn  pipeline) - YouTube">
            <a:extLst>
              <a:ext uri="{FF2B5EF4-FFF2-40B4-BE49-F238E27FC236}">
                <a16:creationId xmlns:a16="http://schemas.microsoft.com/office/drawing/2014/main" id="{33FB1145-61D9-9E4A-8143-1C79A5127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7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200-9595-0E4C-A84E-729B6D9533F4}"/>
              </a:ext>
            </a:extLst>
          </p:cNvPr>
          <p:cNvSpPr>
            <a:spLocks noGrp="1"/>
          </p:cNvSpPr>
          <p:nvPr>
            <p:ph type="title"/>
          </p:nvPr>
        </p:nvSpPr>
        <p:spPr/>
        <p:txBody>
          <a:bodyPr/>
          <a:lstStyle/>
          <a:p>
            <a:r>
              <a:rPr lang="en-US" dirty="0"/>
              <a:t>Using Pipelines</a:t>
            </a:r>
          </a:p>
        </p:txBody>
      </p:sp>
      <p:sp>
        <p:nvSpPr>
          <p:cNvPr id="3" name="Content Placeholder 2">
            <a:extLst>
              <a:ext uri="{FF2B5EF4-FFF2-40B4-BE49-F238E27FC236}">
                <a16:creationId xmlns:a16="http://schemas.microsoft.com/office/drawing/2014/main" id="{D332A8B7-AC21-1348-89A2-5E8950F0A454}"/>
              </a:ext>
            </a:extLst>
          </p:cNvPr>
          <p:cNvSpPr>
            <a:spLocks noGrp="1"/>
          </p:cNvSpPr>
          <p:nvPr>
            <p:ph idx="1"/>
          </p:nvPr>
        </p:nvSpPr>
        <p:spPr>
          <a:xfrm>
            <a:off x="1451579" y="2015731"/>
            <a:ext cx="9603275" cy="4037749"/>
          </a:xfrm>
        </p:spPr>
        <p:txBody>
          <a:bodyPr/>
          <a:lstStyle/>
          <a:p>
            <a:r>
              <a:rPr lang="en-US" dirty="0"/>
              <a:t>Pipelines can contain most or all of our prep steps. </a:t>
            </a:r>
          </a:p>
          <a:p>
            <a:r>
              <a:rPr lang="en-US" dirty="0"/>
              <a:t>Makes code easier to read and maintain. </a:t>
            </a:r>
          </a:p>
          <a:p>
            <a:r>
              <a:rPr lang="en-US" dirty="0"/>
              <a:t>Can create custom transformers (we won’t, but you can later) to apply other transformations. </a:t>
            </a:r>
          </a:p>
          <a:p>
            <a:r>
              <a:rPr lang="en-US" dirty="0"/>
              <a:t>We want to structure all (if possible) prep steps into a pipeline, e.g.:</a:t>
            </a:r>
          </a:p>
          <a:p>
            <a:pPr lvl="1"/>
            <a:r>
              <a:rPr lang="en-US" dirty="0"/>
              <a:t>Encoding (e.g. one hot encoding of categorical variables). </a:t>
            </a:r>
          </a:p>
          <a:p>
            <a:pPr lvl="1"/>
            <a:r>
              <a:rPr lang="en-US" dirty="0"/>
              <a:t>Imputation (replacing missing values).</a:t>
            </a:r>
          </a:p>
          <a:p>
            <a:pPr lvl="1"/>
            <a:r>
              <a:rPr lang="en-US" dirty="0"/>
              <a:t>Feature selection of the useful features to keep. </a:t>
            </a:r>
          </a:p>
          <a:p>
            <a:pPr lvl="1"/>
            <a:r>
              <a:rPr lang="en-US" dirty="0"/>
              <a:t>Model (usually called the “estimator” in pipeline talk). </a:t>
            </a:r>
          </a:p>
        </p:txBody>
      </p:sp>
    </p:spTree>
    <p:extLst>
      <p:ext uri="{BB962C8B-B14F-4D97-AF65-F5344CB8AC3E}">
        <p14:creationId xmlns:p14="http://schemas.microsoft.com/office/powerpoint/2010/main" val="241159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0C93-69F9-3D49-40C5-8BCC75062B2C}"/>
              </a:ext>
            </a:extLst>
          </p:cNvPr>
          <p:cNvSpPr>
            <a:spLocks noGrp="1"/>
          </p:cNvSpPr>
          <p:nvPr>
            <p:ph type="title"/>
          </p:nvPr>
        </p:nvSpPr>
        <p:spPr>
          <a:xfrm>
            <a:off x="1451579" y="804519"/>
            <a:ext cx="9603275" cy="1049235"/>
          </a:xfrm>
        </p:spPr>
        <p:txBody>
          <a:bodyPr>
            <a:normAutofit/>
          </a:bodyPr>
          <a:lstStyle/>
          <a:p>
            <a:r>
              <a:rPr lang="en-US" dirty="0"/>
              <a:t>In </a:t>
            </a:r>
            <a:r>
              <a:rPr lang="en-US" dirty="0" err="1"/>
              <a:t>Sklearn</a:t>
            </a:r>
            <a:endParaRPr lang="en-US" dirty="0"/>
          </a:p>
        </p:txBody>
      </p:sp>
      <p:sp>
        <p:nvSpPr>
          <p:cNvPr id="3" name="Content Placeholder 2">
            <a:extLst>
              <a:ext uri="{FF2B5EF4-FFF2-40B4-BE49-F238E27FC236}">
                <a16:creationId xmlns:a16="http://schemas.microsoft.com/office/drawing/2014/main" id="{C55E807D-2919-B80F-D47E-DFA337CC001C}"/>
              </a:ext>
            </a:extLst>
          </p:cNvPr>
          <p:cNvSpPr>
            <a:spLocks noGrp="1"/>
          </p:cNvSpPr>
          <p:nvPr>
            <p:ph idx="1"/>
          </p:nvPr>
        </p:nvSpPr>
        <p:spPr>
          <a:xfrm>
            <a:off x="176981" y="2015734"/>
            <a:ext cx="5655840" cy="4037747"/>
          </a:xfrm>
        </p:spPr>
        <p:txBody>
          <a:bodyPr>
            <a:normAutofit/>
          </a:bodyPr>
          <a:lstStyle/>
          <a:p>
            <a:pPr>
              <a:lnSpc>
                <a:spcPct val="110000"/>
              </a:lnSpc>
            </a:pPr>
            <a:r>
              <a:rPr lang="en-US" sz="1800" dirty="0"/>
              <a:t>We make pipelines by defining a list </a:t>
            </a:r>
            <a:r>
              <a:rPr lang="en-US" sz="1800"/>
              <a:t>of steps </a:t>
            </a:r>
            <a:r>
              <a:rPr lang="en-US" sz="1800" dirty="0"/>
              <a:t>that we’ll go through. </a:t>
            </a:r>
          </a:p>
          <a:p>
            <a:pPr lvl="1">
              <a:lnSpc>
                <a:spcPct val="110000"/>
              </a:lnSpc>
            </a:pPr>
            <a:r>
              <a:rPr lang="en-US" dirty="0"/>
              <a:t>E.g. all the transformations and then the model. </a:t>
            </a:r>
          </a:p>
          <a:p>
            <a:pPr>
              <a:lnSpc>
                <a:spcPct val="110000"/>
              </a:lnSpc>
            </a:pPr>
            <a:r>
              <a:rPr lang="en-US" sz="1800" dirty="0"/>
              <a:t>Once the pipeline exists, we use it “as” the model. </a:t>
            </a:r>
          </a:p>
          <a:p>
            <a:pPr lvl="1">
              <a:lnSpc>
                <a:spcPct val="110000"/>
              </a:lnSpc>
            </a:pPr>
            <a:r>
              <a:rPr lang="en-US" dirty="0"/>
              <a:t>E.g. we fit the pipeline to the data, rather than the model. </a:t>
            </a:r>
          </a:p>
          <a:p>
            <a:pPr>
              <a:lnSpc>
                <a:spcPct val="110000"/>
              </a:lnSpc>
            </a:pPr>
            <a:r>
              <a:rPr lang="en-US" sz="1800" dirty="0"/>
              <a:t>When the pipeline is “used” (fit, predict, score, etc..) it runs the data through the prep steps, then into the model. Just as if we did it piece by piece by hand. </a:t>
            </a:r>
          </a:p>
          <a:p>
            <a:pPr lvl="1">
              <a:lnSpc>
                <a:spcPct val="110000"/>
              </a:lnSpc>
            </a:pPr>
            <a:r>
              <a:rPr lang="en-US" sz="1600" dirty="0"/>
              <a:t>The prep becomes “built-in” to the model. </a:t>
            </a:r>
          </a:p>
          <a:p>
            <a:pPr>
              <a:lnSpc>
                <a:spcPct val="110000"/>
              </a:lnSpc>
            </a:pPr>
            <a:r>
              <a:rPr lang="en-US" sz="1800" dirty="0"/>
              <a:t>Helps us use many prep steps easily. </a:t>
            </a:r>
          </a:p>
        </p:txBody>
      </p:sp>
      <p:pic>
        <p:nvPicPr>
          <p:cNvPr id="1026" name="Picture 2" descr="Scikit Learn Pipeline + Examples - Python Guides">
            <a:extLst>
              <a:ext uri="{FF2B5EF4-FFF2-40B4-BE49-F238E27FC236}">
                <a16:creationId xmlns:a16="http://schemas.microsoft.com/office/drawing/2014/main" id="{2591C43B-6EC3-5DB2-2E50-2DC9DE5169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32821" y="1853753"/>
            <a:ext cx="6359179"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63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EEE-5DDF-035A-C391-42AC891CBD4A}"/>
              </a:ext>
            </a:extLst>
          </p:cNvPr>
          <p:cNvSpPr>
            <a:spLocks noGrp="1"/>
          </p:cNvSpPr>
          <p:nvPr>
            <p:ph type="title"/>
          </p:nvPr>
        </p:nvSpPr>
        <p:spPr/>
        <p:txBody>
          <a:bodyPr/>
          <a:lstStyle/>
          <a:p>
            <a:r>
              <a:rPr lang="en-US" dirty="0"/>
              <a:t>Column Transformers</a:t>
            </a:r>
          </a:p>
        </p:txBody>
      </p:sp>
      <p:sp>
        <p:nvSpPr>
          <p:cNvPr id="3" name="Content Placeholder 2">
            <a:extLst>
              <a:ext uri="{FF2B5EF4-FFF2-40B4-BE49-F238E27FC236}">
                <a16:creationId xmlns:a16="http://schemas.microsoft.com/office/drawing/2014/main" id="{D0CBFA77-85E7-8429-7610-79EA5F42E040}"/>
              </a:ext>
            </a:extLst>
          </p:cNvPr>
          <p:cNvSpPr>
            <a:spLocks noGrp="1"/>
          </p:cNvSpPr>
          <p:nvPr>
            <p:ph idx="1"/>
          </p:nvPr>
        </p:nvSpPr>
        <p:spPr>
          <a:xfrm>
            <a:off x="0" y="1853754"/>
            <a:ext cx="6594476" cy="4340217"/>
          </a:xfrm>
        </p:spPr>
        <p:txBody>
          <a:bodyPr>
            <a:normAutofit/>
          </a:bodyPr>
          <a:lstStyle/>
          <a:p>
            <a:r>
              <a:rPr lang="en-US" dirty="0"/>
              <a:t>One issue with a pipeline is that everything goes through all the steps. </a:t>
            </a:r>
          </a:p>
          <a:p>
            <a:r>
              <a:rPr lang="en-US" dirty="0"/>
              <a:t>What if we need to do different things to different data?</a:t>
            </a:r>
          </a:p>
          <a:p>
            <a:pPr lvl="1"/>
            <a:r>
              <a:rPr lang="en-US" dirty="0"/>
              <a:t>E.g. One-hot encode the categorical, scale the numerical? </a:t>
            </a:r>
          </a:p>
          <a:p>
            <a:r>
              <a:rPr lang="en-US" dirty="0"/>
              <a:t>The universe has an answer – the Column Transformer!</a:t>
            </a:r>
          </a:p>
          <a:p>
            <a:r>
              <a:rPr lang="en-US" dirty="0"/>
              <a:t>A column transformer is effectively a multi-route pipeline. </a:t>
            </a:r>
          </a:p>
          <a:p>
            <a:pPr lvl="1"/>
            <a:r>
              <a:rPr lang="en-US" dirty="0"/>
              <a:t>We specify different routes – each their own pipeline. </a:t>
            </a:r>
          </a:p>
          <a:p>
            <a:pPr lvl="1"/>
            <a:r>
              <a:rPr lang="en-US" dirty="0"/>
              <a:t>We define which features go through which route. </a:t>
            </a:r>
          </a:p>
          <a:p>
            <a:pPr lvl="1"/>
            <a:r>
              <a:rPr lang="en-US" dirty="0"/>
              <a:t>The column transformer sends data down its path and recombines it after. </a:t>
            </a:r>
          </a:p>
        </p:txBody>
      </p:sp>
      <p:pic>
        <p:nvPicPr>
          <p:cNvPr id="2050" name="Picture 2" descr="Teddy Petrou on Twitter: &quot;The scikit-learn ColumnTransformer is a huge game  changer and can be used within a Pipeline to create one single object to do  all transformations as well as machine">
            <a:extLst>
              <a:ext uri="{FF2B5EF4-FFF2-40B4-BE49-F238E27FC236}">
                <a16:creationId xmlns:a16="http://schemas.microsoft.com/office/drawing/2014/main" id="{6103CEEC-3427-4018-9835-F9CEECFB66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08"/>
          <a:stretch/>
        </p:blipFill>
        <p:spPr bwMode="auto">
          <a:xfrm>
            <a:off x="6594475" y="634180"/>
            <a:ext cx="5597525" cy="586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54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5456-662B-4922-CDCA-2551210A8F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C5A1C6-72A9-5B5F-7A54-025644E7030F}"/>
              </a:ext>
            </a:extLst>
          </p:cNvPr>
          <p:cNvSpPr>
            <a:spLocks noGrp="1"/>
          </p:cNvSpPr>
          <p:nvPr>
            <p:ph idx="1"/>
          </p:nvPr>
        </p:nvSpPr>
        <p:spPr/>
        <p:txBody>
          <a:bodyPr/>
          <a:lstStyle/>
          <a:p>
            <a:endParaRPr lang="en-US"/>
          </a:p>
        </p:txBody>
      </p:sp>
      <p:pic>
        <p:nvPicPr>
          <p:cNvPr id="1026" name="Picture 2" descr="Lecture 6: sklearn ColumnTransformer and Text Features — CPSC 330 Applied  Machine Learning">
            <a:extLst>
              <a:ext uri="{FF2B5EF4-FFF2-40B4-BE49-F238E27FC236}">
                <a16:creationId xmlns:a16="http://schemas.microsoft.com/office/drawing/2014/main" id="{44C4A5D6-B8AC-FDA1-467C-DFDAC5BA5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8438"/>
            <a:ext cx="12192000" cy="391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14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1027-AA77-2749-B23B-65CCF88F21F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D53EB9B-F4E2-076D-8D16-B35E40544E11}"/>
              </a:ext>
            </a:extLst>
          </p:cNvPr>
          <p:cNvSpPr>
            <a:spLocks noGrp="1"/>
          </p:cNvSpPr>
          <p:nvPr>
            <p:ph idx="1"/>
          </p:nvPr>
        </p:nvSpPr>
        <p:spPr>
          <a:xfrm>
            <a:off x="1451579" y="2015732"/>
            <a:ext cx="9603275" cy="4037749"/>
          </a:xfrm>
        </p:spPr>
        <p:txBody>
          <a:bodyPr/>
          <a:lstStyle/>
          <a:p>
            <a:r>
              <a:rPr lang="en-US" dirty="0"/>
              <a:t>Pipelines and column transformers both make our code easier to use and maintain. </a:t>
            </a:r>
          </a:p>
          <a:p>
            <a:r>
              <a:rPr lang="en-US" dirty="0"/>
              <a:t>These tools, and most other </a:t>
            </a:r>
            <a:r>
              <a:rPr lang="en-US" dirty="0" err="1"/>
              <a:t>sklearn</a:t>
            </a:r>
            <a:r>
              <a:rPr lang="en-US" dirty="0"/>
              <a:t> items, can be combined in almost any arrangement. </a:t>
            </a:r>
          </a:p>
          <a:p>
            <a:pPr lvl="1"/>
            <a:r>
              <a:rPr lang="en-US" dirty="0"/>
              <a:t>This goes beyond us a bit, but as long as a “step” meets the requirements that </a:t>
            </a:r>
            <a:r>
              <a:rPr lang="en-US" dirty="0" err="1"/>
              <a:t>sklearn</a:t>
            </a:r>
            <a:r>
              <a:rPr lang="en-US" dirty="0"/>
              <a:t> is expecting (take in an array/</a:t>
            </a:r>
            <a:r>
              <a:rPr lang="en-US" dirty="0" err="1"/>
              <a:t>df</a:t>
            </a:r>
            <a:r>
              <a:rPr lang="en-US" dirty="0"/>
              <a:t>, do some changes, return an array), it can be used at any step in a pipeline. </a:t>
            </a:r>
          </a:p>
          <a:p>
            <a:pPr lvl="1"/>
            <a:r>
              <a:rPr lang="en-US" dirty="0"/>
              <a:t>We can make a CT of pipelines, a pipeline of CTs, each with encoding/imputing, </a:t>
            </a:r>
            <a:r>
              <a:rPr lang="en-US" dirty="0" err="1"/>
              <a:t>etc</a:t>
            </a:r>
            <a:r>
              <a:rPr lang="en-US" dirty="0"/>
              <a:t>…</a:t>
            </a:r>
          </a:p>
          <a:p>
            <a:pPr lvl="1"/>
            <a:r>
              <a:rPr lang="en-US" dirty="0"/>
              <a:t>It is possible to make custom “steps” (transformers) to do whatever we want. </a:t>
            </a:r>
          </a:p>
          <a:p>
            <a:pPr lvl="1"/>
            <a:r>
              <a:rPr lang="en-US" dirty="0"/>
              <a:t>Once we get used to the structure, it is much easier to prepare data. </a:t>
            </a:r>
          </a:p>
          <a:p>
            <a:r>
              <a:rPr lang="en-US" dirty="0"/>
              <a:t>Use pipelines, unless you have an explicit reason not to. </a:t>
            </a:r>
          </a:p>
        </p:txBody>
      </p:sp>
    </p:spTree>
    <p:extLst>
      <p:ext uri="{BB962C8B-B14F-4D97-AF65-F5344CB8AC3E}">
        <p14:creationId xmlns:p14="http://schemas.microsoft.com/office/powerpoint/2010/main" val="38594403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23</TotalTime>
  <Words>554</Words>
  <Application>Microsoft Macintosh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Pipelines</vt:lpstr>
      <vt:lpstr>Pipelines</vt:lpstr>
      <vt:lpstr>PowerPoint Presentation</vt:lpstr>
      <vt:lpstr>Using Pipelines</vt:lpstr>
      <vt:lpstr>In Sklearn</vt:lpstr>
      <vt:lpstr>Column Transformers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Pipelines</dc:title>
  <dc:creator>Akeem Semper</dc:creator>
  <cp:lastModifiedBy>Akeem Semper</cp:lastModifiedBy>
  <cp:revision>3</cp:revision>
  <dcterms:created xsi:type="dcterms:W3CDTF">2022-01-11T21:40:57Z</dcterms:created>
  <dcterms:modified xsi:type="dcterms:W3CDTF">2023-02-15T17:34:32Z</dcterms:modified>
</cp:coreProperties>
</file>