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8" r:id="rId2"/>
    <p:sldId id="256" r:id="rId3"/>
    <p:sldId id="289" r:id="rId4"/>
    <p:sldId id="257" r:id="rId5"/>
    <p:sldId id="290" r:id="rId6"/>
    <p:sldId id="291" r:id="rId7"/>
    <p:sldId id="298" r:id="rId8"/>
    <p:sldId id="262" r:id="rId9"/>
    <p:sldId id="285" r:id="rId10"/>
    <p:sldId id="273" r:id="rId11"/>
    <p:sldId id="274" r:id="rId12"/>
    <p:sldId id="277" r:id="rId13"/>
    <p:sldId id="286" r:id="rId14"/>
    <p:sldId id="260" r:id="rId15"/>
    <p:sldId id="258" r:id="rId16"/>
    <p:sldId id="297" r:id="rId17"/>
    <p:sldId id="259" r:id="rId18"/>
    <p:sldId id="296" r:id="rId19"/>
    <p:sldId id="261" r:id="rId20"/>
    <p:sldId id="292" r:id="rId21"/>
    <p:sldId id="294" r:id="rId22"/>
    <p:sldId id="293" r:id="rId23"/>
    <p:sldId id="29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" id="{746D544A-60C9-A240-8080-796CAADD4412}">
          <p14:sldIdLst>
            <p14:sldId id="288"/>
          </p14:sldIdLst>
        </p14:section>
        <p14:section name="Intro" id="{2DE96157-A194-B44D-A05A-D9EE8393F5AD}">
          <p14:sldIdLst>
            <p14:sldId id="256"/>
            <p14:sldId id="289"/>
            <p14:sldId id="257"/>
          </p14:sldIdLst>
        </p14:section>
        <p14:section name="Basic Statistics" id="{ACB5857B-80E7-6C41-B0E9-166C290C8807}">
          <p14:sldIdLst>
            <p14:sldId id="290"/>
            <p14:sldId id="291"/>
            <p14:sldId id="298"/>
            <p14:sldId id="262"/>
          </p14:sldIdLst>
        </p14:section>
        <p14:section name="Data Types" id="{D8AD09DD-122B-8B46-8D28-13082C523EC4}">
          <p14:sldIdLst>
            <p14:sldId id="285"/>
            <p14:sldId id="273"/>
            <p14:sldId id="274"/>
            <p14:sldId id="277"/>
            <p14:sldId id="286"/>
          </p14:sldIdLst>
        </p14:section>
        <p14:section name="Single Var Stats" id="{CCDD17A8-B562-E04B-A75B-DFB4CFDC30F5}">
          <p14:sldIdLst>
            <p14:sldId id="260"/>
            <p14:sldId id="258"/>
            <p14:sldId id="297"/>
            <p14:sldId id="259"/>
            <p14:sldId id="296"/>
            <p14:sldId id="261"/>
          </p14:sldIdLst>
        </p14:section>
        <p14:section name="Data Structures" id="{68E65131-05D9-9844-B458-76750DE117D6}">
          <p14:sldIdLst>
            <p14:sldId id="292"/>
            <p14:sldId id="294"/>
            <p14:sldId id="293"/>
            <p14:sldId id="295"/>
          </p14:sldIdLst>
        </p14:section>
        <p14:section name="Conclusion" id="{2F8AAD78-F945-184D-BF6B-551955506F8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29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244-9C35-70BC-D4EF-2BC7AD0A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4D82-0891-776D-C5DB-9BA036D1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777"/>
          </a:xfrm>
        </p:spPr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Basics of stats:</a:t>
            </a:r>
          </a:p>
          <a:p>
            <a:pPr lvl="1"/>
            <a:r>
              <a:rPr lang="en-US" dirty="0"/>
              <a:t>Single variable descriptive statistics. </a:t>
            </a:r>
          </a:p>
          <a:p>
            <a:pPr lvl="1"/>
            <a:r>
              <a:rPr lang="en-US" dirty="0"/>
              <a:t>We’ll look at the basics of stats from the data side now, and fill in details net week-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Histograms and single variable visualization. </a:t>
            </a:r>
          </a:p>
          <a:p>
            <a:pPr lvl="1"/>
            <a:r>
              <a:rPr lang="en-US" dirty="0"/>
              <a:t>Cleaning and preparing data for analysis. </a:t>
            </a:r>
          </a:p>
          <a:p>
            <a:pPr lvl="1"/>
            <a:r>
              <a:rPr lang="en-US" dirty="0"/>
              <a:t>Small amount of new “code stuff”, mostly loading and manipulating data more.  </a:t>
            </a:r>
          </a:p>
          <a:p>
            <a:r>
              <a:rPr lang="en-US" dirty="0"/>
              <a:t>Overall – we’re going a little faster than schedule in terms of the ML-needed tools/concepts. I think it is easier to learn with more exposure over time. </a:t>
            </a:r>
          </a:p>
          <a:p>
            <a:pPr lvl="1"/>
            <a:r>
              <a:rPr lang="en-US" dirty="0"/>
              <a:t>Don’t focus on memorizing details, think of goals – we have data and want to make it “ready”. </a:t>
            </a:r>
          </a:p>
        </p:txBody>
      </p:sp>
    </p:spTree>
    <p:extLst>
      <p:ext uri="{BB962C8B-B14F-4D97-AF65-F5344CB8AC3E}">
        <p14:creationId xmlns:p14="http://schemas.microsoft.com/office/powerpoint/2010/main" val="37070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70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  <a:p>
            <a:r>
              <a:rPr lang="en-US" dirty="0"/>
              <a:t>We generally group things by categorical variables. </a:t>
            </a:r>
          </a:p>
          <a:p>
            <a:pPr lvl="1"/>
            <a:r>
              <a:rPr lang="en-US" dirty="0"/>
              <a:t>E.g. group all students who took IB courses in HS when looking at earnings. </a:t>
            </a:r>
          </a:p>
          <a:p>
            <a:r>
              <a:rPr lang="en-US" dirty="0"/>
              <a:t>We generally calculate things for numerical variables. </a:t>
            </a:r>
          </a:p>
          <a:p>
            <a:pPr lvl="1"/>
            <a:r>
              <a:rPr lang="en-US" dirty="0"/>
              <a:t>E.g. calculate the median of income for the IB group,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5364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  <a:p>
            <a:r>
              <a:rPr lang="en-US" dirty="0"/>
              <a:t>Mode isn’t usually all that useful with decimal numbers.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B02-3C21-1158-225D-976C3D4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59B-3EBF-216F-09CC-99F112F2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edidi | Measures of central tendency: Mean, median and mode">
            <a:extLst>
              <a:ext uri="{FF2B5EF4-FFF2-40B4-BE49-F238E27FC236}">
                <a16:creationId xmlns:a16="http://schemas.microsoft.com/office/drawing/2014/main" id="{633013FD-3EA7-0F79-76E6-287CF9949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12122" r="10092" b="19971"/>
          <a:stretch/>
        </p:blipFill>
        <p:spPr bwMode="auto">
          <a:xfrm>
            <a:off x="-7988" y="804519"/>
            <a:ext cx="12207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15353" cy="4199727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pPr lvl="1"/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pPr lvl="1"/>
            <a:r>
              <a:rPr lang="en-US" dirty="0"/>
              <a:t>Roughly, “how far from the mean is a typical value?”</a:t>
            </a:r>
          </a:p>
          <a:p>
            <a:endParaRPr lang="en-US" dirty="0"/>
          </a:p>
        </p:txBody>
      </p:sp>
      <p:pic>
        <p:nvPicPr>
          <p:cNvPr id="6146" name="Picture 2" descr="How To Calculate The Standard Deviation - YouTube">
            <a:extLst>
              <a:ext uri="{FF2B5EF4-FFF2-40B4-BE49-F238E27FC236}">
                <a16:creationId xmlns:a16="http://schemas.microsoft.com/office/drawing/2014/main" id="{BB1D0DEF-4F25-6887-4F07-27E858310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r="5518" b="9594"/>
          <a:stretch/>
        </p:blipFill>
        <p:spPr bwMode="auto">
          <a:xfrm>
            <a:off x="5915353" y="2106305"/>
            <a:ext cx="6276647" cy="34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ECD-8CD1-2577-99A6-5E2D9B6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51" y="804519"/>
            <a:ext cx="2814103" cy="1049235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81D-153B-EDD7-07BF-3F2CDE77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751" y="2015732"/>
            <a:ext cx="3707409" cy="3450613"/>
          </a:xfrm>
        </p:spPr>
        <p:txBody>
          <a:bodyPr/>
          <a:lstStyle/>
          <a:p>
            <a:r>
              <a:rPr lang="en-US" dirty="0"/>
              <a:t>Dispersion metrics tell us if our data is tightly grouped, or spread out. </a:t>
            </a:r>
          </a:p>
        </p:txBody>
      </p:sp>
      <p:pic>
        <p:nvPicPr>
          <p:cNvPr id="4098" name="Picture 2" descr="Calculate Standard Deviation Expii, 47% OFF">
            <a:extLst>
              <a:ext uri="{FF2B5EF4-FFF2-40B4-BE49-F238E27FC236}">
                <a16:creationId xmlns:a16="http://schemas.microsoft.com/office/drawing/2014/main" id="{A5F381B9-82E0-3839-3609-095609E26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9"/>
          <a:stretch/>
        </p:blipFill>
        <p:spPr bwMode="auto">
          <a:xfrm>
            <a:off x="0" y="637223"/>
            <a:ext cx="8240751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6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  <a:p>
            <a:r>
              <a:rPr lang="en-US" dirty="0"/>
              <a:t>You’ll need to know mean, median, range, std and be comfortable with them.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Exploring, Cleaning, and 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7AE-94DB-CC0C-ECE4-70AE968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F804-316D-D517-5DA0-B955461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explore data to understand it and to know what needs to be done to get it ready. </a:t>
            </a:r>
          </a:p>
        </p:txBody>
      </p:sp>
      <p:pic>
        <p:nvPicPr>
          <p:cNvPr id="2050" name="Picture 2" descr="What is Data Exploration? A Comprehensive Guide | eduCBA">
            <a:extLst>
              <a:ext uri="{FF2B5EF4-FFF2-40B4-BE49-F238E27FC236}">
                <a16:creationId xmlns:a16="http://schemas.microsoft.com/office/drawing/2014/main" id="{257E1A77-4853-F1D7-A30F-75CC23D0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r="9327" b="3603"/>
          <a:stretch/>
        </p:blipFill>
        <p:spPr bwMode="auto">
          <a:xfrm>
            <a:off x="3091475" y="2508422"/>
            <a:ext cx="6009050" cy="42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5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BDD-2140-077F-B264-06D985A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D456-F103-8A0E-B091-3267CA6C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reason for data exploration is to “understand” the data better prior to analysis. </a:t>
            </a:r>
          </a:p>
          <a:p>
            <a:r>
              <a:rPr lang="en-US" dirty="0"/>
              <a:t>Understanding is a very vague goal.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a deep understanding of stats to do ML. </a:t>
            </a:r>
          </a:p>
          <a:p>
            <a:r>
              <a:rPr lang="en-US" dirty="0"/>
              <a:t>As you do more DS work (likely beyond this class) the understanding matters more:</a:t>
            </a:r>
          </a:p>
          <a:p>
            <a:pPr lvl="1"/>
            <a:r>
              <a:rPr lang="en-US" dirty="0"/>
              <a:t>Judging which variables are important/useful and which aren’t. </a:t>
            </a:r>
          </a:p>
          <a:p>
            <a:pPr lvl="1"/>
            <a:r>
              <a:rPr lang="en-US" dirty="0"/>
              <a:t>Choosing different options to improve accuracy of predictions. </a:t>
            </a:r>
          </a:p>
          <a:p>
            <a:pPr lvl="1"/>
            <a:r>
              <a:rPr lang="en-US" dirty="0"/>
              <a:t>Deciding on different transformations (modifying the data) to help make better predictions. </a:t>
            </a:r>
          </a:p>
          <a:p>
            <a:pPr lvl="1"/>
            <a:r>
              <a:rPr lang="en-US" dirty="0"/>
              <a:t>This stuff isn’t necessary for it to work, but comes up when making things good. </a:t>
            </a:r>
          </a:p>
          <a:p>
            <a:r>
              <a:rPr lang="en-US" dirty="0"/>
              <a:t>For now, we want tools to explore the data, the why comes as we learn. </a:t>
            </a:r>
          </a:p>
        </p:txBody>
      </p:sp>
    </p:spTree>
    <p:extLst>
      <p:ext uri="{BB962C8B-B14F-4D97-AF65-F5344CB8AC3E}">
        <p14:creationId xmlns:p14="http://schemas.microsoft.com/office/powerpoint/2010/main" val="93944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8A87-7107-3D1B-B0B1-A89C2B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3D9C-4D45-E829-3565-6DC3C638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big reason to explore data is to know what we need to do to clean it. </a:t>
            </a:r>
          </a:p>
          <a:p>
            <a:r>
              <a:rPr lang="en-US" dirty="0"/>
              <a:t>Cleaning data is needed, but also open ended. </a:t>
            </a:r>
          </a:p>
          <a:p>
            <a:pPr lvl="1"/>
            <a:r>
              <a:rPr lang="en-US" dirty="0"/>
              <a:t>Remove large outliers, or at least check that we should keep them. </a:t>
            </a:r>
          </a:p>
          <a:p>
            <a:pPr lvl="1"/>
            <a:r>
              <a:rPr lang="en-US" dirty="0"/>
              <a:t>Fix any errors – stray values, mistakes,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Convert and correct types – we want numbers to be numbers, dates as 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More analytics-focused cleanup – relating to values and distributions. </a:t>
            </a:r>
          </a:p>
          <a:p>
            <a:r>
              <a:rPr lang="en-US" dirty="0"/>
              <a:t>Before we do analysis, we need to cleanup the data. </a:t>
            </a:r>
          </a:p>
          <a:p>
            <a:pPr lvl="1"/>
            <a:r>
              <a:rPr lang="en-US" dirty="0"/>
              <a:t>For now – outliers, errors, data type mistakes primarily. </a:t>
            </a:r>
          </a:p>
          <a:p>
            <a:r>
              <a:rPr lang="en-US" dirty="0"/>
              <a:t>This cleanup depends on the data, our goal, and our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48730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13C57-9034-800E-F9E0-90B1B8B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043" y="707475"/>
            <a:ext cx="452154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Cleaning Data is Big!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8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76" name="Picture 4" descr="Lesson 3 - Data cleaning and feature engineering | dslectures">
            <a:extLst>
              <a:ext uri="{FF2B5EF4-FFF2-40B4-BE49-F238E27FC236}">
                <a16:creationId xmlns:a16="http://schemas.microsoft.com/office/drawing/2014/main" id="{D44632FF-AAA0-00A6-1AEC-30F696106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42409" y="211892"/>
            <a:ext cx="7543227" cy="58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46B3-D269-C01D-07E3-84EFDD7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043" y="2273608"/>
            <a:ext cx="4521547" cy="4584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of the work in data science is getting data ready!</a:t>
            </a:r>
          </a:p>
          <a:p>
            <a:pPr>
              <a:lnSpc>
                <a:spcPct val="110000"/>
              </a:lnSpc>
            </a:pPr>
            <a:r>
              <a:rPr lang="en-US" dirty="0"/>
              <a:t>In “normal” programs we tell the computer what to do, in ML we give it examples (data) and it figures it out – our work is on prepping the data, and setting the “rule” of learning. </a:t>
            </a:r>
          </a:p>
        </p:txBody>
      </p:sp>
    </p:spTree>
    <p:extLst>
      <p:ext uri="{BB962C8B-B14F-4D97-AF65-F5344CB8AC3E}">
        <p14:creationId xmlns:p14="http://schemas.microsoft.com/office/powerpoint/2010/main" val="817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175-C622-1FE6-518A-29CE479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AF5-FBF3-3320-6C03-B79ED0F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point we should be able to load in some data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Before we can do some machine learning we need to prepare this data. </a:t>
            </a:r>
          </a:p>
          <a:p>
            <a:r>
              <a:rPr lang="en-US" dirty="0"/>
              <a:t>The first step is to explore our data, or learn about it, which leads to…</a:t>
            </a:r>
          </a:p>
        </p:txBody>
      </p:sp>
    </p:spTree>
    <p:extLst>
      <p:ext uri="{BB962C8B-B14F-4D97-AF65-F5344CB8AC3E}">
        <p14:creationId xmlns:p14="http://schemas.microsoft.com/office/powerpoint/2010/main" val="3330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908E8-A79E-51E8-D26C-F581119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CB48-C77B-0ECF-2C1A-6AAD7B28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statistics we need to look at. </a:t>
            </a:r>
          </a:p>
          <a:p>
            <a:r>
              <a:rPr lang="en-US" dirty="0"/>
              <a:t>We can also visualize these statistics to help understand them. </a:t>
            </a:r>
          </a:p>
        </p:txBody>
      </p:sp>
    </p:spTree>
    <p:extLst>
      <p:ext uri="{BB962C8B-B14F-4D97-AF65-F5344CB8AC3E}">
        <p14:creationId xmlns:p14="http://schemas.microsoft.com/office/powerpoint/2010/main" val="18217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D5B-A47B-7134-F270-BC8FC92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69-E2CA-10CF-845D-D3ACC7D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31243" cy="4199727"/>
          </a:xfrm>
        </p:spPr>
        <p:txBody>
          <a:bodyPr>
            <a:normAutofit/>
          </a:bodyPr>
          <a:lstStyle/>
          <a:p>
            <a:r>
              <a:rPr lang="en-US" dirty="0"/>
              <a:t>A histogram is a plot to show us the stats of one variable. </a:t>
            </a:r>
          </a:p>
          <a:p>
            <a:r>
              <a:rPr lang="en-US" dirty="0"/>
              <a:t>It is generated by breaking a variable into “bins”, and counting the number of records in each bin. </a:t>
            </a:r>
          </a:p>
          <a:p>
            <a:pPr lvl="1"/>
            <a:r>
              <a:rPr lang="en-US" dirty="0"/>
              <a:t>Binning is just grouping records into a group for each range. </a:t>
            </a:r>
          </a:p>
          <a:p>
            <a:r>
              <a:rPr lang="en-US" dirty="0"/>
              <a:t>The y axis is just the count of each bin. </a:t>
            </a:r>
          </a:p>
          <a:p>
            <a:r>
              <a:rPr lang="en-US" dirty="0"/>
              <a:t>Allows us to visualize range, estimate mean/median, and see the distribution. </a:t>
            </a:r>
          </a:p>
        </p:txBody>
      </p:sp>
      <p:pic>
        <p:nvPicPr>
          <p:cNvPr id="1026" name="Picture 2" descr="Histogram | Definition, Examples, Parts, How To Plot, Types, Application">
            <a:extLst>
              <a:ext uri="{FF2B5EF4-FFF2-40B4-BE49-F238E27FC236}">
                <a16:creationId xmlns:a16="http://schemas.microsoft.com/office/drawing/2014/main" id="{497F1CB1-61DD-4CC5-528B-A5B41311B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r="25319" b="6962"/>
          <a:stretch/>
        </p:blipFill>
        <p:spPr bwMode="auto">
          <a:xfrm>
            <a:off x="5931243" y="1853754"/>
            <a:ext cx="6260757" cy="50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3298CD-BF5C-9A2B-127E-09110CD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Viewing Distributions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170" name="Picture 2" descr="Seaborn Kdeplot - A Comprehensive Guide | DigitalOcean">
            <a:extLst>
              <a:ext uri="{FF2B5EF4-FFF2-40B4-BE49-F238E27FC236}">
                <a16:creationId xmlns:a16="http://schemas.microsoft.com/office/drawing/2014/main" id="{A677E2F3-6F89-1ABD-D801-59060F6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7" y="-18302"/>
            <a:ext cx="5092125" cy="31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pter 7 Distributions | PSY317L &amp; PSY120R Textbook">
            <a:extLst>
              <a:ext uri="{FF2B5EF4-FFF2-40B4-BE49-F238E27FC236}">
                <a16:creationId xmlns:a16="http://schemas.microsoft.com/office/drawing/2014/main" id="{0838D595-6B38-EB11-80D1-235632C8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89" y="3144388"/>
            <a:ext cx="4065679" cy="29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7FE7-D25A-E15C-C06F-3497DE1C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6010519" cy="4035611"/>
          </a:xfrm>
        </p:spPr>
        <p:txBody>
          <a:bodyPr>
            <a:normAutofit/>
          </a:bodyPr>
          <a:lstStyle/>
          <a:p>
            <a:r>
              <a:rPr lang="en-US" dirty="0"/>
              <a:t>We normally look at the “shape” when discussing one numeric variable. </a:t>
            </a:r>
          </a:p>
          <a:p>
            <a:r>
              <a:rPr lang="en-US" dirty="0"/>
              <a:t>This type of density plot shows us the same data as a histogram, but smoother. </a:t>
            </a:r>
          </a:p>
          <a:p>
            <a:r>
              <a:rPr lang="en-US" dirty="0"/>
              <a:t>Note – the normal (bell) distribution is common, but not universal!</a:t>
            </a:r>
          </a:p>
        </p:txBody>
      </p:sp>
      <p:pic>
        <p:nvPicPr>
          <p:cNvPr id="7183" name="Picture 718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741</TotalTime>
  <Words>1236</Words>
  <Application>Microsoft Macintosh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Today</vt:lpstr>
      <vt:lpstr>Exploring, Cleaning, and Basic Descriptive Stats</vt:lpstr>
      <vt:lpstr>Preparing Data</vt:lpstr>
      <vt:lpstr>Stats! Stats! Stats! Stats! Stats!</vt:lpstr>
      <vt:lpstr>Visualizing Statistics</vt:lpstr>
      <vt:lpstr>Histogram</vt:lpstr>
      <vt:lpstr>Viewing Distributions</vt:lpstr>
      <vt:lpstr>Distributions</vt:lpstr>
      <vt:lpstr>Values In a Dataset</vt:lpstr>
      <vt:lpstr>PowerPoint Presentation</vt:lpstr>
      <vt:lpstr>Variable Types</vt:lpstr>
      <vt:lpstr>PowerPoint Presentation</vt:lpstr>
      <vt:lpstr>Data Types</vt:lpstr>
      <vt:lpstr>Range</vt:lpstr>
      <vt:lpstr>Average(s) – Measures of Central Tendency</vt:lpstr>
      <vt:lpstr>PowerPoint Presentation</vt:lpstr>
      <vt:lpstr>Measures of Dispersion</vt:lpstr>
      <vt:lpstr>Dispersion</vt:lpstr>
      <vt:lpstr>Single Variable Statistics</vt:lpstr>
      <vt:lpstr>Why?</vt:lpstr>
      <vt:lpstr>Understanding the Data</vt:lpstr>
      <vt:lpstr>Data Cleanup</vt:lpstr>
      <vt:lpstr>Cleaning Data is Big!</vt:lpstr>
      <vt:lpstr>Ok, Time to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21</cp:revision>
  <dcterms:created xsi:type="dcterms:W3CDTF">2022-05-19T17:50:51Z</dcterms:created>
  <dcterms:modified xsi:type="dcterms:W3CDTF">2024-01-25T21:27:28Z</dcterms:modified>
</cp:coreProperties>
</file>