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91" r:id="rId2"/>
    <p:sldId id="256" r:id="rId3"/>
    <p:sldId id="289" r:id="rId4"/>
    <p:sldId id="260" r:id="rId5"/>
    <p:sldId id="265" r:id="rId6"/>
    <p:sldId id="261" r:id="rId7"/>
    <p:sldId id="262" r:id="rId8"/>
    <p:sldId id="257" r:id="rId9"/>
    <p:sldId id="258" r:id="rId10"/>
    <p:sldId id="259" r:id="rId11"/>
    <p:sldId id="264" r:id="rId12"/>
    <p:sldId id="287" r:id="rId13"/>
    <p:sldId id="286" r:id="rId14"/>
    <p:sldId id="266" r:id="rId15"/>
    <p:sldId id="267" r:id="rId16"/>
    <p:sldId id="282" r:id="rId17"/>
    <p:sldId id="284" r:id="rId18"/>
    <p:sldId id="281" r:id="rId19"/>
    <p:sldId id="288" r:id="rId20"/>
    <p:sldId id="290" r:id="rId21"/>
    <p:sldId id="279" r:id="rId22"/>
    <p:sldId id="274" r:id="rId23"/>
    <p:sldId id="275" r:id="rId24"/>
    <p:sldId id="278" r:id="rId25"/>
    <p:sldId id="283" r:id="rId26"/>
    <p:sldId id="285" r:id="rId27"/>
    <p:sldId id="280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5"/>
    <p:restoredTop sz="94680"/>
  </p:normalViewPr>
  <p:slideViewPr>
    <p:cSldViewPr snapToGrid="0" snapToObjects="1">
      <p:cViewPr varScale="1">
        <p:scale>
          <a:sx n="183" d="100"/>
          <a:sy n="18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4E72-D1D9-2D1C-13A9-A0C137D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DDF-97E2-737C-6BC9-32587A1E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2497"/>
          </a:xfrm>
        </p:spPr>
        <p:txBody>
          <a:bodyPr/>
          <a:lstStyle/>
          <a:p>
            <a:r>
              <a:rPr lang="en-US" dirty="0"/>
              <a:t>Today – trees (017)</a:t>
            </a:r>
          </a:p>
          <a:p>
            <a:pPr lvl="1"/>
            <a:r>
              <a:rPr lang="en-US" dirty="0"/>
              <a:t>Classification trees</a:t>
            </a:r>
          </a:p>
          <a:p>
            <a:pPr lvl="1"/>
            <a:r>
              <a:rPr lang="en-US" dirty="0"/>
              <a:t>Tree logic, theory, and background math at a high level. </a:t>
            </a:r>
          </a:p>
          <a:p>
            <a:pPr lvl="1"/>
            <a:r>
              <a:rPr lang="en-US" dirty="0"/>
              <a:t>Using trees (very little changes in code). </a:t>
            </a:r>
          </a:p>
          <a:p>
            <a:pPr lvl="1"/>
            <a:r>
              <a:rPr lang="en-US" dirty="0"/>
              <a:t>Under and over fitting and mitigation with HP tuning. </a:t>
            </a:r>
          </a:p>
        </p:txBody>
      </p:sp>
    </p:spTree>
    <p:extLst>
      <p:ext uri="{BB962C8B-B14F-4D97-AF65-F5344CB8AC3E}">
        <p14:creationId xmlns:p14="http://schemas.microsoft.com/office/powerpoint/2010/main" val="1693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E7B3-0681-EAF3-0F4D-FD9440D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28B7-D221-4AB4-49D1-C9ACE105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DAD06-CF8B-120D-A9C3-277BBED4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53"/>
            <a:ext cx="12192000" cy="69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BE3-2842-33EF-82FD-4075E0B4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79B7-E28D-3143-E95E-1E5C5721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Decision Tree Split | How to Split Decision Tree and Get Ideal Split">
            <a:extLst>
              <a:ext uri="{FF2B5EF4-FFF2-40B4-BE49-F238E27FC236}">
                <a16:creationId xmlns:a16="http://schemas.microsoft.com/office/drawing/2014/main" id="{1778CE7F-E37A-9A00-6C8A-AA7FFF202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5"/>
          <a:stretch/>
        </p:blipFill>
        <p:spPr bwMode="auto">
          <a:xfrm>
            <a:off x="0" y="445170"/>
            <a:ext cx="12192000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(Meaning they aren’t based on prior assumptions, like normality).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 (</a:t>
            </a:r>
            <a:r>
              <a:rPr lang="en-US" dirty="0" err="1"/>
              <a:t>inheirently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Generally computationally efficient with large datasets when making predictions.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A human can explain how a decision was made, this is less true with most models.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7832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E5E5-59E5-35EA-274E-D25B6123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B27F-6794-70FF-2E55-C188D60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call a model that is too tailored to its training data to be ‘overfitted’ or ‘overtrained’.</a:t>
            </a:r>
          </a:p>
          <a:p>
            <a:r>
              <a:rPr lang="en-US" dirty="0"/>
              <a:t>In many/most ML models, balancing over/underfitting is a primary concern. </a:t>
            </a:r>
          </a:p>
          <a:p>
            <a:pPr lvl="1"/>
            <a:r>
              <a:rPr lang="en-US" dirty="0"/>
              <a:t>Allow a model to learn enough so that it can make accurate predictions. </a:t>
            </a:r>
          </a:p>
          <a:p>
            <a:pPr lvl="1"/>
            <a:r>
              <a:rPr lang="en-US" dirty="0"/>
              <a:t>Constrain that growth so the model doesn’t become so specialized that it only predicts what it has already seen.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2178-9B3E-3637-9A67-8B14DAB4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83C0-8AB8-B7F7-7167-38C73F5F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fitting and Overfitting in Machine Learning-Geeksforgeeks">
            <a:extLst>
              <a:ext uri="{FF2B5EF4-FFF2-40B4-BE49-F238E27FC236}">
                <a16:creationId xmlns:a16="http://schemas.microsoft.com/office/drawing/2014/main" id="{4BA6F22A-74BC-742E-5AEF-7F84D30E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12192000" cy="49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0F4-D4D8-11C7-A7B5-2FBA6AC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Tree’s Growth…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773B-944D-A38F-663E-11F7EF98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793" y="1954924"/>
            <a:ext cx="9858704" cy="4098557"/>
          </a:xfrm>
        </p:spPr>
        <p:txBody>
          <a:bodyPr/>
          <a:lstStyle/>
          <a:p>
            <a:r>
              <a:rPr lang="en-US" dirty="0"/>
              <a:t>Trees are ‘greedy’ – they will try to get as accurate as possible without limits. </a:t>
            </a:r>
          </a:p>
          <a:p>
            <a:pPr lvl="1"/>
            <a:r>
              <a:rPr lang="en-US" dirty="0"/>
              <a:t>This means that if a node has 2 values, a 1 and a 0, the tree will split to two nodes of one item.</a:t>
            </a:r>
          </a:p>
          <a:p>
            <a:r>
              <a:rPr lang="en-US" dirty="0"/>
              <a:t>A tree working to get every single prediction correct in the training data is new. </a:t>
            </a:r>
          </a:p>
          <a:p>
            <a:pPr lvl="1"/>
            <a:r>
              <a:rPr lang="en-US" dirty="0"/>
              <a:t>Regression models will try to generate a model that is “down the middle”. </a:t>
            </a:r>
          </a:p>
          <a:p>
            <a:pPr lvl="1"/>
            <a:r>
              <a:rPr lang="en-US" dirty="0"/>
              <a:t>Regression models can’t really adapt to small differences in the data like a tree can. </a:t>
            </a:r>
          </a:p>
          <a:p>
            <a:r>
              <a:rPr lang="en-US" dirty="0"/>
              <a:t>Regression models need to take an “average” for the line to go down the middle, trees can adapt to ”pick out” values with much more precision. </a:t>
            </a:r>
          </a:p>
          <a:p>
            <a:r>
              <a:rPr lang="en-US" dirty="0"/>
              <a:t>One concern is that if a model is able to get so accurate on the training data, what happens when we have new data that it is trying to predict. </a:t>
            </a:r>
          </a:p>
        </p:txBody>
      </p:sp>
    </p:spTree>
    <p:extLst>
      <p:ext uri="{BB962C8B-B14F-4D97-AF65-F5344CB8AC3E}">
        <p14:creationId xmlns:p14="http://schemas.microsoft.com/office/powerpoint/2010/main" val="360717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364-C364-4F1A-1D16-E90E6269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68062" cy="1049235"/>
          </a:xfrm>
        </p:spPr>
        <p:txBody>
          <a:bodyPr>
            <a:normAutofit/>
          </a:bodyPr>
          <a:lstStyle/>
          <a:p>
            <a:r>
              <a:rPr lang="en-US" dirty="0"/>
              <a:t>Example of Overfitting and Hyperparameters</a:t>
            </a:r>
          </a:p>
        </p:txBody>
      </p:sp>
      <p:pic>
        <p:nvPicPr>
          <p:cNvPr id="3074" name="Picture 2" descr="Overfitting in decision trees | RUOCHI.AI">
            <a:extLst>
              <a:ext uri="{FF2B5EF4-FFF2-40B4-BE49-F238E27FC236}">
                <a16:creationId xmlns:a16="http://schemas.microsoft.com/office/drawing/2014/main" id="{C0F0E531-E4D7-0ACF-BA2D-94B073CF9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r="11907" b="12122"/>
          <a:stretch/>
        </p:blipFill>
        <p:spPr bwMode="auto">
          <a:xfrm>
            <a:off x="0" y="2015734"/>
            <a:ext cx="5850704" cy="33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F32D-3BE8-65AE-1110-4424867C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04" y="1853754"/>
            <a:ext cx="6341296" cy="430530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middle box has 3 items in it. </a:t>
            </a:r>
          </a:p>
          <a:p>
            <a:r>
              <a:rPr lang="en-US" sz="2400" dirty="0"/>
              <a:t>If we don’t limit the tree, it’ll split those into two perfect nodes. </a:t>
            </a:r>
          </a:p>
          <a:p>
            <a:pPr lvl="1"/>
            <a:r>
              <a:rPr lang="en-US" sz="2200" dirty="0"/>
              <a:t>The model would be “overfitted” to this specific data, and not general. </a:t>
            </a:r>
          </a:p>
          <a:p>
            <a:r>
              <a:rPr lang="en-US" sz="2400" dirty="0"/>
              <a:t>Hyperparameters can constrain this over adaptation. </a:t>
            </a:r>
          </a:p>
          <a:p>
            <a:pPr lvl="1"/>
            <a:r>
              <a:rPr lang="en-US" sz="2200" dirty="0"/>
              <a:t>Min samples to split, max depth, min samples per node… </a:t>
            </a:r>
          </a:p>
          <a:p>
            <a:r>
              <a:rPr lang="en-US" sz="2400" dirty="0"/>
              <a:t>We want the model to learn, but not go ”too deep”. </a:t>
            </a:r>
          </a:p>
        </p:txBody>
      </p:sp>
    </p:spTree>
    <p:extLst>
      <p:ext uri="{BB962C8B-B14F-4D97-AF65-F5344CB8AC3E}">
        <p14:creationId xmlns:p14="http://schemas.microsoft.com/office/powerpoint/2010/main" val="4794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Grow</a:t>
            </a:r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A671-EE26-19ED-E3E4-FEA6198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62C-384B-870D-39B1-7BD08990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513"/>
          </a:xfrm>
        </p:spPr>
        <p:txBody>
          <a:bodyPr>
            <a:normAutofit/>
          </a:bodyPr>
          <a:lstStyle/>
          <a:p>
            <a:r>
              <a:rPr lang="en-US" dirty="0"/>
              <a:t>Suppose I was a predictive model that predicted if someone will pass a class. </a:t>
            </a:r>
          </a:p>
          <a:p>
            <a:pPr lvl="1"/>
            <a:r>
              <a:rPr lang="en-US" dirty="0"/>
              <a:t>My features (X values) are everything I can know about students – academic and demographic. </a:t>
            </a:r>
          </a:p>
          <a:p>
            <a:r>
              <a:rPr lang="en-US" dirty="0"/>
              <a:t>If I have a small tree (e.g. 3 levels), I’m probably going to decide based on attendance, HW, reading the text,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If I have an unlimited size tree, I will split each of those nodes to get to 100% accuracy, using whatever I can to do so. </a:t>
            </a:r>
          </a:p>
          <a:p>
            <a:pPr lvl="1"/>
            <a:r>
              <a:rPr lang="en-US" dirty="0"/>
              <a:t>Seat in class, hair color,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My model is overly customized to the specifics of this one class. </a:t>
            </a:r>
          </a:p>
          <a:p>
            <a:pPr lvl="1"/>
            <a:r>
              <a:rPr lang="en-US" dirty="0"/>
              <a:t>This model is not generalizable, it works well for one exact example. </a:t>
            </a:r>
          </a:p>
          <a:p>
            <a:r>
              <a:rPr lang="en-US" dirty="0"/>
              <a:t>We want to stop a model before it gets overfitted, or too tailored to one dataset. </a:t>
            </a:r>
          </a:p>
        </p:txBody>
      </p:sp>
    </p:spTree>
    <p:extLst>
      <p:ext uri="{BB962C8B-B14F-4D97-AF65-F5344CB8AC3E}">
        <p14:creationId xmlns:p14="http://schemas.microsoft.com/office/powerpoint/2010/main" val="150137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3C07-EADE-97C7-4034-D24BC706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are ready to Help!!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3D1F-DD34-6EA1-5FBD-0EEAAEBB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853754"/>
            <a:ext cx="10643793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  <p:pic>
        <p:nvPicPr>
          <p:cNvPr id="4098" name="Picture 2" descr="Random Forest Hyperparameter Tuning in Python | Machine learning">
            <a:extLst>
              <a:ext uri="{FF2B5EF4-FFF2-40B4-BE49-F238E27FC236}">
                <a16:creationId xmlns:a16="http://schemas.microsoft.com/office/drawing/2014/main" id="{CA887C87-1EDB-D98D-E8D4-0FBAC8374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4893" r="15125" b="3976"/>
          <a:stretch/>
        </p:blipFill>
        <p:spPr bwMode="auto">
          <a:xfrm>
            <a:off x="6819639" y="2835479"/>
            <a:ext cx="5372361" cy="40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5DB-3B29-55FD-A56F-98913C5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4309-C70D-012A-9ADC-5DB38E2D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853754"/>
            <a:ext cx="10594427" cy="4199727"/>
          </a:xfrm>
        </p:spPr>
        <p:txBody>
          <a:bodyPr>
            <a:normAutofit/>
          </a:bodyPr>
          <a:lstStyle/>
          <a:p>
            <a:r>
              <a:rPr lang="en-US" dirty="0"/>
              <a:t>Our tree models are more complex than regression – they can learn more complex things. </a:t>
            </a:r>
          </a:p>
          <a:p>
            <a:r>
              <a:rPr lang="en-US" dirty="0"/>
              <a:t>Hyperparameter tuning of our tree is more significant:</a:t>
            </a:r>
          </a:p>
          <a:p>
            <a:pPr lvl="1"/>
            <a:r>
              <a:rPr lang="en-US" dirty="0"/>
              <a:t>The hyperparameters give us many different ways to limit this growth of the model. </a:t>
            </a:r>
          </a:p>
          <a:p>
            <a:pPr lvl="1"/>
            <a:r>
              <a:rPr lang="en-US" dirty="0"/>
              <a:t>We can try different combinations to find a good balance. </a:t>
            </a:r>
          </a:p>
          <a:p>
            <a:r>
              <a:rPr lang="en-US" dirty="0"/>
              <a:t>Training vs testing vs cross-validation:</a:t>
            </a:r>
          </a:p>
          <a:p>
            <a:r>
              <a:rPr lang="en-US" dirty="0"/>
              <a:t>A training score that is much better than a testing score is an indicator of overfitting. </a:t>
            </a:r>
          </a:p>
          <a:p>
            <a:pPr lvl="1"/>
            <a:r>
              <a:rPr lang="en-US" dirty="0"/>
              <a:t>The model has learned too much, and is excellent at predictions in training, but does poorly on new data. </a:t>
            </a:r>
          </a:p>
          <a:p>
            <a:r>
              <a:rPr lang="en-US" dirty="0"/>
              <a:t>A testing score that is much better than a training score is an indicator of underfitting. </a:t>
            </a:r>
          </a:p>
          <a:p>
            <a:pPr lvl="1"/>
            <a:r>
              <a:rPr lang="en-US" dirty="0"/>
              <a:t>The model hasn’t learned enough about the training data to make accurate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19402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4B0D-99F5-CC6A-2158-62B3B40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 Good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1CF6-F3A9-DFEF-F839-11CAD8DC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trees, hyperparameter tuning is our primary tool. </a:t>
            </a:r>
          </a:p>
          <a:p>
            <a:pPr lvl="1"/>
            <a:r>
              <a:rPr lang="en-US" dirty="0"/>
              <a:t>We have many HPs that impact different aspects of how the tree is allowed to grow (learn). </a:t>
            </a:r>
          </a:p>
          <a:p>
            <a:pPr lvl="1"/>
            <a:r>
              <a:rPr lang="en-US" dirty="0"/>
              <a:t>More aggressive constraints = less overfitting. </a:t>
            </a:r>
          </a:p>
          <a:p>
            <a:r>
              <a:rPr lang="en-US" dirty="0"/>
              <a:t>A grid search can automate this, as there are many combinations. </a:t>
            </a:r>
          </a:p>
          <a:p>
            <a:r>
              <a:rPr lang="en-US" dirty="0"/>
              <a:t>There are other techniques that apply with other ML models (for context):</a:t>
            </a:r>
          </a:p>
          <a:p>
            <a:pPr lvl="1"/>
            <a:r>
              <a:rPr lang="en-US" dirty="0"/>
              <a:t>Regularization – limiting the ability of a model to grow. We’ll see this with </a:t>
            </a:r>
            <a:r>
              <a:rPr lang="en-US" dirty="0" err="1"/>
              <a:t>ccp_alpha</a:t>
            </a:r>
            <a:r>
              <a:rPr lang="en-US" dirty="0"/>
              <a:t> in trees. </a:t>
            </a:r>
          </a:p>
          <a:p>
            <a:pPr lvl="1"/>
            <a:r>
              <a:rPr lang="en-US" dirty="0"/>
              <a:t>Early stopping – don’t allow the model to keep training after some cutoff. </a:t>
            </a:r>
          </a:p>
          <a:p>
            <a:pPr lvl="1"/>
            <a:r>
              <a:rPr lang="en-US" dirty="0"/>
              <a:t>Dropout – remove parts of the data (at times) so a model can’t overtrain to it. </a:t>
            </a:r>
          </a:p>
          <a:p>
            <a:r>
              <a:rPr lang="en-US" dirty="0"/>
              <a:t>We force a tree to be accurate, with fewer possible decisions to do so. </a:t>
            </a:r>
          </a:p>
        </p:txBody>
      </p:sp>
    </p:spTree>
    <p:extLst>
      <p:ext uri="{BB962C8B-B14F-4D97-AF65-F5344CB8AC3E}">
        <p14:creationId xmlns:p14="http://schemas.microsoft.com/office/powerpoint/2010/main" val="197561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7998-5C01-743A-980D-29F1A4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3572-53F6-42E8-4411-C050C14D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0482"/>
            <a:ext cx="9603275" cy="4181112"/>
          </a:xfrm>
        </p:spPr>
        <p:txBody>
          <a:bodyPr/>
          <a:lstStyle/>
          <a:p>
            <a:r>
              <a:rPr lang="en-US" dirty="0"/>
              <a:t>Trees are a very useful type of model, that can work better than regression sometimes:</a:t>
            </a:r>
          </a:p>
          <a:p>
            <a:pPr lvl="1"/>
            <a:r>
              <a:rPr lang="en-US" dirty="0"/>
              <a:t>Can handle non-linear relationships by default. </a:t>
            </a:r>
          </a:p>
          <a:p>
            <a:pPr lvl="1"/>
            <a:r>
              <a:rPr lang="en-US" dirty="0"/>
              <a:t>Able to be very adaptable, i.e. able to learn more complex relationships in data. </a:t>
            </a:r>
          </a:p>
          <a:p>
            <a:pPr lvl="1"/>
            <a:r>
              <a:rPr lang="en-US" dirty="0"/>
              <a:t>Can be explained – a human can walk through the decision. </a:t>
            </a:r>
          </a:p>
          <a:p>
            <a:pPr lvl="1"/>
            <a:r>
              <a:rPr lang="en-US" dirty="0"/>
              <a:t>More advanced ensemble (more than one model combined) models use trees as a base. </a:t>
            </a:r>
          </a:p>
          <a:p>
            <a:r>
              <a:rPr lang="en-US" dirty="0"/>
              <a:t>Tree issues still exist:</a:t>
            </a:r>
          </a:p>
          <a:p>
            <a:pPr lvl="1"/>
            <a:r>
              <a:rPr lang="en-US" dirty="0"/>
              <a:t>Tend to overfit – to become too customized to the exact training data. </a:t>
            </a:r>
          </a:p>
          <a:p>
            <a:pPr lvl="1"/>
            <a:r>
              <a:rPr lang="en-US" dirty="0"/>
              <a:t>Unstable – small differences in randomness in training can result in very different models. </a:t>
            </a:r>
          </a:p>
          <a:p>
            <a:pPr lvl="1"/>
            <a:r>
              <a:rPr lang="en-US" dirty="0"/>
              <a:t>More variability in what results – we need to run trials more than with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3978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35D-501E-06CF-C1DC-44ACEAB1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F59D-F04A-BF4D-EB0D-2798804F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12690"/>
            <a:ext cx="7231556" cy="420288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Train-test split and cross-validation.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can use train-test split to get training and testing data.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training score is how accurate the model is on the predictions for the data it is using.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test score is how accurate the model is on the data that was held aside.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can also use the grid search cv in its place.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data will be split into k sets, one used for testing each round.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These two can also be combined and used together.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cross-validation will do its thing, but only the test data is used for 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test score is generated from the data held aside from the cross-validation. </a:t>
            </a:r>
          </a:p>
        </p:txBody>
      </p:sp>
      <p:pic>
        <p:nvPicPr>
          <p:cNvPr id="5122" name="Picture 2" descr="3.1. Cross-validation: evaluating estimator performance — scikit-learn  1.4.1 documentation">
            <a:extLst>
              <a:ext uri="{FF2B5EF4-FFF2-40B4-BE49-F238E27FC236}">
                <a16:creationId xmlns:a16="http://schemas.microsoft.com/office/drawing/2014/main" id="{FC025432-96FA-63DF-CE3A-79DC4885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557" y="2224438"/>
            <a:ext cx="4960443" cy="34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default. </a:t>
            </a:r>
          </a:p>
          <a:p>
            <a:r>
              <a:rPr lang="en-US" dirty="0"/>
              <a:t>When the algorithm creating the tree is deciding how to split at one node, it picks whichever feature/criteria that does the best at improving the metric. </a:t>
            </a:r>
          </a:p>
          <a:p>
            <a:pPr lvl="1"/>
            <a:r>
              <a:rPr lang="en-US" dirty="0"/>
              <a:t>In classification, that means each side of the split becomes the most ‘pure’.</a:t>
            </a:r>
          </a:p>
          <a:p>
            <a:pPr lvl="1"/>
            <a:r>
              <a:rPr lang="en-US" dirty="0"/>
              <a:t>In regression, that means that the MSE is the lowest.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16354</TotalTime>
  <Words>2355</Words>
  <Application>Microsoft Macintosh PowerPoint</Application>
  <PresentationFormat>Widescreen</PresentationFormat>
  <Paragraphs>193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Gallery</vt:lpstr>
      <vt:lpstr>Housekeeping</vt:lpstr>
      <vt:lpstr>Trees</vt:lpstr>
      <vt:lpstr>Preamble</vt:lpstr>
      <vt:lpstr>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PowerPoint Presentation</vt:lpstr>
      <vt:lpstr>PowerPoint Presentation</vt:lpstr>
      <vt:lpstr>Woody Goodness</vt:lpstr>
      <vt:lpstr>Barky Badness</vt:lpstr>
      <vt:lpstr>Overfitting and Underfitting</vt:lpstr>
      <vt:lpstr>PowerPoint Presentation</vt:lpstr>
      <vt:lpstr>Observing a Tree’s Growth…</vt:lpstr>
      <vt:lpstr>Example of Overfitting and Hyperparameters</vt:lpstr>
      <vt:lpstr>Fitting analogy</vt:lpstr>
      <vt:lpstr>Hyperparameters are ready to Help!!</vt:lpstr>
      <vt:lpstr>Making Better Trees - Hyperparameters</vt:lpstr>
      <vt:lpstr>So Many Parameters!</vt:lpstr>
      <vt:lpstr>Tuning the Model</vt:lpstr>
      <vt:lpstr>Fitting a Tree</vt:lpstr>
      <vt:lpstr>Tools for a Good Fit</vt:lpstr>
      <vt:lpstr>Tree Conclusion</vt:lpstr>
      <vt:lpstr>Cost Complexity Pruning</vt:lpstr>
      <vt:lpstr>Be More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39</cp:revision>
  <dcterms:created xsi:type="dcterms:W3CDTF">2022-01-01T00:47:46Z</dcterms:created>
  <dcterms:modified xsi:type="dcterms:W3CDTF">2024-03-26T20:49:01Z</dcterms:modified>
</cp:coreProperties>
</file>