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2"/>
    <p:restoredTop sz="96327"/>
  </p:normalViewPr>
  <p:slideViewPr>
    <p:cSldViewPr snapToGrid="0">
      <p:cViewPr varScale="1">
        <p:scale>
          <a:sx n="128" d="100"/>
          <a:sy n="128"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3AE08-11DF-6345-A7AF-907D2791136F}" type="datetimeFigureOut">
              <a:rPr lang="en-US" smtClean="0"/>
              <a:t>4/18/24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3FB1036-10A9-9841-9AE0-66CF69FF85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411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3AE08-11DF-6345-A7AF-907D2791136F}"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1036-10A9-9841-9AE0-66CF69FF85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28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3AE08-11DF-6345-A7AF-907D2791136F}"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1036-10A9-9841-9AE0-66CF69FF85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137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3AE08-11DF-6345-A7AF-907D2791136F}"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1036-10A9-9841-9AE0-66CF69FF85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11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3AE08-11DF-6345-A7AF-907D2791136F}"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B1036-10A9-9841-9AE0-66CF69FF85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16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23AE08-11DF-6345-A7AF-907D2791136F}"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1036-10A9-9841-9AE0-66CF69FF85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31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3AE08-11DF-6345-A7AF-907D2791136F}" type="datetimeFigureOut">
              <a:rPr lang="en-US" smtClean="0"/>
              <a:t>4/18/24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B1036-10A9-9841-9AE0-66CF69FF85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19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3AE08-11DF-6345-A7AF-907D2791136F}" type="datetimeFigureOut">
              <a:rPr lang="en-US" smtClean="0"/>
              <a:t>4/18/24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B1036-10A9-9841-9AE0-66CF69FF85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3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3AE08-11DF-6345-A7AF-907D2791136F}" type="datetimeFigureOut">
              <a:rPr lang="en-US" smtClean="0"/>
              <a:t>4/18/24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B1036-10A9-9841-9AE0-66CF69FF8566}" type="slidenum">
              <a:rPr lang="en-US" smtClean="0"/>
              <a:t>‹#›</a:t>
            </a:fld>
            <a:endParaRPr lang="en-US"/>
          </a:p>
        </p:txBody>
      </p:sp>
    </p:spTree>
    <p:extLst>
      <p:ext uri="{BB962C8B-B14F-4D97-AF65-F5344CB8AC3E}">
        <p14:creationId xmlns:p14="http://schemas.microsoft.com/office/powerpoint/2010/main" val="301104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23AE08-11DF-6345-A7AF-907D2791136F}"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B1036-10A9-9841-9AE0-66CF69FF85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06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23AE08-11DF-6345-A7AF-907D2791136F}" type="datetimeFigureOut">
              <a:rPr lang="en-US" smtClean="0"/>
              <a:t>4/18/24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3FB1036-10A9-9841-9AE0-66CF69FF85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85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23AE08-11DF-6345-A7AF-907D2791136F}" type="datetimeFigureOut">
              <a:rPr lang="en-US" smtClean="0"/>
              <a:t>4/18/24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FB1036-10A9-9841-9AE0-66CF69FF85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877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669F-3115-3A3F-7798-6C7224ABB27E}"/>
              </a:ext>
            </a:extLst>
          </p:cNvPr>
          <p:cNvSpPr>
            <a:spLocks noGrp="1"/>
          </p:cNvSpPr>
          <p:nvPr>
            <p:ph type="ctrTitle"/>
          </p:nvPr>
        </p:nvSpPr>
        <p:spPr/>
        <p:txBody>
          <a:bodyPr>
            <a:normAutofit fontScale="90000"/>
          </a:bodyPr>
          <a:lstStyle/>
          <a:p>
            <a:r>
              <a:rPr lang="en-US" dirty="0"/>
              <a:t>Unsupervised Learning and Clusters</a:t>
            </a:r>
          </a:p>
        </p:txBody>
      </p:sp>
      <p:sp>
        <p:nvSpPr>
          <p:cNvPr id="3" name="Subtitle 2">
            <a:extLst>
              <a:ext uri="{FF2B5EF4-FFF2-40B4-BE49-F238E27FC236}">
                <a16:creationId xmlns:a16="http://schemas.microsoft.com/office/drawing/2014/main" id="{80E22638-15ED-53AF-6C49-16131027AF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123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C6E6-A0AA-05B7-63A3-33AE8FBF1F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A7A3E4-C94F-2600-8A57-B1CCB07F5266}"/>
              </a:ext>
            </a:extLst>
          </p:cNvPr>
          <p:cNvSpPr>
            <a:spLocks noGrp="1"/>
          </p:cNvSpPr>
          <p:nvPr>
            <p:ph idx="1"/>
          </p:nvPr>
        </p:nvSpPr>
        <p:spPr>
          <a:xfrm>
            <a:off x="1451579" y="2015732"/>
            <a:ext cx="9603275" cy="4037749"/>
          </a:xfrm>
        </p:spPr>
        <p:txBody>
          <a:bodyPr/>
          <a:lstStyle/>
          <a:p>
            <a:r>
              <a:rPr lang="en-US" dirty="0"/>
              <a:t>Clustering is common in many domains. </a:t>
            </a:r>
          </a:p>
          <a:p>
            <a:r>
              <a:rPr lang="en-US" dirty="0"/>
              <a:t>Marketing and customer management are the most prevalent. </a:t>
            </a:r>
          </a:p>
          <a:p>
            <a:r>
              <a:rPr lang="en-US" dirty="0"/>
              <a:t>Fraud or anomaly detection is another. </a:t>
            </a:r>
          </a:p>
          <a:p>
            <a:pPr lvl="1"/>
            <a:r>
              <a:rPr lang="en-US" dirty="0"/>
              <a:t>Cluster all financial transactions at a bank. </a:t>
            </a:r>
          </a:p>
          <a:p>
            <a:pPr lvl="1"/>
            <a:r>
              <a:rPr lang="en-US" dirty="0"/>
              <a:t>Most will cluster into several similar groups – mortgage payments, ATM withdrawals…</a:t>
            </a:r>
          </a:p>
          <a:p>
            <a:pPr lvl="1"/>
            <a:r>
              <a:rPr lang="en-US" dirty="0"/>
              <a:t>We may get small groups or anomalies (ungrouped items) that are worthy of investigation. </a:t>
            </a:r>
          </a:p>
          <a:p>
            <a:pPr lvl="1"/>
            <a:r>
              <a:rPr lang="en-US" dirty="0"/>
              <a:t>This generally uses algorithms other than k-means, but the idea is the same. </a:t>
            </a:r>
          </a:p>
          <a:p>
            <a:pPr lvl="1"/>
            <a:r>
              <a:rPr lang="en-US" dirty="0"/>
              <a:t>Large companies with billions of transactions can become very good at this. Amazon started offering it as a service to banks that use AWS cloud, so they can learn from </a:t>
            </a:r>
            <a:r>
              <a:rPr lang="en-US"/>
              <a:t>many banks. </a:t>
            </a:r>
            <a:endParaRPr lang="en-US" dirty="0"/>
          </a:p>
        </p:txBody>
      </p:sp>
      <p:pic>
        <p:nvPicPr>
          <p:cNvPr id="6146" name="Picture 2" descr="K means: Unraveling Patterns in Data with K means Clustering - FasterCapital">
            <a:extLst>
              <a:ext uri="{FF2B5EF4-FFF2-40B4-BE49-F238E27FC236}">
                <a16:creationId xmlns:a16="http://schemas.microsoft.com/office/drawing/2014/main" id="{A850AF10-7240-89E6-EDF7-F03A1094B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7" r="8824" b="15706"/>
          <a:stretch/>
        </p:blipFill>
        <p:spPr bwMode="auto">
          <a:xfrm>
            <a:off x="7446379" y="0"/>
            <a:ext cx="4745621" cy="2569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7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0C90-A906-5195-666F-553BD89746C3}"/>
              </a:ext>
            </a:extLst>
          </p:cNvPr>
          <p:cNvSpPr>
            <a:spLocks noGrp="1"/>
          </p:cNvSpPr>
          <p:nvPr>
            <p:ph type="title"/>
          </p:nvPr>
        </p:nvSpPr>
        <p:spPr>
          <a:xfrm>
            <a:off x="1451579" y="804519"/>
            <a:ext cx="9603275" cy="1049235"/>
          </a:xfrm>
        </p:spPr>
        <p:txBody>
          <a:bodyPr>
            <a:normAutofit/>
          </a:bodyPr>
          <a:lstStyle/>
          <a:p>
            <a:r>
              <a:rPr lang="en-US" dirty="0"/>
              <a:t>Less supervision</a:t>
            </a:r>
          </a:p>
        </p:txBody>
      </p:sp>
      <p:pic>
        <p:nvPicPr>
          <p:cNvPr id="1026" name="Picture 2" descr="Supervised Learning Scheme">
            <a:extLst>
              <a:ext uri="{FF2B5EF4-FFF2-40B4-BE49-F238E27FC236}">
                <a16:creationId xmlns:a16="http://schemas.microsoft.com/office/drawing/2014/main" id="{91383BAF-2C96-7A82-047E-BBD8583100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7" r="6614"/>
          <a:stretch/>
        </p:blipFill>
        <p:spPr bwMode="auto">
          <a:xfrm>
            <a:off x="0" y="2015734"/>
            <a:ext cx="6390861" cy="39452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84F01E3-52A2-C137-F13C-E450E4CD386D}"/>
              </a:ext>
            </a:extLst>
          </p:cNvPr>
          <p:cNvSpPr>
            <a:spLocks noGrp="1"/>
          </p:cNvSpPr>
          <p:nvPr>
            <p:ph idx="1"/>
          </p:nvPr>
        </p:nvSpPr>
        <p:spPr>
          <a:xfrm>
            <a:off x="6390861" y="2015734"/>
            <a:ext cx="5801139" cy="3945228"/>
          </a:xfrm>
        </p:spPr>
        <p:txBody>
          <a:bodyPr>
            <a:normAutofit/>
          </a:bodyPr>
          <a:lstStyle/>
          <a:p>
            <a:r>
              <a:rPr lang="en-US" dirty="0"/>
              <a:t>Everything we’ve done up to now has been Supervised Learning. </a:t>
            </a:r>
          </a:p>
          <a:p>
            <a:r>
              <a:rPr lang="en-US" dirty="0"/>
              <a:t>In supervised learning, we know the potential outputs in advance. </a:t>
            </a:r>
          </a:p>
          <a:p>
            <a:pPr lvl="1"/>
            <a:r>
              <a:rPr lang="en-US" dirty="0"/>
              <a:t>Supervised learning is a machine learning technique in which we fit the model with both inputs(features) and outputs(labels) of the data.</a:t>
            </a:r>
          </a:p>
          <a:p>
            <a:r>
              <a:rPr lang="en-US" dirty="0"/>
              <a:t>Both regression and classification are supervised learning. </a:t>
            </a:r>
          </a:p>
          <a:p>
            <a:pPr lvl="1"/>
            <a:endParaRPr lang="en-US" dirty="0"/>
          </a:p>
        </p:txBody>
      </p:sp>
    </p:spTree>
    <p:extLst>
      <p:ext uri="{BB962C8B-B14F-4D97-AF65-F5344CB8AC3E}">
        <p14:creationId xmlns:p14="http://schemas.microsoft.com/office/powerpoint/2010/main" val="389352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FC8-EC9C-D1E9-BBD8-91FEAB2B065E}"/>
              </a:ext>
            </a:extLst>
          </p:cNvPr>
          <p:cNvSpPr>
            <a:spLocks noGrp="1"/>
          </p:cNvSpPr>
          <p:nvPr>
            <p:ph type="title"/>
          </p:nvPr>
        </p:nvSpPr>
        <p:spPr>
          <a:xfrm>
            <a:off x="1451579" y="804519"/>
            <a:ext cx="9603275" cy="1049235"/>
          </a:xfrm>
        </p:spPr>
        <p:txBody>
          <a:bodyPr>
            <a:normAutofit/>
          </a:bodyPr>
          <a:lstStyle/>
          <a:p>
            <a:r>
              <a:rPr lang="en-US" dirty="0"/>
              <a:t>Unsupervised Learning</a:t>
            </a:r>
          </a:p>
        </p:txBody>
      </p:sp>
      <p:sp>
        <p:nvSpPr>
          <p:cNvPr id="3" name="Content Placeholder 2">
            <a:extLst>
              <a:ext uri="{FF2B5EF4-FFF2-40B4-BE49-F238E27FC236}">
                <a16:creationId xmlns:a16="http://schemas.microsoft.com/office/drawing/2014/main" id="{09ECCE02-F917-6627-1CE8-9CC5B515B0F6}"/>
              </a:ext>
            </a:extLst>
          </p:cNvPr>
          <p:cNvSpPr>
            <a:spLocks noGrp="1"/>
          </p:cNvSpPr>
          <p:nvPr>
            <p:ph idx="1"/>
          </p:nvPr>
        </p:nvSpPr>
        <p:spPr>
          <a:xfrm>
            <a:off x="0" y="2015734"/>
            <a:ext cx="5703875" cy="4037747"/>
          </a:xfrm>
        </p:spPr>
        <p:txBody>
          <a:bodyPr>
            <a:normAutofit/>
          </a:bodyPr>
          <a:lstStyle/>
          <a:p>
            <a:r>
              <a:rPr lang="en-US" dirty="0"/>
              <a:t>In unsupervised learning, we don’t have the target values of the training data up front. </a:t>
            </a:r>
          </a:p>
          <a:p>
            <a:r>
              <a:rPr lang="en-US" dirty="0"/>
              <a:t>Explores patterns in the data. </a:t>
            </a:r>
          </a:p>
          <a:p>
            <a:r>
              <a:rPr lang="en-US" dirty="0"/>
              <a:t>Common types:</a:t>
            </a:r>
          </a:p>
          <a:p>
            <a:pPr lvl="1"/>
            <a:r>
              <a:rPr lang="en-US" dirty="0"/>
              <a:t>Clustering (grouping similar things)</a:t>
            </a:r>
          </a:p>
          <a:p>
            <a:pPr lvl="1"/>
            <a:r>
              <a:rPr lang="en-US" dirty="0"/>
              <a:t>Dimension reduction (reducing the # of features). </a:t>
            </a:r>
          </a:p>
          <a:p>
            <a:pPr lvl="1"/>
            <a:r>
              <a:rPr lang="en-US" dirty="0"/>
              <a:t>Association (looking for common shared things – customers who buy things, song recommendations).</a:t>
            </a:r>
          </a:p>
        </p:txBody>
      </p:sp>
      <p:pic>
        <p:nvPicPr>
          <p:cNvPr id="2050" name="Picture 2" descr="Unsupervised Learning Scheme">
            <a:extLst>
              <a:ext uri="{FF2B5EF4-FFF2-40B4-BE49-F238E27FC236}">
                <a16:creationId xmlns:a16="http://schemas.microsoft.com/office/drawing/2014/main" id="{21683A16-2987-627F-E542-85E1C57CC3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03876" y="2015734"/>
            <a:ext cx="6488124" cy="364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80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EB8E-310E-2255-FC76-05B209BF3A28}"/>
              </a:ext>
            </a:extLst>
          </p:cNvPr>
          <p:cNvSpPr>
            <a:spLocks noGrp="1"/>
          </p:cNvSpPr>
          <p:nvPr>
            <p:ph type="title"/>
          </p:nvPr>
        </p:nvSpPr>
        <p:spPr/>
        <p:txBody>
          <a:bodyPr/>
          <a:lstStyle/>
          <a:p>
            <a:r>
              <a:rPr lang="en-US" dirty="0"/>
              <a:t>Why and How</a:t>
            </a:r>
          </a:p>
        </p:txBody>
      </p:sp>
      <p:sp>
        <p:nvSpPr>
          <p:cNvPr id="3" name="Content Placeholder 2">
            <a:extLst>
              <a:ext uri="{FF2B5EF4-FFF2-40B4-BE49-F238E27FC236}">
                <a16:creationId xmlns:a16="http://schemas.microsoft.com/office/drawing/2014/main" id="{AF4C7C74-1E0B-F686-B810-D08B2CC15972}"/>
              </a:ext>
            </a:extLst>
          </p:cNvPr>
          <p:cNvSpPr>
            <a:spLocks noGrp="1"/>
          </p:cNvSpPr>
          <p:nvPr>
            <p:ph idx="1"/>
          </p:nvPr>
        </p:nvSpPr>
        <p:spPr>
          <a:xfrm>
            <a:off x="1451579" y="2015732"/>
            <a:ext cx="9603275" cy="4037749"/>
          </a:xfrm>
        </p:spPr>
        <p:txBody>
          <a:bodyPr/>
          <a:lstStyle/>
          <a:p>
            <a:r>
              <a:rPr lang="en-US" dirty="0"/>
              <a:t>Unsupervised learning is common and can work with or without supervised learning. </a:t>
            </a:r>
          </a:p>
          <a:p>
            <a:r>
              <a:rPr lang="en-US" dirty="0"/>
              <a:t>We may not know exactly what we are looking for. </a:t>
            </a:r>
          </a:p>
          <a:p>
            <a:pPr lvl="1"/>
            <a:r>
              <a:rPr lang="en-US" dirty="0"/>
              <a:t>Searching through Amazon customer data to find similar customers. </a:t>
            </a:r>
          </a:p>
          <a:p>
            <a:pPr lvl="1"/>
            <a:r>
              <a:rPr lang="en-US" dirty="0"/>
              <a:t>We may not have labels at all, so we have no choice. </a:t>
            </a:r>
          </a:p>
          <a:p>
            <a:r>
              <a:rPr lang="en-US" dirty="0"/>
              <a:t>This may help as a step in a larger process. </a:t>
            </a:r>
          </a:p>
          <a:p>
            <a:r>
              <a:rPr lang="en-US" dirty="0"/>
              <a:t>We can make data smaller, to display it or process it faster. </a:t>
            </a:r>
          </a:p>
        </p:txBody>
      </p:sp>
    </p:spTree>
    <p:extLst>
      <p:ext uri="{BB962C8B-B14F-4D97-AF65-F5344CB8AC3E}">
        <p14:creationId xmlns:p14="http://schemas.microsoft.com/office/powerpoint/2010/main" val="280615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2105-FDE3-E00C-52A0-D43DFDCDD15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085752B8-6F58-5AF8-6FBA-583AAD541671}"/>
              </a:ext>
            </a:extLst>
          </p:cNvPr>
          <p:cNvSpPr>
            <a:spLocks noGrp="1"/>
          </p:cNvSpPr>
          <p:nvPr>
            <p:ph idx="1"/>
          </p:nvPr>
        </p:nvSpPr>
        <p:spPr>
          <a:xfrm>
            <a:off x="1451579" y="1938130"/>
            <a:ext cx="9603275" cy="4115351"/>
          </a:xfrm>
        </p:spPr>
        <p:txBody>
          <a:bodyPr/>
          <a:lstStyle/>
          <a:p>
            <a:r>
              <a:rPr lang="en-US" dirty="0"/>
              <a:t>Clustering seeks to group data into clusters that are similar to each other. </a:t>
            </a:r>
          </a:p>
          <a:p>
            <a:r>
              <a:rPr lang="en-US" dirty="0"/>
              <a:t>The features we feed the model are what are calculated for similarity. </a:t>
            </a:r>
          </a:p>
          <a:p>
            <a:r>
              <a:rPr lang="en-US" dirty="0"/>
              <a:t>The patterns of similarity we can find with clusters and large data are far more in-depth than we can do by hand. </a:t>
            </a:r>
          </a:p>
          <a:p>
            <a:r>
              <a:rPr lang="en-US" dirty="0"/>
              <a:t>For example, suppose we are in marketing for a car company. </a:t>
            </a:r>
          </a:p>
          <a:p>
            <a:pPr lvl="1"/>
            <a:r>
              <a:rPr lang="en-US" dirty="0"/>
              <a:t>We have a bunch of data about customers – age, purchases, address, job, </a:t>
            </a:r>
            <a:r>
              <a:rPr lang="en-US" dirty="0" err="1"/>
              <a:t>etc</a:t>
            </a:r>
            <a:r>
              <a:rPr lang="en-US" dirty="0"/>
              <a:t>…</a:t>
            </a:r>
          </a:p>
          <a:p>
            <a:pPr lvl="1"/>
            <a:r>
              <a:rPr lang="en-US" dirty="0"/>
              <a:t>We can feed the customers into a clustering algorithm. </a:t>
            </a:r>
          </a:p>
          <a:p>
            <a:pPr lvl="1"/>
            <a:r>
              <a:rPr lang="en-US" dirty="0"/>
              <a:t>We get segments of similar customers, and we can then target advertising to them differently. </a:t>
            </a:r>
          </a:p>
        </p:txBody>
      </p:sp>
    </p:spTree>
    <p:extLst>
      <p:ext uri="{BB962C8B-B14F-4D97-AF65-F5344CB8AC3E}">
        <p14:creationId xmlns:p14="http://schemas.microsoft.com/office/powerpoint/2010/main" val="257342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9F5F-DB57-D259-7970-C37236FF9A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68F14F-AD22-C573-306E-C56BA79D39EA}"/>
              </a:ext>
            </a:extLst>
          </p:cNvPr>
          <p:cNvSpPr>
            <a:spLocks noGrp="1"/>
          </p:cNvSpPr>
          <p:nvPr>
            <p:ph idx="1"/>
          </p:nvPr>
        </p:nvSpPr>
        <p:spPr/>
        <p:txBody>
          <a:bodyPr/>
          <a:lstStyle/>
          <a:p>
            <a:endParaRPr lang="en-US"/>
          </a:p>
        </p:txBody>
      </p:sp>
      <p:pic>
        <p:nvPicPr>
          <p:cNvPr id="3074" name="Picture 2" descr="Customer Segmentation using KMeans Clustering | by Ashim Maity | Medium">
            <a:extLst>
              <a:ext uri="{FF2B5EF4-FFF2-40B4-BE49-F238E27FC236}">
                <a16:creationId xmlns:a16="http://schemas.microsoft.com/office/drawing/2014/main" id="{8CE2CC5B-5DDE-4E0E-8C26-D128BD843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0"/>
            <a:ext cx="10325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17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FD43-F27F-3614-442D-6349D79975B5}"/>
              </a:ext>
            </a:extLst>
          </p:cNvPr>
          <p:cNvSpPr>
            <a:spLocks noGrp="1"/>
          </p:cNvSpPr>
          <p:nvPr>
            <p:ph type="title"/>
          </p:nvPr>
        </p:nvSpPr>
        <p:spPr/>
        <p:txBody>
          <a:bodyPr/>
          <a:lstStyle/>
          <a:p>
            <a:r>
              <a:rPr lang="en-US" dirty="0"/>
              <a:t>Using Clusters</a:t>
            </a:r>
          </a:p>
        </p:txBody>
      </p:sp>
      <p:sp>
        <p:nvSpPr>
          <p:cNvPr id="3" name="Content Placeholder 2">
            <a:extLst>
              <a:ext uri="{FF2B5EF4-FFF2-40B4-BE49-F238E27FC236}">
                <a16:creationId xmlns:a16="http://schemas.microsoft.com/office/drawing/2014/main" id="{1D991937-26A0-75AC-9BE1-CDC074463CF4}"/>
              </a:ext>
            </a:extLst>
          </p:cNvPr>
          <p:cNvSpPr>
            <a:spLocks noGrp="1"/>
          </p:cNvSpPr>
          <p:nvPr>
            <p:ph idx="1"/>
          </p:nvPr>
        </p:nvSpPr>
        <p:spPr>
          <a:xfrm>
            <a:off x="1451579" y="1853754"/>
            <a:ext cx="9603275" cy="4199727"/>
          </a:xfrm>
        </p:spPr>
        <p:txBody>
          <a:bodyPr/>
          <a:lstStyle/>
          <a:p>
            <a:r>
              <a:rPr lang="en-US" dirty="0"/>
              <a:t>This is the same idea as looking at our data, and sorting them into groups. </a:t>
            </a:r>
          </a:p>
          <a:p>
            <a:r>
              <a:rPr lang="en-US" dirty="0"/>
              <a:t>The relationships we can find with lots of data are far more obscure. </a:t>
            </a:r>
          </a:p>
          <a:p>
            <a:pPr lvl="1"/>
            <a:r>
              <a:rPr lang="en-US" dirty="0"/>
              <a:t>We may be able to predict that “25m </a:t>
            </a:r>
            <a:r>
              <a:rPr lang="en-US" dirty="0" err="1"/>
              <a:t>Firefigher</a:t>
            </a:r>
            <a:r>
              <a:rPr lang="en-US" dirty="0"/>
              <a:t>” and “29m </a:t>
            </a:r>
            <a:r>
              <a:rPr lang="en-US" dirty="0" err="1"/>
              <a:t>Stockbroaker</a:t>
            </a:r>
            <a:r>
              <a:rPr lang="en-US" dirty="0"/>
              <a:t>” might both fall into the same segment who wants a sports car It may be harder to identify other people who might end up with similar shopping patterns, but different demographics. Maybe people who got divorces or are balding may end up falling into the same customer. </a:t>
            </a:r>
          </a:p>
          <a:p>
            <a:r>
              <a:rPr lang="en-US" dirty="0"/>
              <a:t>In large applications (FB, Google, Amazon) this can be quite smart. </a:t>
            </a:r>
          </a:p>
          <a:p>
            <a:pPr lvl="1"/>
            <a:r>
              <a:rPr lang="en-US" dirty="0"/>
              <a:t>Marketing never really has a high “hit rate”, so raising the likelihood of targeting the right people is very valuable. </a:t>
            </a:r>
          </a:p>
        </p:txBody>
      </p:sp>
    </p:spTree>
    <p:extLst>
      <p:ext uri="{BB962C8B-B14F-4D97-AF65-F5344CB8AC3E}">
        <p14:creationId xmlns:p14="http://schemas.microsoft.com/office/powerpoint/2010/main" val="344040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5B76-E036-D594-D984-930D8B7C9C8C}"/>
              </a:ext>
            </a:extLst>
          </p:cNvPr>
          <p:cNvSpPr>
            <a:spLocks noGrp="1"/>
          </p:cNvSpPr>
          <p:nvPr>
            <p:ph type="title"/>
          </p:nvPr>
        </p:nvSpPr>
        <p:spPr>
          <a:xfrm>
            <a:off x="6696919" y="804519"/>
            <a:ext cx="4357935" cy="1049235"/>
          </a:xfrm>
        </p:spPr>
        <p:txBody>
          <a:bodyPr>
            <a:normAutofit/>
          </a:bodyPr>
          <a:lstStyle/>
          <a:p>
            <a:r>
              <a:rPr lang="en-US" dirty="0"/>
              <a:t>Creating Clusters</a:t>
            </a:r>
          </a:p>
        </p:txBody>
      </p:sp>
      <p:sp>
        <p:nvSpPr>
          <p:cNvPr id="3" name="Content Placeholder 2">
            <a:extLst>
              <a:ext uri="{FF2B5EF4-FFF2-40B4-BE49-F238E27FC236}">
                <a16:creationId xmlns:a16="http://schemas.microsoft.com/office/drawing/2014/main" id="{5A65C86E-1381-3E51-9E61-46BC34AC988B}"/>
              </a:ext>
            </a:extLst>
          </p:cNvPr>
          <p:cNvSpPr>
            <a:spLocks noGrp="1"/>
          </p:cNvSpPr>
          <p:nvPr>
            <p:ph idx="1"/>
          </p:nvPr>
        </p:nvSpPr>
        <p:spPr>
          <a:xfrm>
            <a:off x="6696919" y="2015734"/>
            <a:ext cx="5495081" cy="4037747"/>
          </a:xfrm>
        </p:spPr>
        <p:txBody>
          <a:bodyPr>
            <a:normAutofit/>
          </a:bodyPr>
          <a:lstStyle/>
          <a:p>
            <a:r>
              <a:rPr lang="en-US" dirty="0"/>
              <a:t>There are several algorithms that can create clusters in different ways. </a:t>
            </a:r>
          </a:p>
          <a:p>
            <a:r>
              <a:rPr lang="en-US" dirty="0"/>
              <a:t>We’ll look at K-mean clustering. </a:t>
            </a:r>
          </a:p>
          <a:p>
            <a:r>
              <a:rPr lang="en-US" dirty="0"/>
              <a:t>In </a:t>
            </a:r>
            <a:r>
              <a:rPr lang="en-US" dirty="0" err="1"/>
              <a:t>sklearn</a:t>
            </a:r>
            <a:r>
              <a:rPr lang="en-US" dirty="0"/>
              <a:t>, we just need to feed the algorithm the data and the number of clusters to make. </a:t>
            </a:r>
          </a:p>
          <a:p>
            <a:r>
              <a:rPr lang="en-US" dirty="0"/>
              <a:t>The process here creates the clusters iteratively. </a:t>
            </a:r>
          </a:p>
        </p:txBody>
      </p:sp>
      <p:pic>
        <p:nvPicPr>
          <p:cNvPr id="5126" name="Picture 6" descr="How to Perform KMeans Clustering Using Python | by Zoumana Keita | Towards  Data Science">
            <a:extLst>
              <a:ext uri="{FF2B5EF4-FFF2-40B4-BE49-F238E27FC236}">
                <a16:creationId xmlns:a16="http://schemas.microsoft.com/office/drawing/2014/main" id="{87D2CA37-FA20-E5C0-D683-1A431E36F8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82" r="2349" b="13079"/>
          <a:stretch/>
        </p:blipFill>
        <p:spPr bwMode="auto">
          <a:xfrm>
            <a:off x="0" y="1163256"/>
            <a:ext cx="6696919" cy="569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52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4587-F365-F96F-8976-0413CC2A00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829B0B-A968-1F09-3BA2-DDF5D6AF8EEB}"/>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081FEC18-627E-8221-C7AE-A66C4379D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233" y="0"/>
            <a:ext cx="6979534" cy="6789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275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268</TotalTime>
  <Words>609</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Unsupervised Learning and Clusters</vt:lpstr>
      <vt:lpstr>Less supervision</vt:lpstr>
      <vt:lpstr>Unsupervised Learning</vt:lpstr>
      <vt:lpstr>Why and How</vt:lpstr>
      <vt:lpstr>Clustering</vt:lpstr>
      <vt:lpstr>PowerPoint Presentation</vt:lpstr>
      <vt:lpstr>Using Clusters</vt:lpstr>
      <vt:lpstr>Creating Clusters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5</cp:revision>
  <dcterms:created xsi:type="dcterms:W3CDTF">2024-02-06T17:39:54Z</dcterms:created>
  <dcterms:modified xsi:type="dcterms:W3CDTF">2024-04-18T16:35:36Z</dcterms:modified>
</cp:coreProperties>
</file>