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62" r:id="rId6"/>
    <p:sldId id="270" r:id="rId7"/>
    <p:sldId id="272" r:id="rId8"/>
    <p:sldId id="259" r:id="rId9"/>
    <p:sldId id="261" r:id="rId10"/>
    <p:sldId id="271" r:id="rId11"/>
    <p:sldId id="263" r:id="rId12"/>
    <p:sldId id="273" r:id="rId13"/>
    <p:sldId id="266" r:id="rId14"/>
    <p:sldId id="267" r:id="rId15"/>
    <p:sldId id="268" r:id="rId16"/>
    <p:sldId id="265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989-A94F-4D4C-8C4F-63FCF99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34-C210-804E-AB3F-34808CC0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Ensemble Models:</a:t>
            </a:r>
          </a:p>
          <a:p>
            <a:pPr lvl="1"/>
            <a:r>
              <a:rPr lang="en-US" dirty="0"/>
              <a:t>Forests</a:t>
            </a:r>
          </a:p>
          <a:p>
            <a:pPr lvl="1"/>
            <a:r>
              <a:rPr lang="en-US" dirty="0"/>
              <a:t>Bootstrapping</a:t>
            </a:r>
          </a:p>
          <a:p>
            <a:r>
              <a:rPr lang="en-US" dirty="0"/>
              <a:t>Project is up – groups of up to 3, if you want.  </a:t>
            </a:r>
          </a:p>
          <a:p>
            <a:r>
              <a:rPr lang="en-US" dirty="0"/>
              <a:t>There’s a test in a week. </a:t>
            </a:r>
          </a:p>
          <a:p>
            <a:pPr lvl="1"/>
            <a:r>
              <a:rPr lang="en-US" dirty="0"/>
              <a:t>Cutoff point here. </a:t>
            </a:r>
          </a:p>
          <a:p>
            <a:pPr lvl="1"/>
            <a:r>
              <a:rPr lang="en-US" dirty="0"/>
              <a:t>I’ll write a guide – ML basics – model types, error, fit, data processing, results…</a:t>
            </a:r>
          </a:p>
          <a:p>
            <a:pPr lvl="1"/>
            <a:r>
              <a:rPr lang="en-US" dirty="0"/>
              <a:t>MC and a few short answers. </a:t>
            </a:r>
          </a:p>
          <a:p>
            <a:pPr lvl="1"/>
            <a:r>
              <a:rPr lang="en-US" dirty="0"/>
              <a:t>Pretty straightforward.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A7D7B-26CC-12AC-870A-73871E13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20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7" name="Picture 717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F7042FD7-56A2-6538-A1F4-C109E12F1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34" y="643467"/>
            <a:ext cx="87733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8172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pPr lvl="1"/>
            <a:r>
              <a:rPr lang="en-US" dirty="0"/>
              <a:t>Not really explainable in the same way that trees are though.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25" name="Picture 9224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OFFICIAL MINI-BOOSTED BOARD - $750">
            <a:extLst>
              <a:ext uri="{FF2B5EF4-FFF2-40B4-BE49-F238E27FC236}">
                <a16:creationId xmlns:a16="http://schemas.microsoft.com/office/drawing/2014/main" id="{A7FC5A41-0427-5640-8A81-2E91ED793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1" name="Rectangle 9230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381BC-BC07-8149-BA2C-7B497BB5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Boosting</a:t>
            </a:r>
          </a:p>
        </p:txBody>
      </p:sp>
      <p:cxnSp>
        <p:nvCxnSpPr>
          <p:cNvPr id="9233" name="Straight Connector 9232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5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A5EB-F22C-75EE-E072-ECC38C5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6F80-DD4C-5B3D-4687-8DE603D0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692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machine learning models, including regression and tree ones, are strong. </a:t>
            </a:r>
          </a:p>
          <a:p>
            <a:pPr lvl="1"/>
            <a:r>
              <a:rPr lang="en-US" dirty="0"/>
              <a:t>This means that they do “much better than baseline”. </a:t>
            </a:r>
          </a:p>
          <a:p>
            <a:r>
              <a:rPr lang="en-US" dirty="0"/>
              <a:t>Weak learners are smaller, simpler, models that do barely better than baseline. </a:t>
            </a:r>
          </a:p>
          <a:p>
            <a:pPr lvl="1"/>
            <a:r>
              <a:rPr lang="en-US" dirty="0"/>
              <a:t>1 or 2 layer tree, regression with small number of 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3074" name="Picture 2" descr="Distinguish between a Weak learner and a Strong Learner | AIML.com">
            <a:extLst>
              <a:ext uri="{FF2B5EF4-FFF2-40B4-BE49-F238E27FC236}">
                <a16:creationId xmlns:a16="http://schemas.microsoft.com/office/drawing/2014/main" id="{41796EBA-E880-E0D6-162F-6BF24957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6" y="3546132"/>
            <a:ext cx="10214919" cy="33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1CBE-A150-341C-E3E8-20E94C3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Weak?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65FC-4A06-477E-00B4-DFB142E5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853755"/>
            <a:ext cx="10774017" cy="2102020"/>
          </a:xfrm>
        </p:spPr>
        <p:txBody>
          <a:bodyPr/>
          <a:lstStyle/>
          <a:p>
            <a:r>
              <a:rPr lang="en-US" dirty="0"/>
              <a:t>So why would anyone care about a weak learner, like a 2-level tree? </a:t>
            </a:r>
          </a:p>
          <a:p>
            <a:pPr lvl="1"/>
            <a:r>
              <a:rPr lang="en-US" dirty="0"/>
              <a:t>Weak learners are fast to process, which matters when we have lots. </a:t>
            </a:r>
          </a:p>
          <a:p>
            <a:pPr lvl="1"/>
            <a:r>
              <a:rPr lang="en-US" dirty="0"/>
              <a:t>Weak learners don’t overfit – they don’t have enough capacity to. E.g. 2 or 3 features and decisions. </a:t>
            </a:r>
          </a:p>
          <a:p>
            <a:pPr lvl="1"/>
            <a:endParaRPr lang="en-US" dirty="0"/>
          </a:p>
        </p:txBody>
      </p:sp>
      <p:pic>
        <p:nvPicPr>
          <p:cNvPr id="4098" name="Picture 2" descr="12 Combining models to maximize results: Ensemble learning - Grokking  Machine Learning">
            <a:extLst>
              <a:ext uri="{FF2B5EF4-FFF2-40B4-BE49-F238E27FC236}">
                <a16:creationId xmlns:a16="http://schemas.microsoft.com/office/drawing/2014/main" id="{CBA015ED-93E3-A6A5-A0BC-BF36A6B2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7" y="4039265"/>
            <a:ext cx="1016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4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2886-0F98-AA8B-6451-6F75CDFB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 Weakness</a:t>
            </a:r>
          </a:p>
        </p:txBody>
      </p:sp>
      <p:pic>
        <p:nvPicPr>
          <p:cNvPr id="5122" name="Picture 2" descr="Gradient Boosting in ML - GeeksforGeeks">
            <a:extLst>
              <a:ext uri="{FF2B5EF4-FFF2-40B4-BE49-F238E27FC236}">
                <a16:creationId xmlns:a16="http://schemas.microsoft.com/office/drawing/2014/main" id="{331A0D05-7BF6-1DE3-26B0-82EBF04AF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r="1730"/>
          <a:stretch/>
        </p:blipFill>
        <p:spPr bwMode="auto">
          <a:xfrm>
            <a:off x="2" y="1985917"/>
            <a:ext cx="5860597" cy="34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8A82-BA4C-E3E8-FB2C-F8D20EA0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600" y="1853754"/>
            <a:ext cx="63314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Boosting ensembles work by combining many weak learners, in sequence. </a:t>
            </a:r>
          </a:p>
          <a:p>
            <a:r>
              <a:rPr lang="en-US" dirty="0"/>
              <a:t>In gradient boosting, each model will:</a:t>
            </a:r>
          </a:p>
          <a:p>
            <a:pPr lvl="1"/>
            <a:r>
              <a:rPr lang="en-US" dirty="0"/>
              <a:t>First round – prediction is just the mean of all values. </a:t>
            </a:r>
          </a:p>
          <a:p>
            <a:pPr lvl="1"/>
            <a:r>
              <a:rPr lang="en-US" sz="2000" dirty="0"/>
              <a:t>Be fitted to the residuals of the previous model (i.e. where the ensemble has error). </a:t>
            </a:r>
          </a:p>
          <a:p>
            <a:pPr lvl="1"/>
            <a:r>
              <a:rPr lang="en-US" sz="2000" dirty="0"/>
              <a:t>‘Chain’ its adjustment onto the prediction. </a:t>
            </a:r>
          </a:p>
          <a:p>
            <a:pPr lvl="1"/>
            <a:r>
              <a:rPr lang="en-US" sz="2000" dirty="0"/>
              <a:t>Each ‘corrects’ the current prediction a little. </a:t>
            </a:r>
          </a:p>
          <a:p>
            <a:r>
              <a:rPr lang="en-US" sz="2200" dirty="0"/>
              <a:t>The ensemble gets the fit of a tree through #s. </a:t>
            </a:r>
          </a:p>
          <a:p>
            <a:r>
              <a:rPr lang="en-US" sz="2200" dirty="0"/>
              <a:t>Overfitting is avoided because only error matters. </a:t>
            </a:r>
          </a:p>
        </p:txBody>
      </p:sp>
    </p:spTree>
    <p:extLst>
      <p:ext uri="{BB962C8B-B14F-4D97-AF65-F5344CB8AC3E}">
        <p14:creationId xmlns:p14="http://schemas.microsoft.com/office/powerpoint/2010/main" val="185310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E032-20BC-ABBC-9D3D-16BD9F4F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4629-ECEA-7370-2920-150D598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6291263" cy="4199727"/>
          </a:xfrm>
        </p:spPr>
        <p:txBody>
          <a:bodyPr/>
          <a:lstStyle/>
          <a:p>
            <a:r>
              <a:rPr lang="en-US" dirty="0"/>
              <a:t>Boosting is another type of ensemble model. </a:t>
            </a:r>
          </a:p>
          <a:p>
            <a:r>
              <a:rPr lang="en-US" dirty="0"/>
              <a:t>Boosting is sequential, one model feeds the next one. </a:t>
            </a:r>
          </a:p>
          <a:p>
            <a:r>
              <a:rPr lang="en-US" dirty="0"/>
              <a:t>The most prevalent models use gradient boosting – one model fixes another’s residuals. </a:t>
            </a:r>
          </a:p>
          <a:p>
            <a:r>
              <a:rPr lang="en-US" dirty="0"/>
              <a:t>These models tend to be near state of the art:</a:t>
            </a:r>
          </a:p>
          <a:p>
            <a:pPr lvl="1"/>
            <a:r>
              <a:rPr lang="en-US" dirty="0"/>
              <a:t>The tree base is able to fit very well to data. </a:t>
            </a:r>
          </a:p>
          <a:p>
            <a:pPr lvl="1"/>
            <a:r>
              <a:rPr lang="en-US" dirty="0"/>
              <a:t>The smaller size of the models prevents overfitting. </a:t>
            </a:r>
          </a:p>
          <a:p>
            <a:pPr lvl="1"/>
            <a:r>
              <a:rPr lang="en-US" dirty="0"/>
              <a:t>The focus on error allows for adaptation, but only where the model was wrong before. </a:t>
            </a:r>
          </a:p>
        </p:txBody>
      </p:sp>
      <p:pic>
        <p:nvPicPr>
          <p:cNvPr id="2050" name="Picture 2" descr="A simple example of visualizing gradient boosting. | Download Scientific  Diagram">
            <a:extLst>
              <a:ext uri="{FF2B5EF4-FFF2-40B4-BE49-F238E27FC236}">
                <a16:creationId xmlns:a16="http://schemas.microsoft.com/office/drawing/2014/main" id="{94BD54CB-67EA-0BFD-4FED-8181C5CF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0"/>
            <a:ext cx="5900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8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F1DF-BB11-CCDB-8BE6-F80770C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13AD-8E7F-21CA-4F32-1E99499D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34" y="2015732"/>
            <a:ext cx="3527620" cy="3450613"/>
          </a:xfrm>
        </p:spPr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Each iteration makes the model slightly more fitted. </a:t>
            </a:r>
          </a:p>
          <a:p>
            <a:pPr lvl="1"/>
            <a:r>
              <a:rPr lang="en-US" dirty="0"/>
              <a:t>The values that have high residuals are what are ‘targeted’. </a:t>
            </a:r>
          </a:p>
          <a:p>
            <a:r>
              <a:rPr lang="en-US" dirty="0"/>
              <a:t>Blue – ensemble model.</a:t>
            </a:r>
          </a:p>
          <a:p>
            <a:r>
              <a:rPr lang="en-US" dirty="0"/>
              <a:t>Green – residual model. </a:t>
            </a:r>
          </a:p>
        </p:txBody>
      </p:sp>
      <p:pic>
        <p:nvPicPr>
          <p:cNvPr id="10242" name="Picture 2" descr="Open Machine Learning Course. Topic 10. Gradient Boosting | by Anastasiia  Manokhina | Open Machine Learning Course | Medium">
            <a:extLst>
              <a:ext uri="{FF2B5EF4-FFF2-40B4-BE49-F238E27FC236}">
                <a16:creationId xmlns:a16="http://schemas.microsoft.com/office/drawing/2014/main" id="{7763F0F8-D98E-C931-3372-7EB2C5BD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7B4B-A6DC-1820-F8EF-ABCC7E0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4F81-46F7-DF1F-91EE-7460FDE0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Boosting models are generally the best overall for smaller tasks. </a:t>
            </a:r>
          </a:p>
          <a:p>
            <a:pPr lvl="1"/>
            <a:r>
              <a:rPr lang="en-US" dirty="0"/>
              <a:t>Large things like image and speech are likely better with neural networks. </a:t>
            </a:r>
          </a:p>
          <a:p>
            <a:pPr lvl="1"/>
            <a:r>
              <a:rPr lang="en-US" dirty="0"/>
              <a:t>Smaller projects, or things using tabular data are likely to be best with something like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Ensembles combine many models to mitigate their weaknesses. </a:t>
            </a:r>
          </a:p>
          <a:p>
            <a:r>
              <a:rPr lang="en-US" dirty="0"/>
              <a:t>Bagging uses many models in parallel, with </a:t>
            </a:r>
            <a:r>
              <a:rPr lang="en-US"/>
              <a:t>bootstrapped datasets. </a:t>
            </a:r>
            <a:endParaRPr lang="en-US" dirty="0"/>
          </a:p>
          <a:p>
            <a:r>
              <a:rPr lang="en-US" dirty="0"/>
              <a:t>Varying what each model does/sees allows for better fits with less overfits. </a:t>
            </a:r>
          </a:p>
        </p:txBody>
      </p:sp>
    </p:spTree>
    <p:extLst>
      <p:ext uri="{BB962C8B-B14F-4D97-AF65-F5344CB8AC3E}">
        <p14:creationId xmlns:p14="http://schemas.microsoft.com/office/powerpoint/2010/main" val="10472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899403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rehensive Decision Tree Models in Bioinformatics | PLOS ONE">
            <a:extLst>
              <a:ext uri="{FF2B5EF4-FFF2-40B4-BE49-F238E27FC236}">
                <a16:creationId xmlns:a16="http://schemas.microsoft.com/office/drawing/2014/main" id="{7D722322-77F7-6DF9-307B-93E30F1B9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7"/>
          <a:stretch/>
        </p:blipFill>
        <p:spPr bwMode="auto">
          <a:xfrm>
            <a:off x="0" y="4177608"/>
            <a:ext cx="5406267" cy="25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This is a little more involved.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Ensembles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736871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FCA-7F7E-341C-E8AA-DADB632E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B519-BC39-D9EB-E0FF-A0ACC819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is Bagging? How do you perform bagging and what are its advantages? -  AIML.com">
            <a:extLst>
              <a:ext uri="{FF2B5EF4-FFF2-40B4-BE49-F238E27FC236}">
                <a16:creationId xmlns:a16="http://schemas.microsoft.com/office/drawing/2014/main" id="{8CE84801-64C7-4730-69C6-78B0DDEF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5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C405-A4B3-555B-EA9D-12CE6856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C8BD-F1B7-DD02-111E-3B8412B9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3" y="1853754"/>
            <a:ext cx="6308954" cy="4199727"/>
          </a:xfrm>
        </p:spPr>
        <p:txBody>
          <a:bodyPr>
            <a:normAutofit/>
          </a:bodyPr>
          <a:lstStyle/>
          <a:p>
            <a:r>
              <a:rPr lang="en-US" dirty="0"/>
              <a:t>Ensembles also generally only use a subset of features for each model. </a:t>
            </a:r>
          </a:p>
          <a:p>
            <a:pPr lvl="1"/>
            <a:r>
              <a:rPr lang="en-US" dirty="0"/>
              <a:t>Can also be done per node (i.e. each node can only select from M features). </a:t>
            </a:r>
          </a:p>
          <a:p>
            <a:r>
              <a:rPr lang="en-US" dirty="0"/>
              <a:t>Each model only has a few features, so it can’t overfit much.</a:t>
            </a:r>
          </a:p>
          <a:p>
            <a:pPr lvl="1"/>
            <a:r>
              <a:rPr lang="en-US" dirty="0"/>
              <a:t>Sometimes it </a:t>
            </a:r>
            <a:r>
              <a:rPr lang="en-US" i="1" dirty="0"/>
              <a:t>has to </a:t>
            </a:r>
            <a:r>
              <a:rPr lang="en-US" dirty="0"/>
              <a:t>make decisions based on other stuff. </a:t>
            </a:r>
          </a:p>
          <a:p>
            <a:r>
              <a:rPr lang="en-US" dirty="0"/>
              <a:t>Combined with bagging, each model is predicating based on a different subset of the training data. </a:t>
            </a:r>
          </a:p>
          <a:p>
            <a:pPr lvl="1"/>
            <a:r>
              <a:rPr lang="en-US" dirty="0"/>
              <a:t>Gains fit with # of trees, not depth of trees. </a:t>
            </a:r>
          </a:p>
        </p:txBody>
      </p:sp>
      <p:pic>
        <p:nvPicPr>
          <p:cNvPr id="8194" name="Picture 2" descr="Variable importance-weighted Random Forests">
            <a:extLst>
              <a:ext uri="{FF2B5EF4-FFF2-40B4-BE49-F238E27FC236}">
                <a16:creationId xmlns:a16="http://schemas.microsoft.com/office/drawing/2014/main" id="{5D566C4A-5D53-DF10-FB06-A749A15A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23"/>
          <a:stretch/>
        </p:blipFill>
        <p:spPr bwMode="auto">
          <a:xfrm>
            <a:off x="6517675" y="0"/>
            <a:ext cx="5674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5978</TotalTime>
  <Words>913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Today</vt:lpstr>
      <vt:lpstr>The Forest and the Trees</vt:lpstr>
      <vt:lpstr>Trees</vt:lpstr>
      <vt:lpstr>Ensemble Models</vt:lpstr>
      <vt:lpstr>Bagging Ensembles </vt:lpstr>
      <vt:lpstr>PowerPoint Presentation</vt:lpstr>
      <vt:lpstr>Features</vt:lpstr>
      <vt:lpstr>Forests</vt:lpstr>
      <vt:lpstr>PowerPoint Presentation</vt:lpstr>
      <vt:lpstr>PowerPoint Presentation</vt:lpstr>
      <vt:lpstr>Forests</vt:lpstr>
      <vt:lpstr>Boosting</vt:lpstr>
      <vt:lpstr>Weak vs Strong Learners</vt:lpstr>
      <vt:lpstr>Why be Weak?</vt:lpstr>
      <vt:lpstr>Stack Weakness</vt:lpstr>
      <vt:lpstr>Boosting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15</cp:revision>
  <dcterms:created xsi:type="dcterms:W3CDTF">2022-01-09T15:02:02Z</dcterms:created>
  <dcterms:modified xsi:type="dcterms:W3CDTF">2024-04-04T20:27:27Z</dcterms:modified>
</cp:coreProperties>
</file>