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75" r:id="rId4"/>
    <p:sldId id="277" r:id="rId5"/>
    <p:sldId id="258" r:id="rId6"/>
    <p:sldId id="280" r:id="rId7"/>
    <p:sldId id="259" r:id="rId8"/>
    <p:sldId id="260" r:id="rId9"/>
    <p:sldId id="261" r:id="rId10"/>
    <p:sldId id="264" r:id="rId11"/>
    <p:sldId id="267" r:id="rId12"/>
    <p:sldId id="262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76" r:id="rId22"/>
    <p:sldId id="265" r:id="rId23"/>
    <p:sldId id="266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F847C-F7B0-7C40-B283-F542FFA21D1E}">
          <p14:sldIdLst>
            <p14:sldId id="257"/>
            <p14:sldId id="256"/>
            <p14:sldId id="275"/>
            <p14:sldId id="277"/>
            <p14:sldId id="258"/>
            <p14:sldId id="280"/>
            <p14:sldId id="259"/>
            <p14:sldId id="260"/>
            <p14:sldId id="261"/>
            <p14:sldId id="264"/>
            <p14:sldId id="267"/>
          </p14:sldIdLst>
        </p14:section>
        <p14:section name="FIt Bias-Var" id="{46736D7B-AD82-DE4F-A60B-BA03BCAE647D}">
          <p14:sldIdLst>
            <p14:sldId id="262"/>
            <p14:sldId id="269"/>
            <p14:sldId id="270"/>
            <p14:sldId id="271"/>
            <p14:sldId id="272"/>
            <p14:sldId id="273"/>
            <p14:sldId id="274"/>
            <p14:sldId id="278"/>
            <p14:sldId id="279"/>
          </p14:sldIdLst>
        </p14:section>
        <p14:section name="Pruning" id="{296F91D1-A674-1F4B-AF7D-B0F4B71EC16A}">
          <p14:sldIdLst>
            <p14:sldId id="276"/>
            <p14:sldId id="265"/>
            <p14:sldId id="266"/>
          </p14:sldIdLst>
        </p14:section>
        <p14:section name="Conclusion" id="{7175EE28-949C-584D-960F-81B7F5EF51BD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725"/>
  </p:normalViewPr>
  <p:slideViewPr>
    <p:cSldViewPr snapToGrid="0">
      <p:cViewPr varScale="1">
        <p:scale>
          <a:sx n="148" d="100"/>
          <a:sy n="148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21" y="1951264"/>
            <a:ext cx="10148208" cy="4102217"/>
          </a:xfrm>
        </p:spPr>
        <p:txBody>
          <a:bodyPr>
            <a:normAutofit/>
          </a:bodyPr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/>
              <a:t>Regression one is generally decently done. </a:t>
            </a:r>
          </a:p>
          <a:p>
            <a:pPr lvl="1"/>
            <a:r>
              <a:rPr lang="en-US" dirty="0"/>
              <a:t>Common – cleanup of data, check data after, verify what is happening (print values/status)</a:t>
            </a:r>
          </a:p>
          <a:p>
            <a:pPr lvl="1"/>
            <a:r>
              <a:rPr lang="en-US" dirty="0"/>
              <a:t>Classification assignment – let’s look at it, file on Moodle. Walkthrough/Q+A at end.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trees. </a:t>
            </a:r>
          </a:p>
          <a:p>
            <a:pPr lvl="1"/>
            <a:r>
              <a:rPr lang="en-US" dirty="0"/>
              <a:t>Tree pruning. </a:t>
            </a:r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to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792B-08BF-2740-ACD9-61F93A0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F44-1B3D-5341-BADA-7015DD97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0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06A-6708-164F-B33E-FD9D6CC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 – Model Assumes Linear</a:t>
            </a:r>
            <a:br>
              <a:rPr lang="en-US" dirty="0"/>
            </a:br>
            <a:r>
              <a:rPr lang="en-US" dirty="0"/>
              <a:t>Model is Underfitted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3FA-BE41-F74E-8956-0693E36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mple Linear Regression, Cost Function &amp;amp; Gradient Descent | by Sanathkumar  Sunkad | Analytics Vidhya | Medium">
            <a:extLst>
              <a:ext uri="{FF2B5EF4-FFF2-40B4-BE49-F238E27FC236}">
                <a16:creationId xmlns:a16="http://schemas.microsoft.com/office/drawing/2014/main" id="{20A094C7-5F0B-9249-A72F-8364C65E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/>
          <a:stretch/>
        </p:blipFill>
        <p:spPr bwMode="auto">
          <a:xfrm>
            <a:off x="2745259" y="2015732"/>
            <a:ext cx="6701481" cy="45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ecision Tree Regression in Machine learning | by Kashish Chugh | Medium">
            <a:extLst>
              <a:ext uri="{FF2B5EF4-FFF2-40B4-BE49-F238E27FC236}">
                <a16:creationId xmlns:a16="http://schemas.microsoft.com/office/drawing/2014/main" id="{04A3CE4B-EB33-0883-07C2-440B31B0B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2648" r="1741" b="3196"/>
          <a:stretch/>
        </p:blipFill>
        <p:spPr bwMode="auto">
          <a:xfrm>
            <a:off x="3436307" y="1612632"/>
            <a:ext cx="8755693" cy="51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.10. Decision Trees — scikit-learn 1.4.1 documentation">
            <a:extLst>
              <a:ext uri="{FF2B5EF4-FFF2-40B4-BE49-F238E27FC236}">
                <a16:creationId xmlns:a16="http://schemas.microsoft.com/office/drawing/2014/main" id="{CFC9975A-5FB7-0EAA-36FC-D565CC129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" t="5668" r="8262" b="2071"/>
          <a:stretch/>
        </p:blipFill>
        <p:spPr bwMode="auto">
          <a:xfrm>
            <a:off x="1" y="1329136"/>
            <a:ext cx="4075914" cy="313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dirty="0"/>
              <a:t>Regularization. (E.g. tree pruning and regularization in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50A8-4E4C-482C-C722-A7514191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8FD9-8BD1-0553-B52B-B1178A0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achine Learning | Google for Developers">
            <a:extLst>
              <a:ext uri="{FF2B5EF4-FFF2-40B4-BE49-F238E27FC236}">
                <a16:creationId xmlns:a16="http://schemas.microsoft.com/office/drawing/2014/main" id="{4CE16551-364D-5079-B21B-38E9A26A9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1320800"/>
            <a:ext cx="51689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BC04-B7F4-9851-2B13-948C59CC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205A-A0AF-0157-4BF6-083344F1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chine Learning | Google for Developers">
            <a:extLst>
              <a:ext uri="{FF2B5EF4-FFF2-40B4-BE49-F238E27FC236}">
                <a16:creationId xmlns:a16="http://schemas.microsoft.com/office/drawing/2014/main" id="{7CED8B5E-7899-5699-0417-6A06C459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41134"/>
            <a:ext cx="12203545" cy="47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62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7168-83F9-3F42-DBDD-A2D2B5B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17D6-7CA2-32B8-162F-DAAE6A6F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7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678886" cy="4289871"/>
          </a:xfrm>
        </p:spPr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the model) and being wrong will negatively impact the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E191-2A18-CACE-D46F-6C796EC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1A8B-930E-330F-AEC4-4F6CFD6E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Trees are a relatively simple concept of a predictive model. </a:t>
            </a:r>
          </a:p>
          <a:p>
            <a:pPr lvl="1"/>
            <a:r>
              <a:rPr lang="en-US" dirty="0"/>
              <a:t>All the data “goes in” the top. </a:t>
            </a:r>
          </a:p>
          <a:p>
            <a:pPr lvl="1"/>
            <a:r>
              <a:rPr lang="en-US" dirty="0"/>
              <a:t>The predictions are the values in the leaf nodes. </a:t>
            </a:r>
          </a:p>
          <a:p>
            <a:pPr lvl="1"/>
            <a:r>
              <a:rPr lang="en-US" dirty="0"/>
              <a:t>Each record is routed to a leaf node via a series of decisions. </a:t>
            </a:r>
          </a:p>
          <a:p>
            <a:pPr lvl="2"/>
            <a:r>
              <a:rPr lang="en-US" dirty="0"/>
              <a:t>What those decisions are get determined by whatever does the best job of minimizing error – i.e. making pure subsets. </a:t>
            </a:r>
          </a:p>
          <a:p>
            <a:r>
              <a:rPr lang="en-US" dirty="0"/>
              <a:t>Trees are more flexible than regression, but prone to overfitting – being too tailored to the exact training data seen by the model. </a:t>
            </a:r>
          </a:p>
          <a:p>
            <a:pPr lvl="1"/>
            <a:r>
              <a:rPr lang="en-US" dirty="0"/>
              <a:t>Need to utilize techniques to limit the overfitting. </a:t>
            </a:r>
          </a:p>
          <a:p>
            <a:pPr lvl="1"/>
            <a:r>
              <a:rPr lang="en-US" dirty="0"/>
              <a:t>We want a model that is good on general ‘new’ data, not one that ‘memorized the answers’. </a:t>
            </a:r>
          </a:p>
        </p:txBody>
      </p:sp>
    </p:spTree>
    <p:extLst>
      <p:ext uri="{BB962C8B-B14F-4D97-AF65-F5344CB8AC3E}">
        <p14:creationId xmlns:p14="http://schemas.microsoft.com/office/powerpoint/2010/main" val="230288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7BC0-E60B-3C0E-B9C3-3DC2ED6F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0E15-1A94-C431-76A1-B7628BF0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prove it in math: why deeper decision trees will never have higher  expected cross entropy? - DataScienceCentral.com">
            <a:extLst>
              <a:ext uri="{FF2B5EF4-FFF2-40B4-BE49-F238E27FC236}">
                <a16:creationId xmlns:a16="http://schemas.microsoft.com/office/drawing/2014/main" id="{B68399B4-A9A1-ABB0-DB89-34A16760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295696" cy="4199727"/>
          </a:xfrm>
        </p:spPr>
        <p:txBody>
          <a:bodyPr/>
          <a:lstStyle/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The logic of how a tree works remains the same, some details change:</a:t>
            </a:r>
          </a:p>
          <a:p>
            <a:pPr lvl="1"/>
            <a:r>
              <a:rPr lang="en-US" dirty="0"/>
              <a:t>The split decision minimizes MSE not purity. </a:t>
            </a:r>
          </a:p>
          <a:p>
            <a:pPr lvl="1"/>
            <a:r>
              <a:rPr lang="en-US" dirty="0"/>
              <a:t>The predication of each leaf node is the avg. value in that node, not a class label. </a:t>
            </a:r>
          </a:p>
          <a:p>
            <a:r>
              <a:rPr lang="en-US" dirty="0"/>
              <a:t>Practical usage is not really any different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Same syntax, prep, pipelines,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ython | Decision Tree Regression using sklearn - GeeksforGeeks">
            <a:extLst>
              <a:ext uri="{FF2B5EF4-FFF2-40B4-BE49-F238E27FC236}">
                <a16:creationId xmlns:a16="http://schemas.microsoft.com/office/drawing/2014/main" id="{7A750EB6-5892-C445-AEB7-B0B51644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0"/>
            <a:ext cx="1106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EF126-CBC1-3C5A-C12B-E3860A3A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804519"/>
            <a:ext cx="6012873" cy="1049235"/>
          </a:xfrm>
        </p:spPr>
        <p:txBody>
          <a:bodyPr/>
          <a:lstStyle/>
          <a:p>
            <a:r>
              <a:rPr lang="en-US" dirty="0"/>
              <a:t>Regression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82FB-5661-99F9-8699-05E919F0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6593968" cy="4199727"/>
          </a:xfrm>
        </p:spPr>
        <p:txBody>
          <a:bodyPr>
            <a:normAutofit/>
          </a:bodyPr>
          <a:lstStyle/>
          <a:p>
            <a:r>
              <a:rPr lang="en-US" dirty="0"/>
              <a:t>The predictions of a regression tree are different from a linear regression – they are discreet.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 – not a smooth curve.</a:t>
            </a:r>
          </a:p>
          <a:p>
            <a:r>
              <a:rPr lang="en-US" dirty="0"/>
              <a:t>Regression trees are limited: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 – what is predicted (y) varies more </a:t>
            </a:r>
            <a:r>
              <a:rPr lang="en-US" dirty="0" err="1"/>
              <a:t>w.r.t.</a:t>
            </a:r>
            <a:r>
              <a:rPr lang="en-US" dirty="0"/>
              <a:t> X.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6691940" y="1966749"/>
            <a:ext cx="5500060" cy="351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10317</TotalTime>
  <Words>1495</Words>
  <Application>Microsoft Macintosh PowerPoint</Application>
  <PresentationFormat>Widescreen</PresentationFormat>
  <Paragraphs>127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Housekeeping</vt:lpstr>
      <vt:lpstr>Regression Trees</vt:lpstr>
      <vt:lpstr>Review - Trees</vt:lpstr>
      <vt:lpstr>PowerPoint Presentation</vt:lpstr>
      <vt:lpstr>Regression Trees</vt:lpstr>
      <vt:lpstr>Regression Tree Structure</vt:lpstr>
      <vt:lpstr>Deciding Splits</vt:lpstr>
      <vt:lpstr>Leaf Node Predictions</vt:lpstr>
      <vt:lpstr>Regression Tree results</vt:lpstr>
      <vt:lpstr>Extrapolation – Keep Going…</vt:lpstr>
      <vt:lpstr>Another example</vt:lpstr>
      <vt:lpstr>Regression Tree Fits</vt:lpstr>
      <vt:lpstr>Error in predictive modeling</vt:lpstr>
      <vt:lpstr>Bias Error – Model Assumes Linear Model is Underfitted</vt:lpstr>
      <vt:lpstr>Variance Error – Tree that is Overfitted </vt:lpstr>
      <vt:lpstr>Balancing Act</vt:lpstr>
      <vt:lpstr>Bias Variance Tradeoff</vt:lpstr>
      <vt:lpstr>Finding the balance</vt:lpstr>
      <vt:lpstr>PowerPoint Presentation</vt:lpstr>
      <vt:lpstr>PowerPoint Presentation</vt:lpstr>
      <vt:lpstr>Regularization in Regression Trees</vt:lpstr>
      <vt:lpstr>Cost Complexity Pruning</vt:lpstr>
      <vt:lpstr>Pruning in Practice</vt:lpstr>
      <vt:lpstr>Conclusion - Regression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32</cp:revision>
  <dcterms:created xsi:type="dcterms:W3CDTF">2024-02-08T17:56:59Z</dcterms:created>
  <dcterms:modified xsi:type="dcterms:W3CDTF">2024-04-02T19:58:14Z</dcterms:modified>
</cp:coreProperties>
</file>