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61" r:id="rId4"/>
    <p:sldId id="257" r:id="rId5"/>
    <p:sldId id="264" r:id="rId6"/>
    <p:sldId id="267" r:id="rId7"/>
    <p:sldId id="266" r:id="rId8"/>
    <p:sldId id="258" r:id="rId9"/>
    <p:sldId id="268" r:id="rId10"/>
    <p:sldId id="259" r:id="rId11"/>
    <p:sldId id="260" r:id="rId12"/>
    <p:sldId id="262" r:id="rId13"/>
    <p:sldId id="269" r:id="rId14"/>
    <p:sldId id="265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1"/>
    <p:restoredTop sz="96327"/>
  </p:normalViewPr>
  <p:slideViewPr>
    <p:cSldViewPr snapToGrid="0" snapToObjects="1">
      <p:cViewPr varScale="1">
        <p:scale>
          <a:sx n="180" d="100"/>
          <a:sy n="180" d="100"/>
        </p:scale>
        <p:origin x="20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0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4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1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4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6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C616-8F30-EA4A-B186-C027DE3D5CB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729C-5F22-829B-D662-2A331344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5FD-6617-B722-A9EB-3D279C62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Feature selection. </a:t>
            </a:r>
          </a:p>
          <a:p>
            <a:pPr lvl="1"/>
            <a:r>
              <a:rPr lang="en-US" dirty="0"/>
              <a:t>Theory basics</a:t>
            </a:r>
          </a:p>
          <a:p>
            <a:pPr lvl="1"/>
            <a:r>
              <a:rPr lang="en-US" dirty="0"/>
              <a:t>How to. </a:t>
            </a:r>
          </a:p>
          <a:p>
            <a:r>
              <a:rPr lang="en-US" dirty="0"/>
              <a:t>Images in data. </a:t>
            </a:r>
          </a:p>
          <a:p>
            <a:pPr lvl="1"/>
            <a:r>
              <a:rPr lang="en-US" dirty="0"/>
              <a:t>Representing images. </a:t>
            </a:r>
          </a:p>
          <a:p>
            <a:pPr lvl="1"/>
            <a:r>
              <a:rPr lang="en-US" dirty="0"/>
              <a:t>Using images as features for models. </a:t>
            </a:r>
          </a:p>
          <a:p>
            <a:pPr lvl="1"/>
            <a:r>
              <a:rPr lang="en-US"/>
              <a:t>Multi-class classifications. </a:t>
            </a:r>
          </a:p>
        </p:txBody>
      </p:sp>
    </p:spTree>
    <p:extLst>
      <p:ext uri="{BB962C8B-B14F-4D97-AF65-F5344CB8AC3E}">
        <p14:creationId xmlns:p14="http://schemas.microsoft.com/office/powerpoint/2010/main" val="334234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38B9-B551-924B-B4DA-B77F342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9D49-2C8D-D84F-AC9F-73C0BD80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k best: select the best k features based on the metric. </a:t>
            </a:r>
          </a:p>
          <a:p>
            <a:r>
              <a:rPr lang="en-US" dirty="0"/>
              <a:t>Select percentile: select the best percentage of features based on the metric. </a:t>
            </a:r>
          </a:p>
        </p:txBody>
      </p:sp>
    </p:spTree>
    <p:extLst>
      <p:ext uri="{BB962C8B-B14F-4D97-AF65-F5344CB8AC3E}">
        <p14:creationId xmlns:p14="http://schemas.microsoft.com/office/powerpoint/2010/main" val="88009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4231-E9D2-2B4F-A563-28EA1CB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B455-5B3A-F648-BC35-3F128B63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type of feature selection we have used is the “built in” selection in models. </a:t>
            </a:r>
          </a:p>
          <a:p>
            <a:r>
              <a:rPr lang="en-US" dirty="0"/>
              <a:t>Trees and Lasso regression both select out less important features. </a:t>
            </a:r>
          </a:p>
          <a:p>
            <a:pPr lvl="1"/>
            <a:r>
              <a:rPr lang="en-US" dirty="0"/>
              <a:t>Lasso models are a variety of linear regression, that use regularization (penalty on cost). </a:t>
            </a:r>
          </a:p>
          <a:p>
            <a:r>
              <a:rPr lang="en-US" dirty="0"/>
              <a:t>Select from Model:</a:t>
            </a:r>
          </a:p>
          <a:p>
            <a:pPr lvl="1"/>
            <a:r>
              <a:rPr lang="en-US" dirty="0"/>
              <a:t>Select from model lets us “borrow” the feature selection of algorithms and apply it as a filter. </a:t>
            </a:r>
          </a:p>
          <a:p>
            <a:pPr lvl="1"/>
            <a:r>
              <a:rPr lang="en-US" dirty="0"/>
              <a:t>E.g. we can use a tree’s feature importance as a step to select features, then pass that dataset to a different model to predict.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8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291B-3F11-C548-9C0D-96F240F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B713-6A96-C442-AB6C-3FF420D9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elimination does what it says, removes features one at a time. </a:t>
            </a:r>
          </a:p>
          <a:p>
            <a:r>
              <a:rPr lang="en-US" dirty="0"/>
              <a:t>The entire feature set is modeled.</a:t>
            </a:r>
          </a:p>
          <a:p>
            <a:r>
              <a:rPr lang="en-US" dirty="0"/>
              <a:t>The least important feature is booted. </a:t>
            </a:r>
          </a:p>
          <a:p>
            <a:r>
              <a:rPr lang="en-US" dirty="0"/>
              <a:t>Rinse and repeat until the criteria for # of features is reached. </a:t>
            </a:r>
          </a:p>
          <a:p>
            <a:r>
              <a:rPr lang="en-US" dirty="0"/>
              <a:t>RFECV – Implements a “grid search” with cross validation to choose number of features:</a:t>
            </a:r>
          </a:p>
          <a:p>
            <a:pPr lvl="1"/>
            <a:r>
              <a:rPr lang="en-US" dirty="0"/>
              <a:t>Will choose number of features with the best score. </a:t>
            </a:r>
          </a:p>
          <a:p>
            <a:pPr lvl="1"/>
            <a:r>
              <a:rPr lang="en-US" dirty="0"/>
              <a:t>Good for pipelines! Auto-select the best set </a:t>
            </a:r>
            <a:r>
              <a:rPr lang="en-US"/>
              <a:t>of features. </a:t>
            </a:r>
          </a:p>
        </p:txBody>
      </p:sp>
    </p:spTree>
    <p:extLst>
      <p:ext uri="{BB962C8B-B14F-4D97-AF65-F5344CB8AC3E}">
        <p14:creationId xmlns:p14="http://schemas.microsoft.com/office/powerpoint/2010/main" val="58054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F2D5-29EF-ABF2-7188-95DB881D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C02C-B331-38A5-23E4-A50F0F19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Feature selection can be important. </a:t>
            </a:r>
          </a:p>
          <a:p>
            <a:pPr lvl="1"/>
            <a:r>
              <a:rPr lang="en-US" dirty="0"/>
              <a:t>We want to remove anything that is actively bad. </a:t>
            </a:r>
          </a:p>
          <a:p>
            <a:pPr lvl="1"/>
            <a:r>
              <a:rPr lang="en-US" dirty="0"/>
              <a:t>In most cases, it is good to remove other stuff that is not all that helpful. </a:t>
            </a:r>
          </a:p>
          <a:p>
            <a:r>
              <a:rPr lang="en-US" dirty="0"/>
              <a:t>Feature selection will rarely cause accuracy scores to jump. </a:t>
            </a:r>
          </a:p>
          <a:p>
            <a:r>
              <a:rPr lang="en-US" dirty="0"/>
              <a:t>Some feature selection is done by us in exploration – what isn’t useful here? </a:t>
            </a:r>
          </a:p>
          <a:p>
            <a:r>
              <a:rPr lang="en-US" dirty="0"/>
              <a:t>We can also create a filter in the data preparation process. </a:t>
            </a:r>
          </a:p>
          <a:p>
            <a:pPr lvl="1"/>
            <a:r>
              <a:rPr lang="en-US" dirty="0"/>
              <a:t>Only features that meet X criteria can be used. </a:t>
            </a:r>
          </a:p>
          <a:p>
            <a:pPr lvl="1"/>
            <a:r>
              <a:rPr lang="en-US" dirty="0"/>
              <a:t>We can define dynamic criteria in some scenarios, using pipeline tools. </a:t>
            </a:r>
          </a:p>
        </p:txBody>
      </p:sp>
    </p:spTree>
    <p:extLst>
      <p:ext uri="{BB962C8B-B14F-4D97-AF65-F5344CB8AC3E}">
        <p14:creationId xmlns:p14="http://schemas.microsoft.com/office/powerpoint/2010/main" val="277668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E3C1-5B20-D524-8B03-2C9E5007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Selection’s Buddies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8E8B-57F3-C18E-4EA1-CDDEBA73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29" y="1853755"/>
            <a:ext cx="11795050" cy="4199726"/>
          </a:xfrm>
        </p:spPr>
        <p:txBody>
          <a:bodyPr>
            <a:normAutofit/>
          </a:bodyPr>
          <a:lstStyle/>
          <a:p>
            <a:r>
              <a:rPr lang="en-US" dirty="0"/>
              <a:t>PCA – extracts portions of the “value” from each feature, composes into new features. </a:t>
            </a:r>
          </a:p>
          <a:p>
            <a:pPr lvl="1"/>
            <a:r>
              <a:rPr lang="en-US" dirty="0"/>
              <a:t>Not feature selection as none of the features actually goes away. </a:t>
            </a:r>
          </a:p>
          <a:p>
            <a:pPr lvl="1"/>
            <a:r>
              <a:rPr lang="en-US" dirty="0"/>
              <a:t>Can provide many of the same benefits, or better. E.g. example with pixels. </a:t>
            </a:r>
          </a:p>
          <a:p>
            <a:r>
              <a:rPr lang="en-US" dirty="0"/>
              <a:t>Bigger/better models – large models, like neural networks, can learn their own feature selection given data. </a:t>
            </a:r>
          </a:p>
          <a:p>
            <a:pPr lvl="1"/>
            <a:r>
              <a:rPr lang="en-US" dirty="0"/>
              <a:t>Complex scenarios may allow the model to learn this better than is possible with this manual stuff. </a:t>
            </a:r>
          </a:p>
          <a:p>
            <a:pPr lvl="1"/>
            <a:r>
              <a:rPr lang="en-US" dirty="0"/>
              <a:t>The smart AI models you see doing cool stuff play by different rules, as they have lots and lots of data. </a:t>
            </a:r>
          </a:p>
          <a:p>
            <a:r>
              <a:rPr lang="en-US" dirty="0"/>
              <a:t>Simple is (usually) better – in most cases if you can get almost all the performance with simple data/simple models, that’s a win. </a:t>
            </a:r>
          </a:p>
          <a:p>
            <a:pPr lvl="1"/>
            <a:r>
              <a:rPr lang="en-US" dirty="0"/>
              <a:t>Feature selection will make more of an impact with smaller, simpler models and data. </a:t>
            </a:r>
          </a:p>
          <a:p>
            <a:pPr lvl="1"/>
            <a:r>
              <a:rPr lang="en-US" dirty="0"/>
              <a:t>Can unlock better performance on large models by allowing quicker trials. </a:t>
            </a:r>
          </a:p>
        </p:txBody>
      </p:sp>
    </p:spTree>
    <p:extLst>
      <p:ext uri="{BB962C8B-B14F-4D97-AF65-F5344CB8AC3E}">
        <p14:creationId xmlns:p14="http://schemas.microsoft.com/office/powerpoint/2010/main" val="260904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E129-F1EA-E644-1E72-5BB247FD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024A-3DAD-50FE-1A11-16034544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5396752" cy="42776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One special type of data we can use with models are images.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Image data seems totally different from a </a:t>
            </a:r>
            <a:r>
              <a:rPr lang="en-US" sz="1600" dirty="0" err="1"/>
              <a:t>dataframe</a:t>
            </a:r>
            <a:r>
              <a:rPr lang="en-US" sz="1600" dirty="0"/>
              <a:t> or array… at first glance.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If we represent the data in an image in a </a:t>
            </a:r>
            <a:r>
              <a:rPr lang="en-US" sz="1600" dirty="0" err="1"/>
              <a:t>dataframe-ish</a:t>
            </a:r>
            <a:r>
              <a:rPr lang="en-US" sz="1600" dirty="0"/>
              <a:t> format, we can use it.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In a black and white picture: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Each pixel is a feature.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Each pixel has a value for ‘darkness’ (usually 0-255).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We just need to make it 1D for an array: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Flatten the 2d down to a row for modelling.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Reshape it back to rectangle for number usage. </a:t>
            </a:r>
          </a:p>
        </p:txBody>
      </p:sp>
      <p:pic>
        <p:nvPicPr>
          <p:cNvPr id="3074" name="Picture 2" descr="TensorFlow MNIST Dataset In CNN Javatpoint, 52% OFF">
            <a:extLst>
              <a:ext uri="{FF2B5EF4-FFF2-40B4-BE49-F238E27FC236}">
                <a16:creationId xmlns:a16="http://schemas.microsoft.com/office/drawing/2014/main" id="{0F96D347-73EB-8519-ECC4-0C1E9165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6753" y="2315909"/>
            <a:ext cx="6763112" cy="268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1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3FA1-4E91-7267-4311-3C332212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 Color…</a:t>
            </a:r>
          </a:p>
        </p:txBody>
      </p:sp>
      <p:pic>
        <p:nvPicPr>
          <p:cNvPr id="4098" name="Picture 2" descr="Working with Image Types in MATLAB - MATLAB &amp; Simulink">
            <a:extLst>
              <a:ext uri="{FF2B5EF4-FFF2-40B4-BE49-F238E27FC236}">
                <a16:creationId xmlns:a16="http://schemas.microsoft.com/office/drawing/2014/main" id="{99AC9132-71FC-2EC3-36AB-871938A1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3"/>
            <a:ext cx="7127364" cy="392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9543-D2E3-12DA-C50D-7E2E95D14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364" y="2015734"/>
            <a:ext cx="5064636" cy="3761222"/>
          </a:xfrm>
        </p:spPr>
        <p:txBody>
          <a:bodyPr>
            <a:normAutofit/>
          </a:bodyPr>
          <a:lstStyle/>
          <a:p>
            <a:r>
              <a:rPr lang="en-US" dirty="0"/>
              <a:t>Color images can be encoded similarly, normally with more than one layer – one for each component color. </a:t>
            </a:r>
          </a:p>
          <a:p>
            <a:pPr lvl="1"/>
            <a:r>
              <a:rPr lang="en-US" dirty="0"/>
              <a:t>The most simple is RGB – Red, Green, and Blue each have a layer. </a:t>
            </a:r>
          </a:p>
          <a:p>
            <a:r>
              <a:rPr lang="en-US" sz="2000" dirty="0"/>
              <a:t>This is similar to how any ‘natural’ thing is stored.</a:t>
            </a:r>
          </a:p>
          <a:p>
            <a:r>
              <a:rPr lang="en-US" dirty="0"/>
              <a:t>‘Smarter’ models can process images to capture 2D info from them – ours can’t.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5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761B-2EAA-649D-9689-F22D56C1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5B1E-B1AA-CCF0-03B1-B0B175BF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With our images, we can classify into more than 2 classes. </a:t>
            </a:r>
          </a:p>
          <a:p>
            <a:pPr lvl="1"/>
            <a:r>
              <a:rPr lang="en-US" dirty="0"/>
              <a:t>We’ll do an example with 10 classes. </a:t>
            </a:r>
          </a:p>
          <a:p>
            <a:r>
              <a:rPr lang="en-US" dirty="0"/>
              <a:t>The logic behind this is the same as with 2 classes:</a:t>
            </a:r>
          </a:p>
          <a:p>
            <a:pPr lvl="1"/>
            <a:r>
              <a:rPr lang="en-US" dirty="0"/>
              <a:t>Calculate the probability of each value being in each class. </a:t>
            </a:r>
          </a:p>
          <a:p>
            <a:pPr lvl="1"/>
            <a:r>
              <a:rPr lang="en-US" dirty="0"/>
              <a:t>The most probable is the actual prediction. </a:t>
            </a:r>
          </a:p>
          <a:p>
            <a:r>
              <a:rPr lang="en-US" dirty="0"/>
              <a:t>The math is more elaborate. </a:t>
            </a:r>
          </a:p>
          <a:p>
            <a:r>
              <a:rPr lang="en-US" dirty="0"/>
              <a:t>The code is the same. </a:t>
            </a:r>
          </a:p>
        </p:txBody>
      </p:sp>
    </p:spTree>
    <p:extLst>
      <p:ext uri="{BB962C8B-B14F-4D97-AF65-F5344CB8AC3E}">
        <p14:creationId xmlns:p14="http://schemas.microsoft.com/office/powerpoint/2010/main" val="347272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753A-2A8C-F149-8035-FB4E6ADA2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ED44-6CBD-694F-83C3-CECD1E536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DD47-F066-1249-9FC1-291033AF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– Sparse vs Dense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2D96-A879-D94E-BDF3-787B0AC9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thing that is mentioned regularly is a sparse or dense matrix. </a:t>
            </a:r>
          </a:p>
          <a:p>
            <a:r>
              <a:rPr lang="en-US" dirty="0"/>
              <a:t>Sparse matrices are mostly 0, dense matrices are not. </a:t>
            </a:r>
          </a:p>
          <a:p>
            <a:pPr lvl="1"/>
            <a:r>
              <a:rPr lang="en-US" dirty="0"/>
              <a:t>E.g. one hot encoded data with many classes makes a very sparse matrix. </a:t>
            </a:r>
          </a:p>
          <a:p>
            <a:r>
              <a:rPr lang="en-US" dirty="0"/>
              <a:t>The difference is in how they are treated (sometimes) in code. </a:t>
            </a:r>
          </a:p>
          <a:p>
            <a:r>
              <a:rPr lang="en-US" dirty="0"/>
              <a:t>Sparse matrices can be represented differently in storage:</a:t>
            </a:r>
          </a:p>
          <a:p>
            <a:pPr lvl="1"/>
            <a:r>
              <a:rPr lang="en-US" dirty="0"/>
              <a:t>Storage space can be more efficient.</a:t>
            </a:r>
          </a:p>
          <a:p>
            <a:pPr lvl="1"/>
            <a:r>
              <a:rPr lang="en-US" dirty="0"/>
              <a:t>Processing speed can be quicker.</a:t>
            </a:r>
          </a:p>
          <a:p>
            <a:r>
              <a:rPr lang="en-US" dirty="0"/>
              <a:t>We don’t really need to think about it much, it is a concern with large amounts of data.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Sklearn</a:t>
            </a:r>
            <a:r>
              <a:rPr lang="en-US" dirty="0"/>
              <a:t> data needs to fit in RAM. </a:t>
            </a:r>
          </a:p>
        </p:txBody>
      </p:sp>
    </p:spTree>
    <p:extLst>
      <p:ext uri="{BB962C8B-B14F-4D97-AF65-F5344CB8AC3E}">
        <p14:creationId xmlns:p14="http://schemas.microsoft.com/office/powerpoint/2010/main" val="286997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E9C2-ED82-7641-89DF-BD0FD900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FF5A-7AE6-5944-8AB3-FC846FC5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we haven’t worried too much about feature selection.</a:t>
            </a:r>
          </a:p>
          <a:p>
            <a:pPr lvl="1"/>
            <a:r>
              <a:rPr lang="en-US" dirty="0"/>
              <a:t>Outside of regularization built into algorithms. </a:t>
            </a:r>
          </a:p>
          <a:p>
            <a:r>
              <a:rPr lang="en-US" dirty="0"/>
              <a:t>We’ve seen some pretty wide data, with lots of features. </a:t>
            </a:r>
          </a:p>
          <a:p>
            <a:r>
              <a:rPr lang="en-US" dirty="0"/>
              <a:t>We can select some features to help our models. </a:t>
            </a:r>
          </a:p>
          <a:p>
            <a:r>
              <a:rPr lang="en-US" dirty="0"/>
              <a:t>We can build this selection into pipelines to make things slick. </a:t>
            </a:r>
          </a:p>
        </p:txBody>
      </p:sp>
    </p:spTree>
    <p:extLst>
      <p:ext uri="{BB962C8B-B14F-4D97-AF65-F5344CB8AC3E}">
        <p14:creationId xmlns:p14="http://schemas.microsoft.com/office/powerpoint/2010/main" val="9473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0616-9A4B-8E8A-C18F-57E8CFE9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B182-4F74-041F-E8F0-44F9A514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general, selecting features won’t improve a model’s net performance very often. </a:t>
            </a:r>
          </a:p>
          <a:p>
            <a:r>
              <a:rPr lang="en-US" dirty="0"/>
              <a:t>Feature selection allows us to have simpler models:</a:t>
            </a:r>
          </a:p>
          <a:p>
            <a:pPr lvl="1"/>
            <a:r>
              <a:rPr lang="en-US" dirty="0"/>
              <a:t>Fewer features can make for less data, quicker execution, lower cost, or more transparency.  </a:t>
            </a:r>
          </a:p>
          <a:p>
            <a:r>
              <a:rPr lang="en-US" dirty="0"/>
              <a:t>We want to include the things helpful to an accurate prediction, exclude those not. </a:t>
            </a:r>
          </a:p>
          <a:p>
            <a:r>
              <a:rPr lang="en-US" dirty="0"/>
              <a:t>The metric for helpful can change:</a:t>
            </a:r>
          </a:p>
          <a:p>
            <a:pPr lvl="1"/>
            <a:r>
              <a:rPr lang="en-US" dirty="0"/>
              <a:t>Basic statistics or inspection – does this value vary enough or is it clearly useless? </a:t>
            </a:r>
          </a:p>
          <a:p>
            <a:pPr lvl="1"/>
            <a:r>
              <a:rPr lang="en-US" dirty="0"/>
              <a:t>Correlation-</a:t>
            </a:r>
            <a:r>
              <a:rPr lang="en-US" dirty="0" err="1"/>
              <a:t>ish</a:t>
            </a:r>
            <a:r>
              <a:rPr lang="en-US" dirty="0"/>
              <a:t> measures. </a:t>
            </a:r>
          </a:p>
          <a:p>
            <a:pPr lvl="1"/>
            <a:r>
              <a:rPr lang="en-US" dirty="0"/>
              <a:t>Model determinations from internal measures, such as tree feature importance. </a:t>
            </a:r>
          </a:p>
          <a:p>
            <a:pPr lvl="1"/>
            <a:r>
              <a:rPr lang="en-US" dirty="0"/>
              <a:t>Performance of the actual model with/without. </a:t>
            </a:r>
          </a:p>
          <a:p>
            <a:r>
              <a:rPr lang="en-US" dirty="0"/>
              <a:t>All feature selection is basically different methods of calculating and testing this. </a:t>
            </a:r>
          </a:p>
        </p:txBody>
      </p:sp>
    </p:spTree>
    <p:extLst>
      <p:ext uri="{BB962C8B-B14F-4D97-AF65-F5344CB8AC3E}">
        <p14:creationId xmlns:p14="http://schemas.microsoft.com/office/powerpoint/2010/main" val="261227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E635-5AF2-7384-87CE-D937BA72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5A30-6B7C-4F25-C27B-0AC5A002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0568"/>
            <a:ext cx="9603275" cy="4082914"/>
          </a:xfrm>
        </p:spPr>
        <p:txBody>
          <a:bodyPr/>
          <a:lstStyle/>
          <a:p>
            <a:r>
              <a:rPr lang="en-US" dirty="0"/>
              <a:t>We can reject some things out of hand. </a:t>
            </a:r>
          </a:p>
          <a:p>
            <a:pPr lvl="1"/>
            <a:r>
              <a:rPr lang="en-US" dirty="0"/>
              <a:t>Obviously useless stuff like “Arena Name” in predicting sports outcomes. </a:t>
            </a:r>
          </a:p>
          <a:p>
            <a:pPr lvl="1"/>
            <a:r>
              <a:rPr lang="en-US" dirty="0"/>
              <a:t>Some data may have external concerns for accuracy, availability,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can also consider cleaning judgements. </a:t>
            </a:r>
          </a:p>
          <a:p>
            <a:pPr lvl="1"/>
            <a:r>
              <a:rPr lang="en-US" dirty="0"/>
              <a:t>If we have a column with a large number of missing values. </a:t>
            </a:r>
          </a:p>
          <a:p>
            <a:pPr lvl="1"/>
            <a:r>
              <a:rPr lang="en-US" dirty="0"/>
              <a:t>If there’s a column where there are many errors…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8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7008-6959-2E3A-5688-59839564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pic>
        <p:nvPicPr>
          <p:cNvPr id="1026" name="Picture 2" descr="probability - variance in normal distribution - Cross Validated">
            <a:extLst>
              <a:ext uri="{FF2B5EF4-FFF2-40B4-BE49-F238E27FC236}">
                <a16:creationId xmlns:a16="http://schemas.microsoft.com/office/drawing/2014/main" id="{4EDD713F-D1D9-9F71-407A-D1512308D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913742"/>
            <a:ext cx="6296182" cy="41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A175-05A6-AFCD-DD08-4665ACEA2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183" y="2015734"/>
            <a:ext cx="5895817" cy="4037747"/>
          </a:xfrm>
        </p:spPr>
        <p:txBody>
          <a:bodyPr>
            <a:normAutofit/>
          </a:bodyPr>
          <a:lstStyle/>
          <a:p>
            <a:r>
              <a:rPr lang="en-US" dirty="0"/>
              <a:t>Values that don’t vary much are a candidate to be removed. </a:t>
            </a:r>
          </a:p>
          <a:p>
            <a:pPr lvl="1"/>
            <a:r>
              <a:rPr lang="en-US" dirty="0"/>
              <a:t>E.g. if hair color is a feature for a model, it might not be useful in Japan where it is almost always black. </a:t>
            </a:r>
          </a:p>
          <a:p>
            <a:pPr lvl="1"/>
            <a:r>
              <a:rPr lang="en-US" dirty="0"/>
              <a:t>”Years of primary schooling” may not be a useful feature for most of Canada, where it’ll be 13 (k-12) for most people in most places. </a:t>
            </a:r>
          </a:p>
          <a:p>
            <a:r>
              <a:rPr lang="en-US" dirty="0"/>
              <a:t>If a value never changes, it doesn’t help us predict. </a:t>
            </a:r>
          </a:p>
          <a:p>
            <a:r>
              <a:rPr lang="en-US" dirty="0"/>
              <a:t>For categorical, we can look at counts. </a:t>
            </a:r>
          </a:p>
        </p:txBody>
      </p:sp>
    </p:spTree>
    <p:extLst>
      <p:ext uri="{BB962C8B-B14F-4D97-AF65-F5344CB8AC3E}">
        <p14:creationId xmlns:p14="http://schemas.microsoft.com/office/powerpoint/2010/main" val="10881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99C-D220-6640-A954-5231A621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3263-ADD9-434D-AE47-675714C4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Univariate selection looks at the characteristics of one variable at a time. </a:t>
            </a:r>
          </a:p>
          <a:p>
            <a:r>
              <a:rPr lang="en-US" dirty="0"/>
              <a:t>Based on correlation – the more a feature is correlated with the target, the more likely it is to be predictive. </a:t>
            </a:r>
          </a:p>
          <a:p>
            <a:r>
              <a:rPr lang="en-US" dirty="0"/>
              <a:t>Regression:</a:t>
            </a:r>
          </a:p>
          <a:p>
            <a:pPr lvl="1"/>
            <a:r>
              <a:rPr lang="en-US" dirty="0" err="1"/>
              <a:t>F_regression</a:t>
            </a:r>
            <a:r>
              <a:rPr lang="en-US" dirty="0"/>
              <a:t> (correlation)</a:t>
            </a:r>
          </a:p>
          <a:p>
            <a:pPr lvl="1"/>
            <a:r>
              <a:rPr lang="en-US" dirty="0" err="1"/>
              <a:t>Mutual_info_regression</a:t>
            </a:r>
            <a:r>
              <a:rPr lang="en-US" dirty="0"/>
              <a:t> (information gain)</a:t>
            </a:r>
          </a:p>
          <a:p>
            <a:r>
              <a:rPr lang="en-US" dirty="0"/>
              <a:t>Classification:</a:t>
            </a:r>
          </a:p>
          <a:p>
            <a:pPr lvl="1"/>
            <a:r>
              <a:rPr lang="en-US" dirty="0" err="1"/>
              <a:t>F_classif</a:t>
            </a:r>
            <a:r>
              <a:rPr lang="en-US" dirty="0"/>
              <a:t> (ANOVA)</a:t>
            </a:r>
          </a:p>
          <a:p>
            <a:pPr lvl="1"/>
            <a:r>
              <a:rPr lang="en-US" dirty="0"/>
              <a:t>Chi2 (~correlation)</a:t>
            </a:r>
          </a:p>
          <a:p>
            <a:pPr lvl="1"/>
            <a:r>
              <a:rPr lang="en-US" dirty="0" err="1"/>
              <a:t>Mutual_info_classif</a:t>
            </a:r>
            <a:r>
              <a:rPr lang="en-US" dirty="0"/>
              <a:t> (information gain)</a:t>
            </a:r>
          </a:p>
        </p:txBody>
      </p:sp>
    </p:spTree>
    <p:extLst>
      <p:ext uri="{BB962C8B-B14F-4D97-AF65-F5344CB8AC3E}">
        <p14:creationId xmlns:p14="http://schemas.microsoft.com/office/powerpoint/2010/main" val="317743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C21-8F50-BFD4-3167-01A3222C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82EA-6528-FEA2-2029-0C6FB1F6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JERPH | Free Full-Text | Correlation Analysis to Identify the Effective  Data in Machine Learning: Prediction of Depressive Disorder and Emotion  States">
            <a:extLst>
              <a:ext uri="{FF2B5EF4-FFF2-40B4-BE49-F238E27FC236}">
                <a16:creationId xmlns:a16="http://schemas.microsoft.com/office/drawing/2014/main" id="{8F27CD23-23EE-C186-0F31-C925432D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0"/>
            <a:ext cx="10901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43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10192</TotalTime>
  <Words>1272</Words>
  <Application>Microsoft Macintosh PowerPoint</Application>
  <PresentationFormat>Widescreen</PresentationFormat>
  <Paragraphs>119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Stuff</vt:lpstr>
      <vt:lpstr>Feature Selection</vt:lpstr>
      <vt:lpstr>Detour – Sparse vs Dense</vt:lpstr>
      <vt:lpstr>Feature Selection</vt:lpstr>
      <vt:lpstr>Feature Selection Basics</vt:lpstr>
      <vt:lpstr>Inspection</vt:lpstr>
      <vt:lpstr>Variance</vt:lpstr>
      <vt:lpstr>Univariate Selection</vt:lpstr>
      <vt:lpstr>PowerPoint Presentation</vt:lpstr>
      <vt:lpstr>Univariate Implementation</vt:lpstr>
      <vt:lpstr>Internal Selection</vt:lpstr>
      <vt:lpstr>Recursive Elimination</vt:lpstr>
      <vt:lpstr>Using Feature Selection</vt:lpstr>
      <vt:lpstr>Feature Selection’s Buddies</vt:lpstr>
      <vt:lpstr>Image Data</vt:lpstr>
      <vt:lpstr>In Color…</vt:lpstr>
      <vt:lpstr>Multiclass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Akeem Semper</dc:creator>
  <cp:lastModifiedBy>Akeem Semper</cp:lastModifiedBy>
  <cp:revision>16</cp:revision>
  <dcterms:created xsi:type="dcterms:W3CDTF">2022-01-27T17:10:47Z</dcterms:created>
  <dcterms:modified xsi:type="dcterms:W3CDTF">2024-04-09T15:47:24Z</dcterms:modified>
</cp:coreProperties>
</file>