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56" r:id="rId3"/>
    <p:sldId id="264" r:id="rId4"/>
    <p:sldId id="266" r:id="rId5"/>
    <p:sldId id="258" r:id="rId6"/>
    <p:sldId id="267" r:id="rId7"/>
    <p:sldId id="268" r:id="rId8"/>
    <p:sldId id="269" r:id="rId9"/>
    <p:sldId id="257" r:id="rId10"/>
    <p:sldId id="265" r:id="rId11"/>
    <p:sldId id="270" r:id="rId12"/>
    <p:sldId id="271" r:id="rId13"/>
    <p:sldId id="276" r:id="rId14"/>
    <p:sldId id="272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A9B-CA1C-EF43-AB33-17909BB2FF7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C20-F5AA-999F-FAEA-1D3C126D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CBE1-C5C4-1C94-DAAF-3683DFAD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pPr lvl="1"/>
            <a:r>
              <a:rPr lang="en-US" dirty="0"/>
              <a:t>Q+A? </a:t>
            </a:r>
          </a:p>
          <a:p>
            <a:r>
              <a:rPr lang="en-US" dirty="0"/>
              <a:t>Regularization in regression</a:t>
            </a:r>
          </a:p>
        </p:txBody>
      </p:sp>
    </p:spTree>
    <p:extLst>
      <p:ext uri="{BB962C8B-B14F-4D97-AF65-F5344CB8AC3E}">
        <p14:creationId xmlns:p14="http://schemas.microsoft.com/office/powerpoint/2010/main" val="344837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059-D369-7142-9F54-290684D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EC40-04B5-9441-A3D1-7B3B7D60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9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modifies a model by changing the cost function. </a:t>
            </a:r>
          </a:p>
          <a:p>
            <a:r>
              <a:rPr lang="en-US" dirty="0"/>
              <a:t>A ”penalty term” is added to the cost function.</a:t>
            </a:r>
          </a:p>
          <a:p>
            <a:r>
              <a:rPr lang="en-US" dirty="0"/>
              <a:t>Now the regression algorithm isn’t minimizing the residual squared error, it is minimizing the new cost. </a:t>
            </a:r>
          </a:p>
          <a:p>
            <a:r>
              <a:rPr lang="en-US" dirty="0"/>
              <a:t>Regularization types:</a:t>
            </a:r>
          </a:p>
          <a:p>
            <a:pPr lvl="1"/>
            <a:r>
              <a:rPr lang="en-US" dirty="0"/>
              <a:t>L2 – Ridge. Adds a penalty based on the square of the coefficients.</a:t>
            </a:r>
          </a:p>
          <a:p>
            <a:pPr lvl="1"/>
            <a:r>
              <a:rPr lang="en-US" dirty="0"/>
              <a:t>L1 - Lasso. Adds a penalty based on the absolute value of the coefficients.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– a weighted combination of the two. </a:t>
            </a:r>
          </a:p>
          <a:p>
            <a:r>
              <a:rPr lang="en-US" dirty="0"/>
              <a:t>This incentivizes smaller coefficients, lowering overfitting. </a:t>
            </a:r>
          </a:p>
          <a:p>
            <a:r>
              <a:rPr lang="en-US" dirty="0"/>
              <a:t>Large coefficients are unlikely to generalize well. </a:t>
            </a:r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E63F7B-A839-8A41-AEE5-1D4E933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Cost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21-CF56-BB41-8DF0-252C309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regularization term is the last bit. </a:t>
            </a:r>
          </a:p>
          <a:p>
            <a:r>
              <a:rPr lang="en-US" dirty="0"/>
              <a:t>The alpha value controls the amount of regularization, as a hyperparameter. </a:t>
            </a:r>
          </a:p>
          <a:p>
            <a:r>
              <a:rPr lang="en-US" dirty="0"/>
              <a:t>Elastic net is just some proportional (the ratio is an HP) blend of the two. </a:t>
            </a:r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DE589B2D-28BA-E64C-BF5B-34E135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642" y="505370"/>
            <a:ext cx="6577055" cy="47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" y="-11430"/>
            <a:ext cx="2803130" cy="1805535"/>
          </a:xfrm>
        </p:spPr>
        <p:txBody>
          <a:bodyPr>
            <a:normAutofit/>
          </a:bodyPr>
          <a:lstStyle/>
          <a:p>
            <a:r>
              <a:rPr lang="en-US" sz="2200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8" y="2015732"/>
            <a:ext cx="3459891" cy="4099315"/>
          </a:xfrm>
        </p:spPr>
        <p:txBody>
          <a:bodyPr>
            <a:normAutofit/>
          </a:bodyPr>
          <a:lstStyle/>
          <a:p>
            <a:r>
              <a:rPr lang="en-US" dirty="0"/>
              <a:t>Model has two X – B1, B2.</a:t>
            </a:r>
          </a:p>
          <a:p>
            <a:r>
              <a:rPr lang="en-US" dirty="0"/>
              <a:t>Lowest cost is ^B. </a:t>
            </a:r>
          </a:p>
          <a:p>
            <a:r>
              <a:rPr lang="en-US" dirty="0"/>
              <a:t>Lowest penalty is origin. </a:t>
            </a:r>
          </a:p>
          <a:p>
            <a:r>
              <a:rPr lang="en-US" dirty="0"/>
              <a:t>The combined sol is the compromise – more error from each, until they intersect. </a:t>
            </a:r>
          </a:p>
        </p:txBody>
      </p:sp>
      <p:pic>
        <p:nvPicPr>
          <p:cNvPr id="5124" name="Picture 4" descr="A Deep Dive into Regularization. I was recently brushing up on basics of… |  by Divakar Kapil | uWaterloo Voice | Medium">
            <a:extLst>
              <a:ext uri="{FF2B5EF4-FFF2-40B4-BE49-F238E27FC236}">
                <a16:creationId xmlns:a16="http://schemas.microsoft.com/office/drawing/2014/main" id="{FCDEF449-A0C2-5C4C-B805-9EBCCF9D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r="5283"/>
          <a:stretch/>
        </p:blipFill>
        <p:spPr bwMode="auto">
          <a:xfrm>
            <a:off x="3558745" y="114007"/>
            <a:ext cx="8633255" cy="61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7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" y="742953"/>
            <a:ext cx="12294369" cy="1051152"/>
          </a:xfrm>
        </p:spPr>
        <p:txBody>
          <a:bodyPr>
            <a:normAutofit/>
          </a:bodyPr>
          <a:lstStyle/>
          <a:p>
            <a:r>
              <a:rPr lang="en-US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8" y="2015732"/>
            <a:ext cx="3710569" cy="4099315"/>
          </a:xfrm>
        </p:spPr>
        <p:txBody>
          <a:bodyPr>
            <a:normAutofit/>
          </a:bodyPr>
          <a:lstStyle/>
          <a:p>
            <a:r>
              <a:rPr lang="en-US" dirty="0"/>
              <a:t>Model has two X – W1, W2.</a:t>
            </a:r>
          </a:p>
          <a:p>
            <a:r>
              <a:rPr lang="en-US" dirty="0"/>
              <a:t>Lowest cost is the point. </a:t>
            </a:r>
          </a:p>
          <a:p>
            <a:r>
              <a:rPr lang="en-US" dirty="0"/>
              <a:t>Lowest penalty is origin. </a:t>
            </a:r>
          </a:p>
          <a:p>
            <a:r>
              <a:rPr lang="en-US" dirty="0"/>
              <a:t>We need one </a:t>
            </a:r>
            <a:r>
              <a:rPr lang="en-US" dirty="0" err="1"/>
              <a:t>val</a:t>
            </a:r>
            <a:r>
              <a:rPr lang="en-US" dirty="0"/>
              <a:t> for W1,W2</a:t>
            </a:r>
          </a:p>
          <a:p>
            <a:r>
              <a:rPr lang="en-US" dirty="0"/>
              <a:t>The combined sol is the compromise – more error from each, until they intersect. </a:t>
            </a:r>
          </a:p>
        </p:txBody>
      </p:sp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gularization - an overview | ScienceDirect Topics">
            <a:extLst>
              <a:ext uri="{FF2B5EF4-FFF2-40B4-BE49-F238E27FC236}">
                <a16:creationId xmlns:a16="http://schemas.microsoft.com/office/drawing/2014/main" id="{63B1F904-D8CD-C7F9-08E0-0733907D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00" y="2072460"/>
            <a:ext cx="8431397" cy="34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0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805B-3B63-BD4B-BAA0-3605E7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C34-34FE-C64F-9FAB-6BE59DCC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Models are limited from becoming over fitted, as it is “hard” for coefficients to grow. </a:t>
            </a:r>
          </a:p>
          <a:p>
            <a:r>
              <a:rPr lang="en-US" dirty="0"/>
              <a:t>Very large coefficients are likely to be overfitted and distort the model. </a:t>
            </a:r>
          </a:p>
          <a:p>
            <a:pPr lvl="1"/>
            <a:r>
              <a:rPr lang="en-US" dirty="0"/>
              <a:t>Also a reason why scaling is important for linear models. 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L1:</a:t>
            </a:r>
          </a:p>
          <a:p>
            <a:pPr lvl="2"/>
            <a:r>
              <a:rPr lang="en-US" dirty="0"/>
              <a:t>Reduces coefficients to 0 – good for feature selecting. </a:t>
            </a:r>
          </a:p>
          <a:p>
            <a:pPr lvl="2"/>
            <a:r>
              <a:rPr lang="en-US" dirty="0"/>
              <a:t>No closed form solution - estimation like gradient descent needed. </a:t>
            </a:r>
          </a:p>
          <a:p>
            <a:pPr lvl="2"/>
            <a:r>
              <a:rPr lang="en-US" dirty="0"/>
              <a:t>More robust to outliers. </a:t>
            </a:r>
          </a:p>
          <a:p>
            <a:pPr lvl="1"/>
            <a:r>
              <a:rPr lang="en-US" dirty="0"/>
              <a:t>L2:</a:t>
            </a:r>
          </a:p>
          <a:p>
            <a:pPr lvl="2"/>
            <a:r>
              <a:rPr lang="en-US" dirty="0"/>
              <a:t>More computationally efficient, especially in larger models.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7BD6-E8DB-612B-EB7D-01EE1BEE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4838-D836-F805-6663-CCDE086F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regularization does to a machine learning model :  r/learnmachinelearning">
            <a:extLst>
              <a:ext uri="{FF2B5EF4-FFF2-40B4-BE49-F238E27FC236}">
                <a16:creationId xmlns:a16="http://schemas.microsoft.com/office/drawing/2014/main" id="{75387934-3C86-4571-EB26-841D9F26E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6"/>
          <a:stretch/>
        </p:blipFill>
        <p:spPr bwMode="auto">
          <a:xfrm>
            <a:off x="1582362" y="0"/>
            <a:ext cx="9341708" cy="68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64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5A6-4E14-0F4F-81DC-BB82F5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7004-0D9A-094F-BEE0-6D57CBF1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Ridge, Lasso, and </a:t>
            </a:r>
            <a:r>
              <a:rPr lang="en-US" dirty="0" err="1"/>
              <a:t>ElasticNet</a:t>
            </a:r>
            <a:r>
              <a:rPr lang="en-US" dirty="0"/>
              <a:t> are all </a:t>
            </a:r>
            <a:r>
              <a:rPr lang="en-US" dirty="0" err="1"/>
              <a:t>sklearn</a:t>
            </a:r>
            <a:r>
              <a:rPr lang="en-US" dirty="0"/>
              <a:t> packages that do their names. </a:t>
            </a:r>
          </a:p>
          <a:p>
            <a:r>
              <a:rPr lang="en-US" dirty="0"/>
              <a:t>Other cost-function based things may use regularization in the background:</a:t>
            </a:r>
          </a:p>
          <a:p>
            <a:pPr lvl="1"/>
            <a:r>
              <a:rPr lang="en-US" dirty="0"/>
              <a:t>SGD has a penalty hyperparameter that imposes regularization.</a:t>
            </a:r>
          </a:p>
          <a:p>
            <a:pPr lvl="1"/>
            <a:r>
              <a:rPr lang="en-US" dirty="0"/>
              <a:t>Other linear models (e.g. SVM) do the same. </a:t>
            </a:r>
          </a:p>
          <a:p>
            <a:pPr lvl="1"/>
            <a:r>
              <a:rPr lang="en-US" dirty="0"/>
              <a:t>Neural networks often use a regularization penalty. </a:t>
            </a:r>
          </a:p>
          <a:p>
            <a:r>
              <a:rPr lang="en-US" dirty="0"/>
              <a:t>For us, we can use the model and tune it via a HP, like pruning. </a:t>
            </a:r>
          </a:p>
        </p:txBody>
      </p:sp>
    </p:spTree>
    <p:extLst>
      <p:ext uri="{BB962C8B-B14F-4D97-AF65-F5344CB8AC3E}">
        <p14:creationId xmlns:p14="http://schemas.microsoft.com/office/powerpoint/2010/main" val="312361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1501-35BC-0C25-01A1-D282EB18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770F-07DF-41D6-256F-796FDD05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948"/>
            <a:ext cx="9603275" cy="4085533"/>
          </a:xfrm>
        </p:spPr>
        <p:txBody>
          <a:bodyPr/>
          <a:lstStyle/>
          <a:p>
            <a:r>
              <a:rPr lang="en-US" dirty="0"/>
              <a:t>Regularization is very commonly used, in many different scenarios. </a:t>
            </a:r>
          </a:p>
          <a:p>
            <a:r>
              <a:rPr lang="en-US" dirty="0"/>
              <a:t>Models like neural networks use linear models as their core:</a:t>
            </a:r>
          </a:p>
          <a:p>
            <a:pPr lvl="1"/>
            <a:r>
              <a:rPr lang="en-US" dirty="0"/>
              <a:t>Regularization is often included as an HP, and may be enabled by default. </a:t>
            </a:r>
          </a:p>
          <a:p>
            <a:pPr lvl="1"/>
            <a:r>
              <a:rPr lang="en-US" dirty="0"/>
              <a:t>Allows for a reduction in overfitting to be applied as the model is being trained. </a:t>
            </a:r>
          </a:p>
          <a:p>
            <a:r>
              <a:rPr lang="en-US" dirty="0"/>
              <a:t>Neural networks deal with data that is large and complex. </a:t>
            </a:r>
          </a:p>
          <a:p>
            <a:pPr lvl="1"/>
            <a:r>
              <a:rPr lang="en-US" dirty="0"/>
              <a:t>Image recognition, text classification, image/text generation,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 24 megapixel image (iPhone default) is 72 million+ features! </a:t>
            </a:r>
          </a:p>
          <a:p>
            <a:pPr lvl="1"/>
            <a:r>
              <a:rPr lang="en-US" dirty="0"/>
              <a:t>Models may have billions of parameters (we have N features + 1) to learn complex things. </a:t>
            </a:r>
          </a:p>
          <a:p>
            <a:pPr lvl="1"/>
            <a:r>
              <a:rPr lang="en-US" dirty="0"/>
              <a:t>Overfitting concern is like a tree, but more dramatic. </a:t>
            </a:r>
          </a:p>
        </p:txBody>
      </p:sp>
    </p:spTree>
    <p:extLst>
      <p:ext uri="{BB962C8B-B14F-4D97-AF65-F5344CB8AC3E}">
        <p14:creationId xmlns:p14="http://schemas.microsoft.com/office/powerpoint/2010/main" val="296020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502-66C4-9F47-9818-FC9477B1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7" y="802298"/>
            <a:ext cx="10895826" cy="2541431"/>
          </a:xfrm>
        </p:spPr>
        <p:txBody>
          <a:bodyPr>
            <a:normAutofit/>
          </a:bodyPr>
          <a:lstStyle/>
          <a:p>
            <a:r>
              <a:rPr lang="en-US" dirty="0"/>
              <a:t>Linear Regression with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A61-2478-0649-A251-5AA8272DE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53-26B1-E449-A90A-47F25F2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E779-0813-8346-8DD9-96C68B6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.6.10.16. Bias and variance of polynomial fit — Scipy lecture notes">
            <a:extLst>
              <a:ext uri="{FF2B5EF4-FFF2-40B4-BE49-F238E27FC236}">
                <a16:creationId xmlns:a16="http://schemas.microsoft.com/office/drawing/2014/main" id="{C790E6D7-7508-EF40-B99A-33851F3E9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3596"/>
            <a:ext cx="10905066" cy="42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sz="3500" b="1" dirty="0"/>
              <a:t>Regularization. (E.g. tree pruning and regularization in linear regression)…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784-5EB5-CB47-AFD4-16602CE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45E-A84C-BA43-9326-CF3597F5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process, closed form or gradient descent, finds coefficients. </a:t>
            </a:r>
          </a:p>
          <a:p>
            <a:pPr lvl="1"/>
            <a:r>
              <a:rPr lang="en-US" dirty="0"/>
              <a:t>E.g. y = m1*x1 + m2*x2 +…. B</a:t>
            </a:r>
          </a:p>
          <a:p>
            <a:pPr lvl="1"/>
            <a:r>
              <a:rPr lang="en-US" dirty="0"/>
              <a:t>The process determines those m values, and the b. </a:t>
            </a:r>
          </a:p>
          <a:p>
            <a:r>
              <a:rPr lang="en-US" dirty="0"/>
              <a:t>The algorithm finds these coefficients by determining what set of them minimizes the squared residuals. </a:t>
            </a:r>
          </a:p>
          <a:p>
            <a:pPr lvl="1"/>
            <a:r>
              <a:rPr lang="en-US" dirty="0"/>
              <a:t>Our new friend the cost function!</a:t>
            </a:r>
          </a:p>
        </p:txBody>
      </p:sp>
    </p:spTree>
    <p:extLst>
      <p:ext uri="{BB962C8B-B14F-4D97-AF65-F5344CB8AC3E}">
        <p14:creationId xmlns:p14="http://schemas.microsoft.com/office/powerpoint/2010/main" val="13754186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3069</TotalTime>
  <Words>881</Words>
  <Application>Microsoft Macintosh PowerPoint</Application>
  <PresentationFormat>Widescreen</PresentationFormat>
  <Paragraphs>94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Linear Regression with Regularization</vt:lpstr>
      <vt:lpstr>Errors in Modelling</vt:lpstr>
      <vt:lpstr>Variance Error – Tree that is Overfitted </vt:lpstr>
      <vt:lpstr>PowerPoint Presentation</vt:lpstr>
      <vt:lpstr>Balancing Act</vt:lpstr>
      <vt:lpstr>Bias Variance Tradeoff</vt:lpstr>
      <vt:lpstr>Finding the balance</vt:lpstr>
      <vt:lpstr>Regression Coefficients</vt:lpstr>
      <vt:lpstr>Regularization</vt:lpstr>
      <vt:lpstr>Cost Functions</vt:lpstr>
      <vt:lpstr>Result – not optimal solution, compromised Solution</vt:lpstr>
      <vt:lpstr>Result – not optimal solution, compromised Solution</vt:lpstr>
      <vt:lpstr>Impact</vt:lpstr>
      <vt:lpstr>PowerPoint Presentation</vt:lpstr>
      <vt:lpstr>Implementation</vt:lpstr>
      <vt:lpstr>Regularization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non-Linear Data and Regularization</dc:title>
  <dc:creator>Akeem Semper</dc:creator>
  <cp:lastModifiedBy>Akeem Semper</cp:lastModifiedBy>
  <cp:revision>12</cp:revision>
  <dcterms:created xsi:type="dcterms:W3CDTF">2022-01-20T16:00:33Z</dcterms:created>
  <dcterms:modified xsi:type="dcterms:W3CDTF">2024-04-16T20:34:54Z</dcterms:modified>
</cp:coreProperties>
</file>